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63" r:id="rId2"/>
    <p:sldId id="258" r:id="rId3"/>
    <p:sldId id="6068" r:id="rId4"/>
    <p:sldId id="269" r:id="rId5"/>
    <p:sldId id="6062" r:id="rId6"/>
    <p:sldId id="270" r:id="rId7"/>
    <p:sldId id="6087" r:id="rId8"/>
    <p:sldId id="6088" r:id="rId9"/>
    <p:sldId id="6089" r:id="rId10"/>
    <p:sldId id="6090" r:id="rId11"/>
    <p:sldId id="6091" r:id="rId12"/>
    <p:sldId id="6092" r:id="rId13"/>
    <p:sldId id="6093" r:id="rId14"/>
    <p:sldId id="6094" r:id="rId15"/>
    <p:sldId id="6095" r:id="rId16"/>
    <p:sldId id="6096" r:id="rId17"/>
    <p:sldId id="6097" r:id="rId18"/>
    <p:sldId id="6098" r:id="rId19"/>
    <p:sldId id="6099" r:id="rId20"/>
    <p:sldId id="6100" r:id="rId21"/>
    <p:sldId id="6101" r:id="rId22"/>
    <p:sldId id="285" r:id="rId23"/>
  </p:sldIdLst>
  <p:sldSz cx="12192000" cy="6858000"/>
  <p:notesSz cx="6794500" cy="99314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lsson, Marie-Anne" initials="KM" lastIdx="5" clrIdx="0">
    <p:extLst>
      <p:ext uri="{19B8F6BF-5375-455C-9EA6-DF929625EA0E}">
        <p15:presenceInfo xmlns:p15="http://schemas.microsoft.com/office/powerpoint/2012/main" userId="S-1-5-21-2075942658-1792417684-393963531-28549" providerId="AD"/>
      </p:ext>
    </p:extLst>
  </p:cmAuthor>
  <p:cmAuthor id="2" name="Halfdan, Sanna" initials="HS" lastIdx="36" clrIdx="1">
    <p:extLst>
      <p:ext uri="{19B8F6BF-5375-455C-9EA6-DF929625EA0E}">
        <p15:presenceInfo xmlns:p15="http://schemas.microsoft.com/office/powerpoint/2012/main" userId="S-1-5-21-2075942658-1792417684-393963531-378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7CC1"/>
    <a:srgbClr val="002B45"/>
    <a:srgbClr val="0038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35" autoAdjust="0"/>
    <p:restoredTop sz="73016" autoAdjust="0"/>
  </p:normalViewPr>
  <p:slideViewPr>
    <p:cSldViewPr snapToGrid="0">
      <p:cViewPr varScale="1">
        <p:scale>
          <a:sx n="50" d="100"/>
          <a:sy n="50" d="100"/>
        </p:scale>
        <p:origin x="48" y="540"/>
      </p:cViewPr>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 d="1"/>
        <a:sy n="1" d="1"/>
      </p:scale>
      <p:origin x="0" y="-55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DD65F5BC-A92D-43D9-83AF-BC882EE54CFA}" type="datetimeFigureOut">
              <a:rPr lang="sv-SE" smtClean="0"/>
              <a:t>2024-12-04</a:t>
            </a:fld>
            <a:endParaRPr lang="sv-SE"/>
          </a:p>
        </p:txBody>
      </p:sp>
      <p:sp>
        <p:nvSpPr>
          <p:cNvPr id="4" name="Platshållare för bildobjekt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684FA44B-0DBB-43BB-90AF-0538C7CA64E3}" type="slidenum">
              <a:rPr lang="sv-SE" smtClean="0"/>
              <a:t>‹#›</a:t>
            </a:fld>
            <a:endParaRPr lang="sv-SE"/>
          </a:p>
        </p:txBody>
      </p:sp>
    </p:spTree>
    <p:extLst>
      <p:ext uri="{BB962C8B-B14F-4D97-AF65-F5344CB8AC3E}">
        <p14:creationId xmlns:p14="http://schemas.microsoft.com/office/powerpoint/2010/main" val="1992252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baseline="0" dirty="0">
                <a:solidFill>
                  <a:schemeClr val="tx1"/>
                </a:solidFill>
                <a:latin typeface="+mn-lt"/>
                <a:ea typeface="+mn-ea"/>
                <a:cs typeface="+mn-cs"/>
              </a:rPr>
              <a:t>Det finns många som inte känner till hur socialtjänsten arbetar med barn och deras familjer.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baseline="0" dirty="0">
                <a:solidFill>
                  <a:schemeClr val="tx1"/>
                </a:solidFill>
                <a:latin typeface="+mn-lt"/>
                <a:ea typeface="+mn-ea"/>
                <a:cs typeface="+mn-cs"/>
              </a:rPr>
              <a:t>Det har även förekommit mycket falsk information om vad socialtjänsten kan göra.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baseline="0" dirty="0">
                <a:solidFill>
                  <a:schemeClr val="tx1"/>
                </a:solidFill>
                <a:latin typeface="+mn-lt"/>
                <a:ea typeface="+mn-ea"/>
                <a:cs typeface="+mn-cs"/>
              </a:rPr>
              <a:t>Detta har gjort att många föräldrar känner oro och rädsla för socialtjänsten och inte vågar ta kontakt när de skulle behöva hjälp.</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baseline="0" dirty="0">
                <a:solidFill>
                  <a:schemeClr val="tx1"/>
                </a:solidFill>
                <a:latin typeface="+mn-lt"/>
                <a:ea typeface="+mn-ea"/>
                <a:cs typeface="+mn-cs"/>
              </a:rPr>
              <a:t>Den här presentationen handlar om socialtjänsten och hur de kan hjälpa barn och deras familjer.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baseline="0" dirty="0">
                <a:solidFill>
                  <a:schemeClr val="tx1"/>
                </a:solidFill>
                <a:latin typeface="+mn-lt"/>
                <a:ea typeface="+mn-ea"/>
                <a:cs typeface="+mn-cs"/>
              </a:rPr>
              <a:t>Den handlar också om vad socialtjänsten har för ansvar när barn riskerar att fara illa och vad som kan hända i sådana mer allvarliga situationer.</a:t>
            </a:r>
          </a:p>
        </p:txBody>
      </p:sp>
      <p:sp>
        <p:nvSpPr>
          <p:cNvPr id="4" name="Platshållare för bildnummer 3"/>
          <p:cNvSpPr>
            <a:spLocks noGrp="1"/>
          </p:cNvSpPr>
          <p:nvPr>
            <p:ph type="sldNum" sz="quarter" idx="5"/>
          </p:nvPr>
        </p:nvSpPr>
        <p:spPr/>
        <p:txBody>
          <a:bodyPr/>
          <a:lstStyle/>
          <a:p>
            <a:fld id="{684FA44B-0DBB-43BB-90AF-0538C7CA64E3}" type="slidenum">
              <a:rPr lang="sv-SE" smtClean="0"/>
              <a:t>1</a:t>
            </a:fld>
            <a:endParaRPr lang="sv-SE"/>
          </a:p>
        </p:txBody>
      </p:sp>
    </p:spTree>
    <p:extLst>
      <p:ext uri="{BB962C8B-B14F-4D97-AF65-F5344CB8AC3E}">
        <p14:creationId xmlns:p14="http://schemas.microsoft.com/office/powerpoint/2010/main" val="16434671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5314" rtl="0" eaLnBrk="1" fontAlgn="auto" latinLnBrk="0" hangingPunct="1">
              <a:lnSpc>
                <a:spcPct val="100000"/>
              </a:lnSpc>
              <a:spcBef>
                <a:spcPts val="0"/>
              </a:spcBef>
              <a:spcAft>
                <a:spcPts val="0"/>
              </a:spcAft>
              <a:buClrTx/>
              <a:buSzTx/>
              <a:buFontTx/>
              <a:buNone/>
              <a:tabLst/>
              <a:defRPr/>
            </a:pPr>
            <a:r>
              <a:rPr lang="sv-SE" b="0" dirty="0"/>
              <a:t>Alla som känner oro för hur ett barn har det kan kontakta socialtjänsten i den kommun där barnet bor. </a:t>
            </a:r>
          </a:p>
          <a:p>
            <a:pPr marL="0" marR="0" lvl="0" indent="0" algn="l" defTabSz="915314" rtl="0" eaLnBrk="1" fontAlgn="auto" latinLnBrk="0" hangingPunct="1">
              <a:lnSpc>
                <a:spcPct val="100000"/>
              </a:lnSpc>
              <a:spcBef>
                <a:spcPts val="0"/>
              </a:spcBef>
              <a:spcAft>
                <a:spcPts val="0"/>
              </a:spcAft>
              <a:buClrTx/>
              <a:buSzTx/>
              <a:buFontTx/>
              <a:buNone/>
              <a:tabLst/>
              <a:defRPr/>
            </a:pPr>
            <a:r>
              <a:rPr lang="sv-SE" b="0" dirty="0"/>
              <a:t>Det kan vara grannar, släktingar, vänner eller andra som ser eller märker att det är något med barnet som gör dem oroliga. </a:t>
            </a:r>
          </a:p>
          <a:p>
            <a:pPr defTabSz="915314">
              <a:defRPr/>
            </a:pPr>
            <a:r>
              <a:rPr lang="sv-SE" b="0" dirty="0"/>
              <a:t>Det kallas att man anmäler oro för ett barn – eller att man gör en orosanmälan. </a:t>
            </a:r>
            <a:br>
              <a:rPr lang="sv-SE" b="0" dirty="0"/>
            </a:br>
            <a:r>
              <a:rPr lang="sv-SE" b="0" dirty="0"/>
              <a:t>Syftet med orosanmälningar är att uppmärksamma barn som behöver skydd eller stöd eftersom alla barn har rätt till en trygg och säker uppväxt. </a:t>
            </a:r>
          </a:p>
          <a:p>
            <a:pPr marL="0" marR="0" lvl="0" indent="0" algn="l" defTabSz="915314" rtl="0" eaLnBrk="1" fontAlgn="auto" latinLnBrk="0" hangingPunct="1">
              <a:lnSpc>
                <a:spcPct val="100000"/>
              </a:lnSpc>
              <a:spcBef>
                <a:spcPts val="0"/>
              </a:spcBef>
              <a:spcAft>
                <a:spcPts val="0"/>
              </a:spcAft>
              <a:buClrTx/>
              <a:buSzTx/>
              <a:buFontTx/>
              <a:buNone/>
              <a:tabLst/>
              <a:defRPr/>
            </a:pPr>
            <a:endParaRPr lang="sv-SE" b="0" dirty="0"/>
          </a:p>
          <a:p>
            <a:pPr marL="0" marR="0" lvl="0" indent="0" algn="l" defTabSz="915314" rtl="0" eaLnBrk="1" fontAlgn="auto" latinLnBrk="0" hangingPunct="1">
              <a:lnSpc>
                <a:spcPct val="100000"/>
              </a:lnSpc>
              <a:spcBef>
                <a:spcPts val="0"/>
              </a:spcBef>
              <a:spcAft>
                <a:spcPts val="0"/>
              </a:spcAft>
              <a:buClrTx/>
              <a:buSzTx/>
              <a:buFontTx/>
              <a:buNone/>
              <a:tabLst/>
              <a:defRPr/>
            </a:pPr>
            <a:r>
              <a:rPr lang="sv-SE" b="0" dirty="0"/>
              <a:t>Man behöver inte veta exakt hur barnet har det och vad som har hänt, utan det räcker med att man är orolig för barnet. </a:t>
            </a:r>
          </a:p>
          <a:p>
            <a:pPr marL="0" marR="0" lvl="0" indent="0" algn="l" defTabSz="915314" rtl="0" eaLnBrk="1" fontAlgn="auto" latinLnBrk="0" hangingPunct="1">
              <a:lnSpc>
                <a:spcPct val="100000"/>
              </a:lnSpc>
              <a:spcBef>
                <a:spcPts val="0"/>
              </a:spcBef>
              <a:spcAft>
                <a:spcPts val="0"/>
              </a:spcAft>
              <a:buClrTx/>
              <a:buSzTx/>
              <a:buFontTx/>
              <a:buNone/>
              <a:tabLst/>
              <a:defRPr/>
            </a:pPr>
            <a:r>
              <a:rPr lang="sv-SE" dirty="0"/>
              <a:t>Man kan vara anonym om man vill. Men det är alltid bra om man kan berätta vem man är för då har socialtjänsten möjlighet att återkomma med fler frågor om det behövs.</a:t>
            </a:r>
          </a:p>
          <a:p>
            <a:pPr marL="0" marR="0" lvl="0" indent="0" algn="l" defTabSz="915314" rtl="0" eaLnBrk="1" fontAlgn="auto" latinLnBrk="0" hangingPunct="1">
              <a:lnSpc>
                <a:spcPct val="100000"/>
              </a:lnSpc>
              <a:spcBef>
                <a:spcPts val="0"/>
              </a:spcBef>
              <a:spcAft>
                <a:spcPts val="0"/>
              </a:spcAft>
              <a:buClrTx/>
              <a:buSzTx/>
              <a:buFontTx/>
              <a:buNone/>
              <a:tabLst/>
              <a:defRPr/>
            </a:pPr>
            <a:endParaRPr lang="sv-SE" b="0" dirty="0"/>
          </a:p>
          <a:p>
            <a:pPr marL="0" marR="0" lvl="0" indent="0" algn="l" defTabSz="915314" rtl="0" eaLnBrk="1" fontAlgn="auto" latinLnBrk="0" hangingPunct="1">
              <a:lnSpc>
                <a:spcPct val="100000"/>
              </a:lnSpc>
              <a:spcBef>
                <a:spcPts val="0"/>
              </a:spcBef>
              <a:spcAft>
                <a:spcPts val="0"/>
              </a:spcAft>
              <a:buClrTx/>
              <a:buSzTx/>
              <a:buFontTx/>
              <a:buNone/>
              <a:tabLst/>
              <a:defRPr/>
            </a:pPr>
            <a:r>
              <a:rPr lang="sv-SE" b="0" dirty="0"/>
              <a:t>De som arbetar med barn t.ex. i förskolan, skolan eller vården kan också bli oroliga. </a:t>
            </a:r>
          </a:p>
          <a:p>
            <a:pPr marL="0" marR="0" lvl="0" indent="0" algn="l" defTabSz="915314" rtl="0" eaLnBrk="1" fontAlgn="auto" latinLnBrk="0" hangingPunct="1">
              <a:lnSpc>
                <a:spcPct val="100000"/>
              </a:lnSpc>
              <a:spcBef>
                <a:spcPts val="0"/>
              </a:spcBef>
              <a:spcAft>
                <a:spcPts val="0"/>
              </a:spcAft>
              <a:buClrTx/>
              <a:buSzTx/>
              <a:buFontTx/>
              <a:buNone/>
              <a:tabLst/>
              <a:defRPr/>
            </a:pPr>
            <a:r>
              <a:rPr lang="sv-SE" b="0" dirty="0"/>
              <a:t>De är skyldiga enligt lag att anmäla till socialtjänsten om de har oro för att ett barn far illa.</a:t>
            </a:r>
          </a:p>
          <a:p>
            <a:pPr marL="0" marR="0" lvl="0" indent="0" algn="l" defTabSz="915314" rtl="0" eaLnBrk="1" fontAlgn="auto" latinLnBrk="0" hangingPunct="1">
              <a:lnSpc>
                <a:spcPct val="100000"/>
              </a:lnSpc>
              <a:spcBef>
                <a:spcPts val="0"/>
              </a:spcBef>
              <a:spcAft>
                <a:spcPts val="0"/>
              </a:spcAft>
              <a:buClrTx/>
              <a:buSzTx/>
              <a:buFontTx/>
              <a:buNone/>
              <a:tabLst/>
              <a:defRPr/>
            </a:pPr>
            <a:r>
              <a:rPr lang="sv-SE" dirty="0"/>
              <a:t>De flesta anmälningar om oro för barn kommer från skolan och polisen. </a:t>
            </a:r>
          </a:p>
        </p:txBody>
      </p:sp>
      <p:sp>
        <p:nvSpPr>
          <p:cNvPr id="4" name="Platshållare för bildnummer 3"/>
          <p:cNvSpPr>
            <a:spLocks noGrp="1"/>
          </p:cNvSpPr>
          <p:nvPr>
            <p:ph type="sldNum" sz="quarter" idx="5"/>
          </p:nvPr>
        </p:nvSpPr>
        <p:spPr/>
        <p:txBody>
          <a:bodyPr/>
          <a:lstStyle/>
          <a:p>
            <a:fld id="{CDE41F4A-62FF-4CA6-89A6-15646032F323}" type="slidenum">
              <a:rPr lang="sv-SE" smtClean="0"/>
              <a:t>10</a:t>
            </a:fld>
            <a:endParaRPr lang="sv-SE"/>
          </a:p>
        </p:txBody>
      </p:sp>
    </p:spTree>
    <p:extLst>
      <p:ext uri="{BB962C8B-B14F-4D97-AF65-F5344CB8AC3E}">
        <p14:creationId xmlns:p14="http://schemas.microsoft.com/office/powerpoint/2010/main" val="33160942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0" dirty="0"/>
              <a:t>När socialtjänsten får en orosanmälan om ett barn så behöver de först bedöma om situationen är så allvarlig att barnet behöver skyddas på en gång. </a:t>
            </a:r>
          </a:p>
          <a:p>
            <a:r>
              <a:rPr lang="sv-SE" b="0" dirty="0"/>
              <a:t>Det kan till exempel vara att det finns risk för att barnet utsätts för allvarligt våld i hemmet. </a:t>
            </a:r>
          </a:p>
          <a:p>
            <a:r>
              <a:rPr lang="sv-SE" b="0" dirty="0"/>
              <a:t>Det kan också handla om en situation där ett barn eller en ungdom riskerar att skada sig själv eller andra.   </a:t>
            </a:r>
          </a:p>
          <a:p>
            <a:endParaRPr lang="sv-SE" b="0" dirty="0"/>
          </a:p>
          <a:p>
            <a:pPr defTabSz="915314">
              <a:defRPr/>
            </a:pPr>
            <a:r>
              <a:rPr lang="sv-SE" b="1" dirty="0"/>
              <a:t>&gt; Klicka fram animation, pratbubbla kommer fram </a:t>
            </a:r>
          </a:p>
          <a:p>
            <a:pPr defTabSz="915314">
              <a:defRPr/>
            </a:pPr>
            <a:r>
              <a:rPr lang="sv-SE" b="0" dirty="0"/>
              <a:t>I de allra flesta fallen så är det inte en akut eller allvarlig situation och då brukar socialtjänsten kontakta vårdnadshavarna för att prata om det som står i anmälan. </a:t>
            </a:r>
          </a:p>
          <a:p>
            <a:pPr defTabSz="915314">
              <a:defRPr/>
            </a:pPr>
            <a:r>
              <a:rPr lang="sv-SE" b="0" dirty="0"/>
              <a:t>Socialtjänsten brukar också vilja ha mer information från den som har gjort orosanmälan. </a:t>
            </a:r>
          </a:p>
          <a:p>
            <a:pPr defTabSz="915314">
              <a:defRPr/>
            </a:pPr>
            <a:endParaRPr lang="sv-SE" b="0" dirty="0"/>
          </a:p>
          <a:p>
            <a:pPr defTabSz="915314">
              <a:defRPr/>
            </a:pPr>
            <a:r>
              <a:rPr lang="sv-SE" b="0" dirty="0"/>
              <a:t>Många gånger räcker det med ett samtal eller ett möte med familjen. </a:t>
            </a:r>
          </a:p>
          <a:p>
            <a:pPr defTabSz="915314">
              <a:defRPr/>
            </a:pPr>
            <a:r>
              <a:rPr lang="sv-SE" b="0" dirty="0"/>
              <a:t>Ibland behöver familjen få hjälp att få kontakt med någon annan än socialtjänsten, till exempel hälso- och sjukvården. </a:t>
            </a:r>
          </a:p>
          <a:p>
            <a:pPr defTabSz="915314">
              <a:defRPr/>
            </a:pPr>
            <a:endParaRPr lang="sv-SE" b="0" dirty="0"/>
          </a:p>
          <a:p>
            <a:pPr defTabSz="915314">
              <a:defRPr/>
            </a:pPr>
            <a:r>
              <a:rPr lang="sv-SE" b="0" dirty="0"/>
              <a:t>Andra gånger finns det behov av att ta reda på mer om barnets situation och då inleder socialtjänsten en utredning. </a:t>
            </a:r>
          </a:p>
          <a:p>
            <a:r>
              <a:rPr lang="sv-SE" dirty="0"/>
              <a:t>I utredningen får både föräldrar och barn vara delaktiga och berätta om den aktuella situationen. Socialtjänsten kan också behöva prata med andra som känner barnet, som till exempel släktingar och lärare.</a:t>
            </a:r>
          </a:p>
          <a:p>
            <a:pPr marL="0" marR="0" lvl="0" indent="0" algn="l" defTabSz="915314"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bildnummer 3"/>
          <p:cNvSpPr>
            <a:spLocks noGrp="1"/>
          </p:cNvSpPr>
          <p:nvPr>
            <p:ph type="sldNum" sz="quarter" idx="5"/>
          </p:nvPr>
        </p:nvSpPr>
        <p:spPr/>
        <p:txBody>
          <a:bodyPr/>
          <a:lstStyle/>
          <a:p>
            <a:fld id="{CDE41F4A-62FF-4CA6-89A6-15646032F323}" type="slidenum">
              <a:rPr lang="sv-SE" smtClean="0"/>
              <a:t>11</a:t>
            </a:fld>
            <a:endParaRPr lang="sv-SE"/>
          </a:p>
        </p:txBody>
      </p:sp>
    </p:spTree>
    <p:extLst>
      <p:ext uri="{BB962C8B-B14F-4D97-AF65-F5344CB8AC3E}">
        <p14:creationId xmlns:p14="http://schemas.microsoft.com/office/powerpoint/2010/main" val="30960405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Socialtjänsten har sekretess. </a:t>
            </a:r>
          </a:p>
          <a:p>
            <a:r>
              <a:rPr lang="sv-SE" dirty="0"/>
              <a:t>Det betyder att socialtjänsten som huvudregel inte får berätta för andra om det som kommer fram i utredningen. </a:t>
            </a:r>
          </a:p>
          <a:p>
            <a:r>
              <a:rPr lang="sv-SE" dirty="0"/>
              <a:t>Alla som är i kontakt med socialtjänsten ska kunna lita på att känslig information inte förs vidare. </a:t>
            </a:r>
          </a:p>
          <a:p>
            <a:endParaRPr lang="sv-S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Som vårdnadshavare får man normalt veta allt som handlar om ens barn.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Men ju äldre barnet blir desto mer bestämmer barnet själv vad vårdnadshavarna ska få veta.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En förälder som inte är vårdnadshavare för barnet har inte samma rätt att ta del av barnets uppgifter.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Då behöver den som är vårdnadshavare och barnet godkänna det först.  </a:t>
            </a:r>
          </a:p>
        </p:txBody>
      </p:sp>
      <p:sp>
        <p:nvSpPr>
          <p:cNvPr id="4" name="Platshållare för bildnummer 3"/>
          <p:cNvSpPr>
            <a:spLocks noGrp="1"/>
          </p:cNvSpPr>
          <p:nvPr>
            <p:ph type="sldNum" sz="quarter" idx="5"/>
          </p:nvPr>
        </p:nvSpPr>
        <p:spPr/>
        <p:txBody>
          <a:bodyPr/>
          <a:lstStyle/>
          <a:p>
            <a:fld id="{CDE41F4A-62FF-4CA6-89A6-15646032F323}" type="slidenum">
              <a:rPr lang="sv-SE" smtClean="0"/>
              <a:t>12</a:t>
            </a:fld>
            <a:endParaRPr lang="sv-SE"/>
          </a:p>
        </p:txBody>
      </p:sp>
    </p:spTree>
    <p:extLst>
      <p:ext uri="{BB962C8B-B14F-4D97-AF65-F5344CB8AC3E}">
        <p14:creationId xmlns:p14="http://schemas.microsoft.com/office/powerpoint/2010/main" val="21591507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E977193C-6CE1-4061-B2B0-5F30974E1ACF}" type="slidenum">
              <a:rPr lang="sv-SE" smtClean="0"/>
              <a:t>13</a:t>
            </a:fld>
            <a:endParaRPr lang="sv-SE"/>
          </a:p>
        </p:txBody>
      </p:sp>
    </p:spTree>
    <p:extLst>
      <p:ext uri="{BB962C8B-B14F-4D97-AF65-F5344CB8AC3E}">
        <p14:creationId xmlns:p14="http://schemas.microsoft.com/office/powerpoint/2010/main" val="16712436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915314">
              <a:defRPr/>
            </a:pPr>
            <a:r>
              <a:rPr lang="sv-SE" b="0" dirty="0"/>
              <a:t>Tillsammans med familjen tar socialtjänsten reda på vilken hjälp familjen kan behöva för att få det bättre hemma. </a:t>
            </a:r>
          </a:p>
          <a:p>
            <a:pPr defTabSz="915314">
              <a:defRPr/>
            </a:pPr>
            <a:endParaRPr lang="sv-SE" b="0" dirty="0"/>
          </a:p>
          <a:p>
            <a:pPr defTabSz="915314">
              <a:defRPr/>
            </a:pPr>
            <a:r>
              <a:rPr lang="sv-SE" b="0" dirty="0"/>
              <a:t>Det vanligaste är att socialtjänsten erbjuder öppenvårdsinsatser – alltså insatser som ges till barn och unga som bor hemma.</a:t>
            </a:r>
          </a:p>
          <a:p>
            <a:pPr defTabSz="915314">
              <a:defRPr/>
            </a:pPr>
            <a:endParaRPr lang="sv-SE" b="0" dirty="0"/>
          </a:p>
          <a:p>
            <a:pPr marL="0" marR="0" lvl="0" indent="0" algn="l" defTabSz="915314" rtl="0" eaLnBrk="1" fontAlgn="auto" latinLnBrk="0" hangingPunct="1">
              <a:lnSpc>
                <a:spcPct val="100000"/>
              </a:lnSpc>
              <a:spcBef>
                <a:spcPts val="0"/>
              </a:spcBef>
              <a:spcAft>
                <a:spcPts val="0"/>
              </a:spcAft>
              <a:buClrTx/>
              <a:buSzTx/>
              <a:buFontTx/>
              <a:buNone/>
              <a:tabLst/>
              <a:defRPr/>
            </a:pPr>
            <a:r>
              <a:rPr lang="sv-SE" b="0" dirty="0"/>
              <a:t>Familjer som har mycket bråk och konflikter hemma kan till exempel få träffa en person som jobbar med att hjälpa familjer att lösa sådana problem. </a:t>
            </a:r>
          </a:p>
          <a:p>
            <a:pPr marL="0" marR="0" lvl="0" indent="0" algn="l" defTabSz="915314" rtl="0" eaLnBrk="1" fontAlgn="auto" latinLnBrk="0" hangingPunct="1">
              <a:lnSpc>
                <a:spcPct val="100000"/>
              </a:lnSpc>
              <a:spcBef>
                <a:spcPts val="0"/>
              </a:spcBef>
              <a:spcAft>
                <a:spcPts val="0"/>
              </a:spcAft>
              <a:buClrTx/>
              <a:buSzTx/>
              <a:buFontTx/>
              <a:buNone/>
              <a:tabLst/>
              <a:defRPr/>
            </a:pPr>
            <a:r>
              <a:rPr lang="sv-SE" b="0" dirty="0"/>
              <a:t>Föräldrar och barn kan till exempel få hjälp att hitta nya sätt att vara med varandra utan att bli arga. </a:t>
            </a:r>
          </a:p>
          <a:p>
            <a:pPr defTabSz="915314">
              <a:defRPr/>
            </a:pPr>
            <a:endParaRPr lang="sv-SE" b="0" dirty="0"/>
          </a:p>
          <a:p>
            <a:pPr marL="0" marR="0" lvl="0" indent="0" algn="l" defTabSz="915314" rtl="0" eaLnBrk="1" fontAlgn="auto" latinLnBrk="0" hangingPunct="1">
              <a:lnSpc>
                <a:spcPct val="100000"/>
              </a:lnSpc>
              <a:spcBef>
                <a:spcPts val="0"/>
              </a:spcBef>
              <a:spcAft>
                <a:spcPts val="0"/>
              </a:spcAft>
              <a:buClrTx/>
              <a:buSzTx/>
              <a:buFontTx/>
              <a:buNone/>
              <a:tabLst/>
              <a:defRPr/>
            </a:pPr>
            <a:r>
              <a:rPr lang="sv-SE" b="0" dirty="0"/>
              <a:t>För barn kan det finnas möjlighet att få en kontaktperson eller kontaktfamilj. </a:t>
            </a:r>
          </a:p>
          <a:p>
            <a:pPr marL="0" marR="0" lvl="0" indent="0" algn="l" defTabSz="915314" rtl="0" eaLnBrk="1" fontAlgn="auto" latinLnBrk="0" hangingPunct="1">
              <a:lnSpc>
                <a:spcPct val="100000"/>
              </a:lnSpc>
              <a:spcBef>
                <a:spcPts val="0"/>
              </a:spcBef>
              <a:spcAft>
                <a:spcPts val="0"/>
              </a:spcAft>
              <a:buClrTx/>
              <a:buSzTx/>
              <a:buFontTx/>
              <a:buNone/>
              <a:tabLst/>
              <a:defRPr/>
            </a:pPr>
            <a:r>
              <a:rPr lang="sv-SE" b="0" dirty="0"/>
              <a:t>Det finns också hjälp att få för en ungdom som har problem med missbruk eller har hamnat i kriminella sammanhang.</a:t>
            </a:r>
          </a:p>
          <a:p>
            <a:pPr defTabSz="915314">
              <a:defRPr/>
            </a:pPr>
            <a:endParaRPr lang="sv-SE" b="0" dirty="0"/>
          </a:p>
          <a:p>
            <a:pPr marL="0" marR="0" lvl="0" indent="0" algn="l" defTabSz="915314" rtl="0" eaLnBrk="1" fontAlgn="auto" latinLnBrk="0" hangingPunct="1">
              <a:lnSpc>
                <a:spcPct val="100000"/>
              </a:lnSpc>
              <a:spcBef>
                <a:spcPts val="0"/>
              </a:spcBef>
              <a:spcAft>
                <a:spcPts val="0"/>
              </a:spcAft>
              <a:buClrTx/>
              <a:buSzTx/>
              <a:buFontTx/>
              <a:buNone/>
              <a:tabLst/>
              <a:defRPr/>
            </a:pPr>
            <a:r>
              <a:rPr lang="sv-SE" b="0" dirty="0"/>
              <a:t>Hjälpen från socialtjänsten bygger alltid i första hand på frivillighet och samtycke från föräldrar och barn. </a:t>
            </a:r>
          </a:p>
          <a:p>
            <a:pPr marL="0" marR="0" lvl="0" indent="0" algn="l" defTabSz="915314" rtl="0" eaLnBrk="1" fontAlgn="auto" latinLnBrk="0" hangingPunct="1">
              <a:lnSpc>
                <a:spcPct val="100000"/>
              </a:lnSpc>
              <a:spcBef>
                <a:spcPts val="0"/>
              </a:spcBef>
              <a:spcAft>
                <a:spcPts val="0"/>
              </a:spcAft>
              <a:buClrTx/>
              <a:buSzTx/>
              <a:buFontTx/>
              <a:buNone/>
              <a:tabLst/>
              <a:defRPr/>
            </a:pPr>
            <a:r>
              <a:rPr lang="sv-SE" b="0" dirty="0"/>
              <a:t>Det betyder att socialtjänsten och familjen samarbetar och att de är överens om vad familjen behöver. </a:t>
            </a:r>
          </a:p>
          <a:p>
            <a:pPr marL="0" marR="0" lvl="0" indent="0" algn="l" defTabSz="915314" rtl="0" eaLnBrk="1" fontAlgn="auto" latinLnBrk="0" hangingPunct="1">
              <a:lnSpc>
                <a:spcPct val="100000"/>
              </a:lnSpc>
              <a:spcBef>
                <a:spcPts val="0"/>
              </a:spcBef>
              <a:spcAft>
                <a:spcPts val="0"/>
              </a:spcAft>
              <a:buClrTx/>
              <a:buSzTx/>
              <a:buFontTx/>
              <a:buNone/>
              <a:tabLst/>
              <a:defRPr/>
            </a:pPr>
            <a:r>
              <a:rPr lang="sv-SE" b="0" dirty="0"/>
              <a:t>Att man samtycker betyder att man går med på att ta emot socialtjänstens stöd. </a:t>
            </a:r>
          </a:p>
          <a:p>
            <a:pPr marL="0" marR="0" lvl="0" indent="0" algn="l" defTabSz="915314" rtl="0" eaLnBrk="1" fontAlgn="auto" latinLnBrk="0" hangingPunct="1">
              <a:lnSpc>
                <a:spcPct val="100000"/>
              </a:lnSpc>
              <a:spcBef>
                <a:spcPts val="0"/>
              </a:spcBef>
              <a:spcAft>
                <a:spcPts val="0"/>
              </a:spcAft>
              <a:buClrTx/>
              <a:buSzTx/>
              <a:buFontTx/>
              <a:buNone/>
              <a:tabLst/>
              <a:defRPr/>
            </a:pPr>
            <a:r>
              <a:rPr lang="sv-SE" b="0" dirty="0"/>
              <a:t>Att en insats från socialtjänsten är frivillig innebär också att man har rätt att avsluta när man inte längre vill delta.</a:t>
            </a:r>
          </a:p>
        </p:txBody>
      </p:sp>
      <p:sp>
        <p:nvSpPr>
          <p:cNvPr id="4" name="Platshållare för bildnummer 3"/>
          <p:cNvSpPr>
            <a:spLocks noGrp="1"/>
          </p:cNvSpPr>
          <p:nvPr>
            <p:ph type="sldNum" sz="quarter" idx="5"/>
          </p:nvPr>
        </p:nvSpPr>
        <p:spPr/>
        <p:txBody>
          <a:bodyPr/>
          <a:lstStyle/>
          <a:p>
            <a:fld id="{CDE41F4A-62FF-4CA6-89A6-15646032F323}" type="slidenum">
              <a:rPr lang="sv-SE" smtClean="0"/>
              <a:t>14</a:t>
            </a:fld>
            <a:endParaRPr lang="sv-SE"/>
          </a:p>
        </p:txBody>
      </p:sp>
    </p:spTree>
    <p:extLst>
      <p:ext uri="{BB962C8B-B14F-4D97-AF65-F5344CB8AC3E}">
        <p14:creationId xmlns:p14="http://schemas.microsoft.com/office/powerpoint/2010/main" val="1332597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915314">
              <a:defRPr/>
            </a:pPr>
            <a:r>
              <a:rPr lang="sv-SE" dirty="0"/>
              <a:t>I första hand ger socialtjänsten barnet och familjen hjälp på hemmaplan.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Om det inte räcker med stöd hemma och situationen inte blir bättre, så kan barnet ibland behöva bo någon annanstans en tid.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Det kallas att barnet blir placerat.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Det finns olika anledningar till att ett barn inte kan bo hemma.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Det kan till exempel bero på att föräldrarna missbrukar alkohol eller droger och inte kan ta hand om sitt barn.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Det kan också vara så att det är mycket bråk och konflikter mellan föräldrarna eller mellan barnet och föräldrarna.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Det kan också vara en ungdom behöver komma bort från ett sammanhang som inte är bra.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Han eller hon kanske begår brott eller använder droger eller utsätter sig själv för andra farliga situationer.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Om ett barn behöver placeras ska socialtjänsten i första hand försöka hitta en familj i barnets nätverk.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Det betyder att det är någon som barnet och familjen känner sedan tidigare, till exempel en släkting eller vän till familjen.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Om inte det går, så kan barnet placeras i en familj som socialtjänsten föreslår.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En familj som tar emot andra barn i sitt hem kallas för </a:t>
            </a:r>
            <a:r>
              <a:rPr lang="sv-SE" b="1" dirty="0"/>
              <a:t>familjehem</a:t>
            </a:r>
            <a:r>
              <a:rPr lang="sv-SE" b="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Om det är en akut situation och ett barn inte kan bo hemma så kan det placeras i ett </a:t>
            </a:r>
            <a:r>
              <a:rPr lang="sv-SE" b="1" dirty="0"/>
              <a:t>jourhem</a:t>
            </a:r>
            <a:r>
              <a:rPr lang="sv-SE" b="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Det är en familj som är beredd att ta emot ett barn med kort varsel och där barnet kan bo under en kortare period.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En del barn eller ungdomar behöver mer vård eller behandling än vad en familj kan ge.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Då kan han eller hon placeras på ett </a:t>
            </a:r>
            <a:r>
              <a:rPr lang="sv-SE" b="1" dirty="0"/>
              <a:t>hem för vård eller boende (ett HVB), </a:t>
            </a:r>
            <a:r>
              <a:rPr lang="sv-SE" b="0" dirty="0"/>
              <a:t>som är ett boende med personal.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De som är 16-20 år och klarar mycket på egen hand men som behöver tillgång till personal kan placeras i ett </a:t>
            </a:r>
            <a:r>
              <a:rPr lang="sv-SE" b="1" dirty="0"/>
              <a:t>stödboende</a:t>
            </a:r>
            <a:r>
              <a:rPr lang="sv-SE" b="0"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Vuxna som är utsatta för hot, våld eller andra övergrepp och behöver skyddas, kan placeras på ett </a:t>
            </a:r>
            <a:r>
              <a:rPr lang="sv-SE" b="1" dirty="0"/>
              <a:t>skyddat boende</a:t>
            </a:r>
            <a:r>
              <a:rPr lang="sv-SE" b="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Även barn kan placeras på ett skyddat boende tillsammans med en vårdnadshavare.</a:t>
            </a:r>
          </a:p>
        </p:txBody>
      </p:sp>
      <p:sp>
        <p:nvSpPr>
          <p:cNvPr id="4" name="Platshållare för bildnummer 3"/>
          <p:cNvSpPr>
            <a:spLocks noGrp="1"/>
          </p:cNvSpPr>
          <p:nvPr>
            <p:ph type="sldNum" sz="quarter" idx="5"/>
          </p:nvPr>
        </p:nvSpPr>
        <p:spPr/>
        <p:txBody>
          <a:bodyPr/>
          <a:lstStyle/>
          <a:p>
            <a:fld id="{CDE41F4A-62FF-4CA6-89A6-15646032F323}" type="slidenum">
              <a:rPr lang="sv-SE" smtClean="0"/>
              <a:t>15</a:t>
            </a:fld>
            <a:endParaRPr lang="sv-SE"/>
          </a:p>
        </p:txBody>
      </p:sp>
    </p:spTree>
    <p:extLst>
      <p:ext uri="{BB962C8B-B14F-4D97-AF65-F5344CB8AC3E}">
        <p14:creationId xmlns:p14="http://schemas.microsoft.com/office/powerpoint/2010/main" val="22804688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E977193C-6CE1-4061-B2B0-5F30974E1ACF}" type="slidenum">
              <a:rPr lang="sv-SE" smtClean="0"/>
              <a:t>16</a:t>
            </a:fld>
            <a:endParaRPr lang="sv-SE"/>
          </a:p>
        </p:txBody>
      </p:sp>
    </p:spTree>
    <p:extLst>
      <p:ext uri="{BB962C8B-B14F-4D97-AF65-F5344CB8AC3E}">
        <p14:creationId xmlns:p14="http://schemas.microsoft.com/office/powerpoint/2010/main" val="36944174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Socialtjänstens stöd och insatser är alltid i första hand frivilliga. </a:t>
            </a:r>
          </a:p>
          <a:p>
            <a:r>
              <a:rPr lang="sv-SE" dirty="0"/>
              <a:t>Men socialtjänsten har också i vissa fall möjlighet att ge insatser till barn och unga med tvång. </a:t>
            </a:r>
          </a:p>
          <a:p>
            <a:endParaRPr lang="sv-SE" dirty="0"/>
          </a:p>
          <a:p>
            <a:r>
              <a:rPr lang="sv-SE" dirty="0"/>
              <a:t>Om en situation är tillräckligt allvarlig så finns det en lag som ger barnet möjlighet att få stöd och skydd även när vårdnadshavare säger nej. </a:t>
            </a:r>
          </a:p>
          <a:p>
            <a:r>
              <a:rPr lang="sv-SE" dirty="0"/>
              <a:t>Då använder socialtjänsten lagen med särskilda bestämmelser om vård av unga – som förkortas </a:t>
            </a:r>
            <a:r>
              <a:rPr lang="sv-SE" b="1" dirty="0"/>
              <a:t>LVU.</a:t>
            </a:r>
            <a:r>
              <a:rPr lang="sv-SE" dirty="0"/>
              <a:t> </a:t>
            </a:r>
          </a:p>
          <a:p>
            <a:r>
              <a:rPr lang="sv-SE" dirty="0"/>
              <a:t>Den lagen kan även användas om ett barn som är över 15 år själv säger nej till att ta emot frivilliga insatser. </a:t>
            </a:r>
          </a:p>
          <a:p>
            <a:endParaRPr lang="sv-SE" dirty="0"/>
          </a:p>
          <a:p>
            <a:r>
              <a:rPr lang="sv-SE" dirty="0"/>
              <a:t>Det är socialnämnden som ansöker om att barnet eller ungdomen ska få vård enligt LVU.</a:t>
            </a:r>
          </a:p>
          <a:p>
            <a:r>
              <a:rPr lang="sv-SE" dirty="0"/>
              <a:t>Och förvaltningsrätten, alltså en domstol, som beslutar. </a:t>
            </a:r>
          </a:p>
          <a:p>
            <a:endParaRPr lang="sv-SE" dirty="0"/>
          </a:p>
          <a:p>
            <a:r>
              <a:rPr lang="sv-SE" dirty="0"/>
              <a:t>Om situationen är akut och socialtjänsten och familjen inte är överens om att barnet behöver bo någon annanstans kan socialnämnden – om situationen är tillräckligt allvarlig – besluta att barnet ska omhändertas omedelbart. </a:t>
            </a:r>
          </a:p>
          <a:p>
            <a:r>
              <a:rPr lang="sv-SE" dirty="0"/>
              <a:t>Det beslutet måste sedan godkännas av domstolen</a:t>
            </a:r>
            <a:endParaRPr lang="sv-SE" b="0" dirty="0"/>
          </a:p>
        </p:txBody>
      </p:sp>
      <p:sp>
        <p:nvSpPr>
          <p:cNvPr id="4" name="Platshållare för bildnummer 3"/>
          <p:cNvSpPr>
            <a:spLocks noGrp="1"/>
          </p:cNvSpPr>
          <p:nvPr>
            <p:ph type="sldNum" sz="quarter" idx="5"/>
          </p:nvPr>
        </p:nvSpPr>
        <p:spPr/>
        <p:txBody>
          <a:bodyPr/>
          <a:lstStyle/>
          <a:p>
            <a:fld id="{CDE41F4A-62FF-4CA6-89A6-15646032F323}" type="slidenum">
              <a:rPr lang="sv-SE" smtClean="0"/>
              <a:t>17</a:t>
            </a:fld>
            <a:endParaRPr lang="sv-SE"/>
          </a:p>
        </p:txBody>
      </p:sp>
    </p:spTree>
    <p:extLst>
      <p:ext uri="{BB962C8B-B14F-4D97-AF65-F5344CB8AC3E}">
        <p14:creationId xmlns:p14="http://schemas.microsoft.com/office/powerpoint/2010/main" val="34807100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Tre krav måste vara uppfyllda för att domstolen ska få besluta om vård enligt LVU:</a:t>
            </a:r>
          </a:p>
          <a:p>
            <a:endParaRPr lang="sv-SE" dirty="0"/>
          </a:p>
          <a:p>
            <a:r>
              <a:rPr lang="sv-SE" dirty="0"/>
              <a:t>1. Barnets problem måste ha anknytning till </a:t>
            </a:r>
            <a:r>
              <a:rPr lang="sv-SE" b="1" dirty="0"/>
              <a:t>hemmiljön</a:t>
            </a:r>
            <a:r>
              <a:rPr lang="sv-SE" dirty="0"/>
              <a:t> eller till barnets </a:t>
            </a:r>
            <a:r>
              <a:rPr lang="sv-SE" b="1" dirty="0"/>
              <a:t>eget beteende</a:t>
            </a:r>
            <a:r>
              <a:rPr lang="sv-SE" dirty="0"/>
              <a:t>.</a:t>
            </a:r>
          </a:p>
          <a:p>
            <a:r>
              <a:rPr lang="sv-SE" dirty="0"/>
              <a:t>2. Problemen måste innebära en </a:t>
            </a:r>
            <a:r>
              <a:rPr lang="sv-SE" b="0" dirty="0"/>
              <a:t>påtaglig risk för att barnets hälsa eller utveckling skadas och</a:t>
            </a:r>
          </a:p>
          <a:p>
            <a:r>
              <a:rPr lang="sv-SE" b="0" dirty="0"/>
              <a:t>3. Det som barnet behöver kan inte genomföras </a:t>
            </a:r>
            <a:r>
              <a:rPr lang="sv-SE" dirty="0"/>
              <a:t>på frivillig väg.</a:t>
            </a:r>
          </a:p>
          <a:p>
            <a:endParaRPr lang="sv-SE" dirty="0"/>
          </a:p>
          <a:p>
            <a:r>
              <a:rPr lang="sv-SE" dirty="0"/>
              <a:t>Problem i </a:t>
            </a:r>
            <a:r>
              <a:rPr lang="sv-SE" b="1" dirty="0"/>
              <a:t>hemmiljön </a:t>
            </a:r>
            <a:r>
              <a:rPr lang="sv-SE" dirty="0"/>
              <a:t>kan till exempel vara att barnet blir slaget hemma eller blir utsatt för kränkande behandling. </a:t>
            </a:r>
            <a:br>
              <a:rPr lang="sv-SE" dirty="0"/>
            </a:br>
            <a:r>
              <a:rPr lang="sv-SE" dirty="0"/>
              <a:t>Det kan också vara att föräldrarnas egna svårigheter gör att de inte kan ta hand om barnet.</a:t>
            </a:r>
          </a:p>
          <a:p>
            <a:r>
              <a:rPr lang="sv-SE" dirty="0"/>
              <a:t>Det kan till exempel handla om missbruk eller psykisk ohälsa. </a:t>
            </a:r>
            <a:br>
              <a:rPr lang="sv-SE" dirty="0"/>
            </a:br>
            <a:endParaRPr lang="sv-SE" dirty="0"/>
          </a:p>
          <a:p>
            <a:r>
              <a:rPr lang="sv-SE" dirty="0"/>
              <a:t>Problem som har med barnets eller ungdomens </a:t>
            </a:r>
            <a:r>
              <a:rPr lang="sv-SE" b="1" dirty="0"/>
              <a:t>eget beteende </a:t>
            </a:r>
            <a:r>
              <a:rPr lang="sv-SE" dirty="0"/>
              <a:t>att göra kan till exempel vara att han eller hon missbrukar alkohol eller droger eller begår brott. </a:t>
            </a:r>
          </a:p>
          <a:p>
            <a:r>
              <a:rPr lang="sv-SE" dirty="0"/>
              <a:t>Det är socialnämnden som ansöker om att barnet eller ungdomen ska få vård enligt LVU.</a:t>
            </a:r>
          </a:p>
          <a:p>
            <a:r>
              <a:rPr lang="sv-SE" dirty="0"/>
              <a:t>Och förvaltningsrätten, alltså en domstol, som beslutar. </a:t>
            </a:r>
          </a:p>
          <a:p>
            <a:endParaRPr lang="sv-SE" dirty="0"/>
          </a:p>
          <a:p>
            <a:r>
              <a:rPr lang="sv-SE" dirty="0"/>
              <a:t>Om situationen är akut och socialtjänsten och familjen inte är överens om att barnet behöver bo någon annanstans kan socialnämnden – om situationen är tillräckligt allvarlig – besluta att barnet ska omhändertas omedelbart. </a:t>
            </a:r>
          </a:p>
          <a:p>
            <a:r>
              <a:rPr lang="sv-SE" dirty="0"/>
              <a:t>Det beslutet måste sedan godkännas av domstolen</a:t>
            </a:r>
            <a:endParaRPr lang="sv-SE" b="0" dirty="0"/>
          </a:p>
        </p:txBody>
      </p:sp>
      <p:sp>
        <p:nvSpPr>
          <p:cNvPr id="4" name="Platshållare för bildnummer 3"/>
          <p:cNvSpPr>
            <a:spLocks noGrp="1"/>
          </p:cNvSpPr>
          <p:nvPr>
            <p:ph type="sldNum" sz="quarter" idx="5"/>
          </p:nvPr>
        </p:nvSpPr>
        <p:spPr/>
        <p:txBody>
          <a:bodyPr/>
          <a:lstStyle/>
          <a:p>
            <a:fld id="{CDE41F4A-62FF-4CA6-89A6-15646032F323}" type="slidenum">
              <a:rPr lang="sv-SE" smtClean="0"/>
              <a:t>18</a:t>
            </a:fld>
            <a:endParaRPr lang="sv-SE"/>
          </a:p>
        </p:txBody>
      </p:sp>
    </p:spTree>
    <p:extLst>
      <p:ext uri="{BB962C8B-B14F-4D97-AF65-F5344CB8AC3E}">
        <p14:creationId xmlns:p14="http://schemas.microsoft.com/office/powerpoint/2010/main" val="31760641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915314">
              <a:defRPr/>
            </a:pPr>
            <a:r>
              <a:rPr lang="sv-SE" b="0" dirty="0"/>
              <a:t>Om det blir aktuellt att ta ett beslut enligt LVU har barnet och vårdnadshavarna rätt att få juridiskt stöd av ett offentligt biträde. Det offentliga biträdet är en jurist, ofta en advokat. </a:t>
            </a:r>
          </a:p>
          <a:p>
            <a:pPr defTabSz="915314">
              <a:defRPr/>
            </a:pPr>
            <a:r>
              <a:rPr lang="sv-SE" b="0" dirty="0"/>
              <a:t>Det offentliga biträdet utses av domstolen och betalas av staten. </a:t>
            </a:r>
          </a:p>
          <a:p>
            <a:pPr defTabSz="915314">
              <a:defRPr/>
            </a:pPr>
            <a:endParaRPr lang="sv-SE" b="0" dirty="0"/>
          </a:p>
          <a:p>
            <a:pPr defTabSz="915314">
              <a:defRPr/>
            </a:pPr>
            <a:r>
              <a:rPr lang="sv-SE" b="0" dirty="0"/>
              <a:t>Socialtjänsten och domstolen ska använda tolk om barnet eller vårdnadshavarna har svårt att förstå och prata svenska. </a:t>
            </a:r>
          </a:p>
          <a:p>
            <a:pPr defTabSz="915314">
              <a:defRPr/>
            </a:pPr>
            <a:r>
              <a:rPr lang="sv-SE" b="0" dirty="0"/>
              <a:t>De måste också översätta dokument som är viktiga för att barnet och vårdnadshavarna ska förstå.</a:t>
            </a:r>
            <a:endParaRPr lang="sv-SE" dirty="0"/>
          </a:p>
          <a:p>
            <a:endParaRPr lang="sv-SE" dirty="0"/>
          </a:p>
          <a:p>
            <a:r>
              <a:rPr lang="sv-SE" dirty="0"/>
              <a:t>Vårdnadshavare och barn över 15 år har rätt att överklaga domstolens beslut. </a:t>
            </a:r>
          </a:p>
          <a:p>
            <a:r>
              <a:rPr lang="sv-SE" dirty="0"/>
              <a:t>Det offentliga biträdet kan hjälpa till att överklaga. </a:t>
            </a:r>
          </a:p>
        </p:txBody>
      </p:sp>
      <p:sp>
        <p:nvSpPr>
          <p:cNvPr id="4" name="Platshållare för bildnummer 3"/>
          <p:cNvSpPr>
            <a:spLocks noGrp="1"/>
          </p:cNvSpPr>
          <p:nvPr>
            <p:ph type="sldNum" sz="quarter" idx="5"/>
          </p:nvPr>
        </p:nvSpPr>
        <p:spPr/>
        <p:txBody>
          <a:bodyPr/>
          <a:lstStyle/>
          <a:p>
            <a:fld id="{CDE41F4A-62FF-4CA6-89A6-15646032F323}" type="slidenum">
              <a:rPr lang="sv-SE" smtClean="0"/>
              <a:t>19</a:t>
            </a:fld>
            <a:endParaRPr lang="sv-SE"/>
          </a:p>
        </p:txBody>
      </p:sp>
    </p:spTree>
    <p:extLst>
      <p:ext uri="{BB962C8B-B14F-4D97-AF65-F5344CB8AC3E}">
        <p14:creationId xmlns:p14="http://schemas.microsoft.com/office/powerpoint/2010/main" val="1722051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här innehåller presentationen:</a:t>
            </a:r>
          </a:p>
          <a:p>
            <a:endParaRPr lang="sv-SE" dirty="0"/>
          </a:p>
          <a:p>
            <a:pPr marL="171450" indent="-171450">
              <a:buFont typeface="Arial" panose="020B0604020202020204" pitchFamily="34" charset="0"/>
              <a:buChar char="•"/>
            </a:pPr>
            <a:r>
              <a:rPr lang="sv-SE" dirty="0"/>
              <a:t>Barn har rätt till en trygg uppväxt</a:t>
            </a:r>
          </a:p>
          <a:p>
            <a:pPr marL="171450" indent="-171450">
              <a:buFont typeface="Arial" panose="020B0604020202020204" pitchFamily="34" charset="0"/>
              <a:buChar char="•"/>
            </a:pPr>
            <a:r>
              <a:rPr lang="sv-SE" dirty="0"/>
              <a:t>Föräldrar – viktigast i barns liv</a:t>
            </a:r>
          </a:p>
          <a:p>
            <a:pPr marL="171450" indent="-171450">
              <a:buFont typeface="Arial" panose="020B0604020202020204" pitchFamily="34" charset="0"/>
              <a:buChar char="•"/>
            </a:pPr>
            <a:r>
              <a:rPr lang="sv-SE" dirty="0"/>
              <a:t>Vad är socialtjänsten?</a:t>
            </a:r>
          </a:p>
          <a:p>
            <a:pPr marL="171450" indent="-171450">
              <a:buFont typeface="Arial" panose="020B0604020202020204" pitchFamily="34" charset="0"/>
              <a:buChar char="•"/>
            </a:pPr>
            <a:r>
              <a:rPr lang="sv-SE" dirty="0"/>
              <a:t>Orosanmälan</a:t>
            </a:r>
          </a:p>
          <a:p>
            <a:pPr marL="171450" indent="-171450">
              <a:buFont typeface="Arial" panose="020B0604020202020204" pitchFamily="34" charset="0"/>
              <a:buChar char="•"/>
            </a:pPr>
            <a:r>
              <a:rPr lang="sv-SE" dirty="0"/>
              <a:t>Vilken hjälp kan familjer få?</a:t>
            </a:r>
          </a:p>
          <a:p>
            <a:pPr marL="171450" indent="-171450">
              <a:buFont typeface="Arial" panose="020B0604020202020204" pitchFamily="34" charset="0"/>
              <a:buChar char="•"/>
            </a:pPr>
            <a:r>
              <a:rPr lang="sv-SE" dirty="0"/>
              <a:t>Om barnet inte kan bo hemma</a:t>
            </a:r>
          </a:p>
          <a:p>
            <a:pPr marL="171450" indent="-171450">
              <a:buFont typeface="Arial" panose="020B0604020202020204" pitchFamily="34" charset="0"/>
              <a:buChar char="•"/>
            </a:pPr>
            <a:r>
              <a:rPr lang="sv-SE" dirty="0"/>
              <a:t>Beslut enligt LVU</a:t>
            </a:r>
          </a:p>
          <a:p>
            <a:pPr marL="171450" indent="-171450">
              <a:buFont typeface="Arial" panose="020B0604020202020204" pitchFamily="34" charset="0"/>
              <a:buChar char="•"/>
            </a:pPr>
            <a:r>
              <a:rPr lang="sv-SE" dirty="0"/>
              <a:t>Informationsmaterial</a:t>
            </a:r>
          </a:p>
        </p:txBody>
      </p:sp>
      <p:sp>
        <p:nvSpPr>
          <p:cNvPr id="4" name="Platshållare för bildnummer 3"/>
          <p:cNvSpPr>
            <a:spLocks noGrp="1"/>
          </p:cNvSpPr>
          <p:nvPr>
            <p:ph type="sldNum" sz="quarter" idx="5"/>
          </p:nvPr>
        </p:nvSpPr>
        <p:spPr/>
        <p:txBody>
          <a:bodyPr/>
          <a:lstStyle/>
          <a:p>
            <a:fld id="{684FA44B-0DBB-43BB-90AF-0538C7CA64E3}" type="slidenum">
              <a:rPr lang="sv-SE" smtClean="0"/>
              <a:t>2</a:t>
            </a:fld>
            <a:endParaRPr lang="sv-SE"/>
          </a:p>
        </p:txBody>
      </p:sp>
    </p:spTree>
    <p:extLst>
      <p:ext uri="{BB962C8B-B14F-4D97-AF65-F5344CB8AC3E}">
        <p14:creationId xmlns:p14="http://schemas.microsoft.com/office/powerpoint/2010/main" val="17919625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E977193C-6CE1-4061-B2B0-5F30974E1ACF}" type="slidenum">
              <a:rPr lang="sv-SE" smtClean="0"/>
              <a:t>20</a:t>
            </a:fld>
            <a:endParaRPr lang="sv-SE"/>
          </a:p>
        </p:txBody>
      </p:sp>
    </p:spTree>
    <p:extLst>
      <p:ext uri="{BB962C8B-B14F-4D97-AF65-F5344CB8AC3E}">
        <p14:creationId xmlns:p14="http://schemas.microsoft.com/office/powerpoint/2010/main" val="33331082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Ni kan hitta mer information om socialtjänsten på Socialstyrelsens webbplats: socialtsyrelsen.se/om-socialtjänsten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Där finns material översatt till olika språk. </a:t>
            </a:r>
          </a:p>
          <a:p>
            <a:endParaRPr lang="sv-SE" dirty="0"/>
          </a:p>
          <a:p>
            <a:r>
              <a:rPr lang="sv-SE" b="1" dirty="0"/>
              <a:t>&gt; Klicka för att få fram ”koll på </a:t>
            </a:r>
            <a:r>
              <a:rPr lang="sv-SE" b="1" dirty="0" err="1"/>
              <a:t>soc</a:t>
            </a:r>
            <a:r>
              <a:rPr lang="sv-SE" b="1" dirty="0"/>
              <a:t>” loggan. </a:t>
            </a:r>
            <a:br>
              <a:rPr lang="sv-SE" b="1" dirty="0"/>
            </a:br>
            <a:r>
              <a:rPr lang="sv-SE" b="1" dirty="0"/>
              <a:t>Koll på </a:t>
            </a:r>
            <a:r>
              <a:rPr lang="sv-SE" b="1" dirty="0" err="1"/>
              <a:t>soc</a:t>
            </a:r>
            <a:r>
              <a:rPr lang="sv-SE" b="1" dirty="0"/>
              <a:t> </a:t>
            </a:r>
            <a:r>
              <a:rPr lang="sv-SE" dirty="0"/>
              <a:t>är en sajt om socialtjänsten för barn och unga. </a:t>
            </a:r>
          </a:p>
          <a:p>
            <a:r>
              <a:rPr lang="sv-SE" dirty="0"/>
              <a:t>Där finns bland annat information om vad socialtjänsten gör och tips inför möten med socialtjänsten. </a:t>
            </a:r>
          </a:p>
          <a:p>
            <a:r>
              <a:rPr lang="sv-SE" dirty="0"/>
              <a:t>Till sajten hör också en Youtube-kanal med filmer om socialtjänsten.</a:t>
            </a:r>
          </a:p>
        </p:txBody>
      </p:sp>
      <p:sp>
        <p:nvSpPr>
          <p:cNvPr id="4" name="Platshållare för bildnummer 3"/>
          <p:cNvSpPr>
            <a:spLocks noGrp="1"/>
          </p:cNvSpPr>
          <p:nvPr>
            <p:ph type="sldNum" sz="quarter" idx="5"/>
          </p:nvPr>
        </p:nvSpPr>
        <p:spPr/>
        <p:txBody>
          <a:bodyPr/>
          <a:lstStyle/>
          <a:p>
            <a:fld id="{CDE41F4A-62FF-4CA6-89A6-15646032F323}" type="slidenum">
              <a:rPr lang="sv-SE" smtClean="0"/>
              <a:t>21</a:t>
            </a:fld>
            <a:endParaRPr lang="sv-SE"/>
          </a:p>
        </p:txBody>
      </p:sp>
    </p:spTree>
    <p:extLst>
      <p:ext uri="{BB962C8B-B14F-4D97-AF65-F5344CB8AC3E}">
        <p14:creationId xmlns:p14="http://schemas.microsoft.com/office/powerpoint/2010/main" val="22963916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684FA44B-0DBB-43BB-90AF-0538C7CA64E3}" type="slidenum">
              <a:rPr lang="sv-SE" smtClean="0"/>
              <a:t>22</a:t>
            </a:fld>
            <a:endParaRPr lang="sv-SE"/>
          </a:p>
        </p:txBody>
      </p:sp>
    </p:spTree>
    <p:extLst>
      <p:ext uri="{BB962C8B-B14F-4D97-AF65-F5344CB8AC3E}">
        <p14:creationId xmlns:p14="http://schemas.microsoft.com/office/powerpoint/2010/main" val="116781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5314" rtl="0" eaLnBrk="1" fontAlgn="auto" latinLnBrk="0" hangingPunct="1">
              <a:lnSpc>
                <a:spcPct val="100000"/>
              </a:lnSpc>
              <a:spcBef>
                <a:spcPts val="0"/>
              </a:spcBef>
              <a:spcAft>
                <a:spcPts val="0"/>
              </a:spcAft>
              <a:buClrTx/>
              <a:buSzTx/>
              <a:buFontTx/>
              <a:buNone/>
              <a:tabLst/>
              <a:defRPr/>
            </a:pPr>
            <a:r>
              <a:rPr lang="sv-SE" sz="1200" b="0" i="0" u="none" strike="noStrike" kern="1200" baseline="0" dirty="0">
                <a:solidFill>
                  <a:schemeClr val="tx1"/>
                </a:solidFill>
                <a:latin typeface="+mn-lt"/>
                <a:ea typeface="+mn-ea"/>
                <a:cs typeface="+mn-cs"/>
              </a:rPr>
              <a:t>I Sverige är man barn tills man har fyllt 18 år.</a:t>
            </a:r>
          </a:p>
          <a:p>
            <a:pPr marL="0" marR="0" lvl="0" indent="0" algn="l" defTabSz="915314" rtl="0" eaLnBrk="1" fontAlgn="auto" latinLnBrk="0" hangingPunct="1">
              <a:lnSpc>
                <a:spcPct val="100000"/>
              </a:lnSpc>
              <a:spcBef>
                <a:spcPts val="0"/>
              </a:spcBef>
              <a:spcAft>
                <a:spcPts val="0"/>
              </a:spcAft>
              <a:buClrTx/>
              <a:buSzTx/>
              <a:buFontTx/>
              <a:buNone/>
              <a:tabLst/>
              <a:defRPr/>
            </a:pPr>
            <a:r>
              <a:rPr lang="sv-SE" sz="1200" b="0" i="0" u="none" strike="noStrike" kern="1200" baseline="0" dirty="0">
                <a:solidFill>
                  <a:schemeClr val="tx1"/>
                </a:solidFill>
                <a:latin typeface="+mn-lt"/>
                <a:ea typeface="+mn-ea"/>
                <a:cs typeface="+mn-cs"/>
              </a:rPr>
              <a:t>Alla barn har samma rättigheter. </a:t>
            </a:r>
          </a:p>
          <a:p>
            <a:pPr marL="0" marR="0" lvl="0" indent="0" algn="l" defTabSz="915314" rtl="0" eaLnBrk="1" fontAlgn="auto" latinLnBrk="0" hangingPunct="1">
              <a:lnSpc>
                <a:spcPct val="100000"/>
              </a:lnSpc>
              <a:spcBef>
                <a:spcPts val="0"/>
              </a:spcBef>
              <a:spcAft>
                <a:spcPts val="0"/>
              </a:spcAft>
              <a:buClrTx/>
              <a:buSzTx/>
              <a:buFontTx/>
              <a:buNone/>
              <a:tabLst/>
              <a:defRPr/>
            </a:pPr>
            <a:r>
              <a:rPr lang="sv-SE" sz="1200" b="0" i="0" u="none" strike="noStrike" kern="1200" baseline="0" dirty="0">
                <a:solidFill>
                  <a:schemeClr val="tx1"/>
                </a:solidFill>
                <a:latin typeface="+mn-lt"/>
                <a:ea typeface="+mn-ea"/>
                <a:cs typeface="+mn-cs"/>
              </a:rPr>
              <a:t>De har rätt att känna sig trygga när de växer upp.</a:t>
            </a:r>
          </a:p>
          <a:p>
            <a:pPr marL="0" marR="0" lvl="0" indent="0" algn="l" defTabSz="915314" rtl="0" eaLnBrk="1" fontAlgn="auto" latinLnBrk="0" hangingPunct="1">
              <a:lnSpc>
                <a:spcPct val="100000"/>
              </a:lnSpc>
              <a:spcBef>
                <a:spcPts val="0"/>
              </a:spcBef>
              <a:spcAft>
                <a:spcPts val="0"/>
              </a:spcAft>
              <a:buClrTx/>
              <a:buSzTx/>
              <a:buFontTx/>
              <a:buNone/>
              <a:tabLst/>
              <a:defRPr/>
            </a:pPr>
            <a:r>
              <a:rPr lang="sv-SE" sz="1200" b="0" i="0" u="none" strike="noStrike" kern="1200" baseline="0" dirty="0">
                <a:solidFill>
                  <a:schemeClr val="tx1"/>
                </a:solidFill>
                <a:latin typeface="+mn-lt"/>
                <a:ea typeface="+mn-ea"/>
                <a:cs typeface="+mn-cs"/>
              </a:rPr>
              <a:t>De har också rätt att få gå i skolan och de har rätt till sin kultur och sitt språk. </a:t>
            </a:r>
          </a:p>
          <a:p>
            <a:pPr marL="0" marR="0" lvl="0" indent="0" algn="l" defTabSz="915314" rtl="0" eaLnBrk="1" fontAlgn="auto" latinLnBrk="0" hangingPunct="1">
              <a:lnSpc>
                <a:spcPct val="100000"/>
              </a:lnSpc>
              <a:spcBef>
                <a:spcPts val="0"/>
              </a:spcBef>
              <a:spcAft>
                <a:spcPts val="0"/>
              </a:spcAft>
              <a:buClrTx/>
              <a:buSzTx/>
              <a:buFontTx/>
              <a:buNone/>
              <a:tabLst/>
              <a:defRPr/>
            </a:pPr>
            <a:r>
              <a:rPr lang="sv-SE" sz="1200" b="0" i="0" u="none" strike="noStrike" kern="1200" baseline="0" dirty="0">
                <a:solidFill>
                  <a:schemeClr val="tx1"/>
                </a:solidFill>
                <a:latin typeface="+mn-lt"/>
                <a:ea typeface="+mn-ea"/>
                <a:cs typeface="+mn-cs"/>
              </a:rPr>
              <a:t>Inget barn får diskrimeras eller utsättas för våld eller hot.</a:t>
            </a:r>
          </a:p>
          <a:p>
            <a:pPr marL="0" marR="0" lvl="0" indent="0" algn="l" defTabSz="915314" rtl="0" eaLnBrk="1" fontAlgn="auto" latinLnBrk="0" hangingPunct="1">
              <a:lnSpc>
                <a:spcPct val="100000"/>
              </a:lnSpc>
              <a:spcBef>
                <a:spcPts val="0"/>
              </a:spcBef>
              <a:spcAft>
                <a:spcPts val="0"/>
              </a:spcAft>
              <a:buClrTx/>
              <a:buSzTx/>
              <a:buFontTx/>
              <a:buNone/>
              <a:tabLst/>
              <a:defRPr/>
            </a:pPr>
            <a:endParaRPr lang="sv-SE" sz="1200" b="0" i="0" u="none" strike="noStrike" kern="1200" baseline="0" dirty="0">
              <a:solidFill>
                <a:schemeClr val="tx1"/>
              </a:solidFill>
              <a:latin typeface="+mn-lt"/>
              <a:ea typeface="+mn-ea"/>
              <a:cs typeface="+mn-cs"/>
            </a:endParaRPr>
          </a:p>
          <a:p>
            <a:pPr marL="0" marR="0" lvl="0" indent="0" algn="l" defTabSz="915314" rtl="0" eaLnBrk="1" fontAlgn="auto" latinLnBrk="0" hangingPunct="1">
              <a:lnSpc>
                <a:spcPct val="100000"/>
              </a:lnSpc>
              <a:spcBef>
                <a:spcPts val="0"/>
              </a:spcBef>
              <a:spcAft>
                <a:spcPts val="0"/>
              </a:spcAft>
              <a:buClrTx/>
              <a:buSzTx/>
              <a:buFontTx/>
              <a:buNone/>
              <a:tabLst/>
              <a:defRPr/>
            </a:pPr>
            <a:r>
              <a:rPr lang="sv-SE" sz="1200" b="0" i="0" u="none" strike="noStrike" kern="1200" baseline="0" dirty="0">
                <a:solidFill>
                  <a:schemeClr val="tx1"/>
                </a:solidFill>
                <a:latin typeface="+mn-lt"/>
                <a:ea typeface="+mn-ea"/>
                <a:cs typeface="+mn-cs"/>
              </a:rPr>
              <a:t>Allt det här står i barnkonventionen och den är svensk lag.</a:t>
            </a:r>
          </a:p>
          <a:p>
            <a:pPr marL="0" marR="0" lvl="0" indent="0" algn="l" defTabSz="915314" rtl="0" eaLnBrk="1" fontAlgn="auto" latinLnBrk="0" hangingPunct="1">
              <a:lnSpc>
                <a:spcPct val="100000"/>
              </a:lnSpc>
              <a:spcBef>
                <a:spcPts val="0"/>
              </a:spcBef>
              <a:spcAft>
                <a:spcPts val="0"/>
              </a:spcAft>
              <a:buClrTx/>
              <a:buSzTx/>
              <a:buFontTx/>
              <a:buNone/>
              <a:tabLst/>
              <a:defRPr/>
            </a:pPr>
            <a:endParaRPr lang="sv-SE" sz="1200" b="0" i="0" u="none" strike="noStrike" kern="1200" baseline="0" dirty="0">
              <a:solidFill>
                <a:schemeClr val="tx1"/>
              </a:solidFill>
              <a:latin typeface="+mn-lt"/>
              <a:ea typeface="+mn-ea"/>
              <a:cs typeface="+mn-cs"/>
            </a:endParaRPr>
          </a:p>
          <a:p>
            <a:pPr marL="0" marR="0" lvl="0" indent="0" algn="l" defTabSz="915314" rtl="0" eaLnBrk="1" fontAlgn="auto" latinLnBrk="0" hangingPunct="1">
              <a:lnSpc>
                <a:spcPct val="100000"/>
              </a:lnSpc>
              <a:spcBef>
                <a:spcPts val="0"/>
              </a:spcBef>
              <a:spcAft>
                <a:spcPts val="0"/>
              </a:spcAft>
              <a:buClrTx/>
              <a:buSzTx/>
              <a:buFontTx/>
              <a:buNone/>
              <a:tabLst/>
              <a:defRPr/>
            </a:pPr>
            <a:r>
              <a:rPr lang="sv-SE" sz="1200" b="0" i="0" u="none" strike="noStrike" kern="1200" baseline="0" dirty="0">
                <a:solidFill>
                  <a:schemeClr val="tx1"/>
                </a:solidFill>
                <a:latin typeface="+mn-lt"/>
                <a:ea typeface="+mn-ea"/>
                <a:cs typeface="+mn-cs"/>
              </a:rPr>
              <a:t> </a:t>
            </a:r>
          </a:p>
          <a:p>
            <a:pPr marL="0" marR="0" lvl="0" indent="0" algn="l" defTabSz="915314" rtl="0" eaLnBrk="1" fontAlgn="auto" latinLnBrk="0" hangingPunct="1">
              <a:lnSpc>
                <a:spcPct val="100000"/>
              </a:lnSpc>
              <a:spcBef>
                <a:spcPts val="0"/>
              </a:spcBef>
              <a:spcAft>
                <a:spcPts val="0"/>
              </a:spcAft>
              <a:buClrTx/>
              <a:buSzTx/>
              <a:buFontTx/>
              <a:buNone/>
              <a:tabLst/>
              <a:defRPr/>
            </a:pPr>
            <a:endParaRPr lang="sv-SE" sz="1200" b="0" i="0" u="none" strike="noStrike" kern="1200" baseline="0" dirty="0">
              <a:solidFill>
                <a:schemeClr val="tx1"/>
              </a:solidFill>
              <a:latin typeface="+mn-lt"/>
              <a:ea typeface="+mn-ea"/>
              <a:cs typeface="+mn-cs"/>
            </a:endParaRPr>
          </a:p>
        </p:txBody>
      </p:sp>
      <p:sp>
        <p:nvSpPr>
          <p:cNvPr id="4" name="Platshållare för bildnummer 3"/>
          <p:cNvSpPr>
            <a:spLocks noGrp="1"/>
          </p:cNvSpPr>
          <p:nvPr>
            <p:ph type="sldNum" sz="quarter" idx="5"/>
          </p:nvPr>
        </p:nvSpPr>
        <p:spPr/>
        <p:txBody>
          <a:bodyPr/>
          <a:lstStyle/>
          <a:p>
            <a:fld id="{133900AA-EE14-CD4A-A586-47513E9EA061}" type="slidenum">
              <a:rPr lang="sv-SE" smtClean="0"/>
              <a:t>3</a:t>
            </a:fld>
            <a:endParaRPr lang="sv-SE"/>
          </a:p>
        </p:txBody>
      </p:sp>
    </p:spTree>
    <p:extLst>
      <p:ext uri="{BB962C8B-B14F-4D97-AF65-F5344CB8AC3E}">
        <p14:creationId xmlns:p14="http://schemas.microsoft.com/office/powerpoint/2010/main" val="4218450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Barn har rätt till omvårdnad och trygghet när de växer upp. </a:t>
            </a:r>
          </a:p>
          <a:p>
            <a:r>
              <a:rPr lang="sv-SE" sz="1200" kern="1200" dirty="0">
                <a:solidFill>
                  <a:schemeClr val="tx1"/>
                </a:solidFill>
                <a:effectLst/>
                <a:latin typeface="+mn-lt"/>
                <a:ea typeface="+mn-ea"/>
                <a:cs typeface="+mn-cs"/>
              </a:rPr>
              <a:t>I första hand är det barnets föräldrar som ska se till att barnet får detta. </a:t>
            </a:r>
          </a:p>
          <a:p>
            <a:r>
              <a:rPr lang="sv-SE" sz="1200" kern="1200" dirty="0">
                <a:solidFill>
                  <a:schemeClr val="tx1"/>
                </a:solidFill>
                <a:effectLst/>
                <a:latin typeface="+mn-lt"/>
                <a:ea typeface="+mn-ea"/>
                <a:cs typeface="+mn-cs"/>
              </a:rPr>
              <a:t>Det kan handla om att få trygga rutiner, mat, sömn och kläder. </a:t>
            </a:r>
            <a:br>
              <a:rPr lang="sv-SE" sz="1200" kern="1200" dirty="0">
                <a:solidFill>
                  <a:schemeClr val="tx1"/>
                </a:solidFill>
                <a:effectLst/>
                <a:latin typeface="+mn-lt"/>
                <a:ea typeface="+mn-ea"/>
                <a:cs typeface="+mn-cs"/>
              </a:rPr>
            </a:br>
            <a:r>
              <a:rPr lang="sv-SE" sz="1200" kern="1200" dirty="0">
                <a:solidFill>
                  <a:schemeClr val="tx1"/>
                </a:solidFill>
                <a:effectLst/>
                <a:latin typeface="+mn-lt"/>
                <a:ea typeface="+mn-ea"/>
                <a:cs typeface="+mn-cs"/>
              </a:rPr>
              <a:t>Det kan också handla om att skyddas från sådant som är farligt och som kan skada dem. </a:t>
            </a:r>
          </a:p>
          <a:p>
            <a:r>
              <a:rPr lang="sv-SE" sz="1200" kern="1200" dirty="0">
                <a:solidFill>
                  <a:schemeClr val="tx1"/>
                </a:solidFill>
                <a:effectLst/>
                <a:latin typeface="+mn-lt"/>
                <a:ea typeface="+mn-ea"/>
                <a:cs typeface="+mn-cs"/>
              </a:rPr>
              <a:t>I takt med att barnet blir äldre kan behoven se olika ut. </a:t>
            </a:r>
          </a:p>
          <a:p>
            <a:r>
              <a:rPr lang="sv-SE" sz="1200" kern="1200" dirty="0">
                <a:solidFill>
                  <a:schemeClr val="tx1"/>
                </a:solidFill>
                <a:effectLst/>
                <a:latin typeface="+mn-lt"/>
                <a:ea typeface="+mn-ea"/>
                <a:cs typeface="+mn-cs"/>
              </a:rPr>
              <a:t> </a:t>
            </a:r>
          </a:p>
          <a:p>
            <a:r>
              <a:rPr lang="sv-SE" sz="1200" kern="1200" dirty="0">
                <a:solidFill>
                  <a:schemeClr val="tx1"/>
                </a:solidFill>
                <a:effectLst/>
                <a:latin typeface="+mn-lt"/>
                <a:ea typeface="+mn-ea"/>
                <a:cs typeface="+mn-cs"/>
              </a:rPr>
              <a:t>Det är inte alltid så lätt att vara förälder. </a:t>
            </a:r>
          </a:p>
          <a:p>
            <a:r>
              <a:rPr lang="sv-SE" sz="1200" kern="1200" dirty="0">
                <a:solidFill>
                  <a:schemeClr val="tx1"/>
                </a:solidFill>
                <a:effectLst/>
                <a:latin typeface="+mn-lt"/>
                <a:ea typeface="+mn-ea"/>
                <a:cs typeface="+mn-cs"/>
              </a:rPr>
              <a:t>Det kan vara svårt och utmanande och ibland kan man behöva stöd. </a:t>
            </a:r>
          </a:p>
          <a:p>
            <a:r>
              <a:rPr lang="sv-SE" sz="1200" kern="1200" dirty="0">
                <a:solidFill>
                  <a:schemeClr val="tx1"/>
                </a:solidFill>
                <a:effectLst/>
                <a:latin typeface="+mn-lt"/>
                <a:ea typeface="+mn-ea"/>
                <a:cs typeface="+mn-cs"/>
              </a:rPr>
              <a:t>Ibland kan man behöva någon att prata med. </a:t>
            </a:r>
          </a:p>
          <a:p>
            <a:r>
              <a:rPr lang="sv-SE" sz="1200" kern="1200" dirty="0">
                <a:solidFill>
                  <a:schemeClr val="tx1"/>
                </a:solidFill>
                <a:effectLst/>
                <a:latin typeface="+mn-lt"/>
                <a:ea typeface="+mn-ea"/>
                <a:cs typeface="+mn-cs"/>
              </a:rPr>
              <a:t>Det kan vara släkt eller vänner och ibland kan det kan också vara professionella personer. </a:t>
            </a:r>
          </a:p>
          <a:p>
            <a:r>
              <a:rPr lang="sv-SE" sz="1200" kern="1200" dirty="0">
                <a:solidFill>
                  <a:schemeClr val="tx1"/>
                </a:solidFill>
                <a:effectLst/>
                <a:latin typeface="+mn-lt"/>
                <a:ea typeface="+mn-ea"/>
                <a:cs typeface="+mn-cs"/>
              </a:rPr>
              <a:t>Barn behöver sina föräldrar. Som förälder skyddar du dem från sånt som är farligt och som kan skada dem.</a:t>
            </a:r>
          </a:p>
          <a:p>
            <a:endParaRPr lang="sv-SE" dirty="0"/>
          </a:p>
        </p:txBody>
      </p:sp>
      <p:sp>
        <p:nvSpPr>
          <p:cNvPr id="4" name="Platshållare för bildnummer 3"/>
          <p:cNvSpPr>
            <a:spLocks noGrp="1"/>
          </p:cNvSpPr>
          <p:nvPr>
            <p:ph type="sldNum" sz="quarter" idx="5"/>
          </p:nvPr>
        </p:nvSpPr>
        <p:spPr/>
        <p:txBody>
          <a:bodyPr/>
          <a:lstStyle/>
          <a:p>
            <a:fld id="{CDE41F4A-62FF-4CA6-89A6-15646032F323}" type="slidenum">
              <a:rPr lang="sv-SE" smtClean="0"/>
              <a:t>4</a:t>
            </a:fld>
            <a:endParaRPr lang="sv-SE"/>
          </a:p>
        </p:txBody>
      </p:sp>
    </p:spTree>
    <p:extLst>
      <p:ext uri="{BB962C8B-B14F-4D97-AF65-F5344CB8AC3E}">
        <p14:creationId xmlns:p14="http://schemas.microsoft.com/office/powerpoint/2010/main" val="3263902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E977193C-6CE1-4061-B2B0-5F30974E1ACF}" type="slidenum">
              <a:rPr lang="sv-SE" smtClean="0"/>
              <a:t>5</a:t>
            </a:fld>
            <a:endParaRPr lang="sv-SE"/>
          </a:p>
        </p:txBody>
      </p:sp>
    </p:spTree>
    <p:extLst>
      <p:ext uri="{BB962C8B-B14F-4D97-AF65-F5344CB8AC3E}">
        <p14:creationId xmlns:p14="http://schemas.microsoft.com/office/powerpoint/2010/main" val="1495725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Socialtjänsten finns i alla kommuner. </a:t>
            </a:r>
          </a:p>
          <a:p>
            <a:r>
              <a:rPr lang="sv-SE" dirty="0">
                <a:highlight>
                  <a:srgbClr val="FFFF00"/>
                </a:highlight>
              </a:rPr>
              <a:t>Socialtjänsten har ansvar för många olika områden, som t.ex. ekonomiskt bistånd, </a:t>
            </a:r>
            <a:r>
              <a:rPr lang="sv-SE" u="none" dirty="0">
                <a:solidFill>
                  <a:srgbClr val="C00000"/>
                </a:solidFill>
              </a:rPr>
              <a:t>stöd till </a:t>
            </a:r>
            <a:r>
              <a:rPr lang="sv-SE" dirty="0"/>
              <a:t>äldre</a:t>
            </a:r>
            <a:r>
              <a:rPr lang="sv-SE" dirty="0">
                <a:highlight>
                  <a:srgbClr val="FFFF00"/>
                </a:highlight>
              </a:rPr>
              <a:t> och personer med funktionsnedsättning.</a:t>
            </a:r>
          </a:p>
          <a:p>
            <a:endParaRPr lang="sv-SE" dirty="0"/>
          </a:p>
          <a:p>
            <a:r>
              <a:rPr lang="sv-SE" dirty="0"/>
              <a:t>Där arbetar också socionomer som har särskild kunskap om barn och ungas behov. </a:t>
            </a:r>
          </a:p>
          <a:p>
            <a:r>
              <a:rPr lang="sv-SE" dirty="0"/>
              <a:t>De brukar ofta kallas för socialsekreterare. </a:t>
            </a:r>
          </a:p>
          <a:p>
            <a:r>
              <a:rPr lang="sv-SE" dirty="0"/>
              <a:t>Deras arbete går ut på att hjälpa familjer så att situationen blir bättre. </a:t>
            </a:r>
          </a:p>
          <a:p>
            <a:r>
              <a:rPr lang="sv-SE" dirty="0"/>
              <a:t>Målet är att barn och unga kan växa upp under bra och trygga förhållanden.</a:t>
            </a:r>
          </a:p>
          <a:p>
            <a:endParaRPr lang="sv-SE" dirty="0"/>
          </a:p>
        </p:txBody>
      </p:sp>
      <p:sp>
        <p:nvSpPr>
          <p:cNvPr id="4" name="Platshållare för bildnummer 3"/>
          <p:cNvSpPr>
            <a:spLocks noGrp="1"/>
          </p:cNvSpPr>
          <p:nvPr>
            <p:ph type="sldNum" sz="quarter" idx="5"/>
          </p:nvPr>
        </p:nvSpPr>
        <p:spPr/>
        <p:txBody>
          <a:bodyPr/>
          <a:lstStyle/>
          <a:p>
            <a:fld id="{CDE41F4A-62FF-4CA6-89A6-15646032F323}" type="slidenum">
              <a:rPr lang="sv-SE" smtClean="0"/>
              <a:t>6</a:t>
            </a:fld>
            <a:endParaRPr lang="sv-SE"/>
          </a:p>
        </p:txBody>
      </p:sp>
    </p:spTree>
    <p:extLst>
      <p:ext uri="{BB962C8B-B14F-4D97-AF65-F5344CB8AC3E}">
        <p14:creationId xmlns:p14="http://schemas.microsoft.com/office/powerpoint/2010/main" val="3920309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915314">
              <a:defRPr/>
            </a:pPr>
            <a:r>
              <a:rPr lang="sv-SE" b="0" dirty="0"/>
              <a:t>Det kan finnas olika anledningar till att familjer har kontakt med socialtjänsten. </a:t>
            </a:r>
          </a:p>
          <a:p>
            <a:pPr defTabSz="915314">
              <a:defRPr/>
            </a:pPr>
            <a:endParaRPr lang="sv-SE" b="0" dirty="0"/>
          </a:p>
          <a:p>
            <a:pPr defTabSz="915314">
              <a:defRPr/>
            </a:pPr>
            <a:r>
              <a:rPr lang="sv-SE" b="0" dirty="0"/>
              <a:t>Det kan vara en förälder som mår psykiskt dåligt eller har ett missbruk.</a:t>
            </a:r>
          </a:p>
          <a:p>
            <a:pPr defTabSz="915314">
              <a:defRPr/>
            </a:pPr>
            <a:endParaRPr lang="sv-SE" b="0" dirty="0"/>
          </a:p>
          <a:p>
            <a:pPr defTabSz="915314">
              <a:defRPr/>
            </a:pPr>
            <a:r>
              <a:rPr lang="sv-SE" b="0" dirty="0"/>
              <a:t>Ibland är det ett barn eller en ungdom som har problem eller mår dåligt. </a:t>
            </a:r>
          </a:p>
          <a:p>
            <a:pPr defTabSz="915314">
              <a:defRPr/>
            </a:pPr>
            <a:r>
              <a:rPr lang="sv-SE" b="0" dirty="0"/>
              <a:t>Han eller hon kanske har hamnat i kriminalitet, eller börjat missbruka droger. </a:t>
            </a:r>
          </a:p>
          <a:p>
            <a:pPr defTabSz="915314">
              <a:defRPr/>
            </a:pPr>
            <a:endParaRPr lang="sv-SE" b="0" dirty="0"/>
          </a:p>
          <a:p>
            <a:pPr defTabSz="915314">
              <a:defRPr/>
            </a:pPr>
            <a:r>
              <a:rPr lang="sv-SE" b="0" dirty="0"/>
              <a:t>Det kan också vara så att det är mycket bråk och konflikter i familjen. </a:t>
            </a:r>
          </a:p>
        </p:txBody>
      </p:sp>
      <p:sp>
        <p:nvSpPr>
          <p:cNvPr id="4" name="Platshållare för bildnummer 3"/>
          <p:cNvSpPr>
            <a:spLocks noGrp="1"/>
          </p:cNvSpPr>
          <p:nvPr>
            <p:ph type="sldNum" sz="quarter" idx="5"/>
          </p:nvPr>
        </p:nvSpPr>
        <p:spPr/>
        <p:txBody>
          <a:bodyPr/>
          <a:lstStyle/>
          <a:p>
            <a:fld id="{CDE41F4A-62FF-4CA6-89A6-15646032F323}" type="slidenum">
              <a:rPr lang="sv-SE" smtClean="0"/>
              <a:t>7</a:t>
            </a:fld>
            <a:endParaRPr lang="sv-SE"/>
          </a:p>
        </p:txBody>
      </p:sp>
    </p:spTree>
    <p:extLst>
      <p:ext uri="{BB962C8B-B14F-4D97-AF65-F5344CB8AC3E}">
        <p14:creationId xmlns:p14="http://schemas.microsoft.com/office/powerpoint/2010/main" val="5769449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finns alltid kontaktuppgifter till socialtjänsten på kommunens webbplats. </a:t>
            </a:r>
          </a:p>
          <a:p>
            <a:r>
              <a:rPr lang="sv-SE" dirty="0"/>
              <a:t>Det går också att ringa till kommunens växel och be att få bli kopplad till de som jobbar med barn och unga och deras familjer.</a:t>
            </a:r>
          </a:p>
          <a:p>
            <a:endParaRPr lang="sv-SE" dirty="0"/>
          </a:p>
          <a:p>
            <a:r>
              <a:rPr lang="sv-SE" dirty="0"/>
              <a:t>Både barn och vuxna kan höra av sig till socialtjänsten för att få hjälp och råd.</a:t>
            </a:r>
          </a:p>
          <a:p>
            <a:r>
              <a:rPr lang="sv-SE" dirty="0"/>
              <a:t>Det kan handla både om att man själv behöver hjälp eller att man är orolig för någon annan.</a:t>
            </a:r>
          </a:p>
        </p:txBody>
      </p:sp>
      <p:sp>
        <p:nvSpPr>
          <p:cNvPr id="4" name="Platshållare för bildnummer 3"/>
          <p:cNvSpPr>
            <a:spLocks noGrp="1"/>
          </p:cNvSpPr>
          <p:nvPr>
            <p:ph type="sldNum" sz="quarter" idx="5"/>
          </p:nvPr>
        </p:nvSpPr>
        <p:spPr/>
        <p:txBody>
          <a:bodyPr/>
          <a:lstStyle/>
          <a:p>
            <a:fld id="{CDE41F4A-62FF-4CA6-89A6-15646032F323}" type="slidenum">
              <a:rPr lang="sv-SE" smtClean="0"/>
              <a:t>8</a:t>
            </a:fld>
            <a:endParaRPr lang="sv-SE"/>
          </a:p>
        </p:txBody>
      </p:sp>
    </p:spTree>
    <p:extLst>
      <p:ext uri="{BB962C8B-B14F-4D97-AF65-F5344CB8AC3E}">
        <p14:creationId xmlns:p14="http://schemas.microsoft.com/office/powerpoint/2010/main" val="596516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E977193C-6CE1-4061-B2B0-5F30974E1ACF}" type="slidenum">
              <a:rPr lang="sv-SE" smtClean="0"/>
              <a:t>9</a:t>
            </a:fld>
            <a:endParaRPr lang="sv-SE"/>
          </a:p>
        </p:txBody>
      </p:sp>
    </p:spTree>
    <p:extLst>
      <p:ext uri="{BB962C8B-B14F-4D97-AF65-F5344CB8AC3E}">
        <p14:creationId xmlns:p14="http://schemas.microsoft.com/office/powerpoint/2010/main" val="13622879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pic>
        <p:nvPicPr>
          <p:cNvPr id="7" name="Bildobjekt 1">
            <a:extLst>
              <a:ext uri="{FF2B5EF4-FFF2-40B4-BE49-F238E27FC236}">
                <a16:creationId xmlns:a16="http://schemas.microsoft.com/office/drawing/2014/main" id="{3A35B3A4-FF25-8AE6-6D09-48E335AA94D9}"/>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1"/>
            <a:ext cx="12192000" cy="6858001"/>
          </a:xfrm>
          <a:prstGeom prst="rect">
            <a:avLst/>
          </a:prstGeom>
          <a:solidFill>
            <a:schemeClr val="accent1"/>
          </a:solidFill>
        </p:spPr>
      </p:pic>
      <p:sp>
        <p:nvSpPr>
          <p:cNvPr id="2" name="Rubrik 2">
            <a:extLst>
              <a:ext uri="{FF2B5EF4-FFF2-40B4-BE49-F238E27FC236}">
                <a16:creationId xmlns:a16="http://schemas.microsoft.com/office/drawing/2014/main" id="{809222C9-C51D-7B86-D151-53067089D537}"/>
              </a:ext>
            </a:extLst>
          </p:cNvPr>
          <p:cNvSpPr>
            <a:spLocks noGrp="1"/>
          </p:cNvSpPr>
          <p:nvPr>
            <p:ph type="ctrTitle"/>
          </p:nvPr>
        </p:nvSpPr>
        <p:spPr>
          <a:xfrm>
            <a:off x="637200" y="1692000"/>
            <a:ext cx="9180000" cy="2520000"/>
          </a:xfrm>
        </p:spPr>
        <p:txBody>
          <a:bodyPr rIns="0" anchor="b">
            <a:normAutofit/>
          </a:bodyPr>
          <a:lstStyle>
            <a:lvl1pPr algn="l">
              <a:lnSpc>
                <a:spcPct val="100000"/>
              </a:lnSpc>
              <a:defRPr sz="4800" spc="-40" baseline="0">
                <a:solidFill>
                  <a:schemeClr val="bg1"/>
                </a:solidFill>
              </a:defRPr>
            </a:lvl1pPr>
          </a:lstStyle>
          <a:p>
            <a:r>
              <a:rPr lang="sv-SE"/>
              <a:t>Klicka här för att ändra mall för rubrikformat</a:t>
            </a:r>
            <a:endParaRPr lang="sv-SE" dirty="0"/>
          </a:p>
        </p:txBody>
      </p:sp>
      <p:sp>
        <p:nvSpPr>
          <p:cNvPr id="3" name="Underrubrik 3">
            <a:extLst>
              <a:ext uri="{FF2B5EF4-FFF2-40B4-BE49-F238E27FC236}">
                <a16:creationId xmlns:a16="http://schemas.microsoft.com/office/drawing/2014/main" id="{AFC83BF2-3223-7C44-691E-3FC11A4DE10B}"/>
              </a:ext>
            </a:extLst>
          </p:cNvPr>
          <p:cNvSpPr>
            <a:spLocks noGrp="1"/>
          </p:cNvSpPr>
          <p:nvPr>
            <p:ph type="subTitle" idx="1"/>
          </p:nvPr>
        </p:nvSpPr>
        <p:spPr>
          <a:xfrm>
            <a:off x="637199" y="4320000"/>
            <a:ext cx="9180000" cy="1404000"/>
          </a:xfrm>
          <a:prstGeom prst="rect">
            <a:avLst/>
          </a:prstGeom>
        </p:spPr>
        <p:txBody>
          <a:bodyPr lIns="0" tIns="72000" rIns="0">
            <a:norm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sp>
        <p:nvSpPr>
          <p:cNvPr id="9" name="Platshållare för text 4">
            <a:extLst>
              <a:ext uri="{FF2B5EF4-FFF2-40B4-BE49-F238E27FC236}">
                <a16:creationId xmlns:a16="http://schemas.microsoft.com/office/drawing/2014/main" id="{21BDDB5E-78EA-9C3B-AD55-0961585D32E0}"/>
              </a:ext>
            </a:extLst>
          </p:cNvPr>
          <p:cNvSpPr>
            <a:spLocks noGrp="1"/>
          </p:cNvSpPr>
          <p:nvPr>
            <p:ph type="body" sz="quarter" idx="13" hasCustomPrompt="1"/>
          </p:nvPr>
        </p:nvSpPr>
        <p:spPr>
          <a:xfrm>
            <a:off x="637200" y="5857013"/>
            <a:ext cx="4338638" cy="365125"/>
          </a:xfrm>
          <a:prstGeom prst="rect">
            <a:avLst/>
          </a:prstGeom>
          <a:ln>
            <a:noFill/>
          </a:ln>
        </p:spPr>
        <p:txBody>
          <a:bodyPr lIns="0" bIns="0" anchor="b">
            <a:normAutofit/>
          </a:bodyPr>
          <a:lstStyle>
            <a:lvl1pPr marL="0" indent="0">
              <a:buNone/>
              <a:defRPr sz="1600">
                <a:ln>
                  <a:noFill/>
                </a:ln>
                <a:solidFill>
                  <a:schemeClr val="bg1"/>
                </a:solidFill>
                <a:latin typeface="+mn-lt"/>
                <a:ea typeface="Noto Sans" panose="020B0502040504020204" pitchFamily="34" charset="0"/>
                <a:cs typeface="Noto Sans" panose="020B0502040504020204" pitchFamily="34" charset="0"/>
              </a:defRPr>
            </a:lvl1pPr>
            <a:lvl2pPr>
              <a:defRPr>
                <a:ln>
                  <a:noFill/>
                </a:ln>
              </a:defRPr>
            </a:lvl2pPr>
            <a:lvl3pPr>
              <a:defRPr>
                <a:ln>
                  <a:noFill/>
                </a:ln>
              </a:defRPr>
            </a:lvl3pPr>
            <a:lvl4pPr>
              <a:defRPr>
                <a:ln>
                  <a:noFill/>
                </a:ln>
              </a:defRPr>
            </a:lvl4pPr>
            <a:lvl5pPr>
              <a:defRPr>
                <a:ln>
                  <a:noFill/>
                </a:ln>
              </a:defRPr>
            </a:lvl5pPr>
          </a:lstStyle>
          <a:p>
            <a:pPr lvl="0"/>
            <a:r>
              <a:rPr lang="sv-SE" dirty="0"/>
              <a:t>Skapare, datum eller annan information</a:t>
            </a:r>
          </a:p>
        </p:txBody>
      </p:sp>
      <p:pic>
        <p:nvPicPr>
          <p:cNvPr id="8" name="Bild 5" descr="Socialstyrelsen logotyp">
            <a:extLst>
              <a:ext uri="{FF2B5EF4-FFF2-40B4-BE49-F238E27FC236}">
                <a16:creationId xmlns:a16="http://schemas.microsoft.com/office/drawing/2014/main" id="{D8B0BAEF-65BA-E933-C465-CEF585532C5D}"/>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8490" y="620713"/>
            <a:ext cx="2438400" cy="524075"/>
          </a:xfrm>
          <a:prstGeom prst="rect">
            <a:avLst/>
          </a:prstGeom>
        </p:spPr>
      </p:pic>
    </p:spTree>
    <p:extLst>
      <p:ext uri="{BB962C8B-B14F-4D97-AF65-F5344CB8AC3E}">
        <p14:creationId xmlns:p14="http://schemas.microsoft.com/office/powerpoint/2010/main" val="24107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och numrerad lista">
    <p:spTree>
      <p:nvGrpSpPr>
        <p:cNvPr id="1" name=""/>
        <p:cNvGrpSpPr/>
        <p:nvPr/>
      </p:nvGrpSpPr>
      <p:grpSpPr>
        <a:xfrm>
          <a:off x="0" y="0"/>
          <a:ext cx="0" cy="0"/>
          <a:chOff x="0" y="0"/>
          <a:chExt cx="0" cy="0"/>
        </a:xfrm>
      </p:grpSpPr>
      <p:sp>
        <p:nvSpPr>
          <p:cNvPr id="3" name="Rubrik 1">
            <a:extLst>
              <a:ext uri="{FF2B5EF4-FFF2-40B4-BE49-F238E27FC236}">
                <a16:creationId xmlns:a16="http://schemas.microsoft.com/office/drawing/2014/main" id="{E7507FC7-B57A-41F0-9BBF-775831FD6ACA}"/>
              </a:ext>
            </a:extLst>
          </p:cNvPr>
          <p:cNvSpPr>
            <a:spLocks noGrp="1"/>
          </p:cNvSpPr>
          <p:nvPr>
            <p:ph type="title"/>
          </p:nvPr>
        </p:nvSpPr>
        <p:spPr/>
        <p:txBody>
          <a:bodyPr/>
          <a:lstStyle/>
          <a:p>
            <a:r>
              <a:rPr lang="sv-SE"/>
              <a:t>Klicka här för att ändra mall för rubrikformat</a:t>
            </a:r>
          </a:p>
        </p:txBody>
      </p:sp>
      <p:sp>
        <p:nvSpPr>
          <p:cNvPr id="4" name="Platshållare för text 2">
            <a:extLst>
              <a:ext uri="{FF2B5EF4-FFF2-40B4-BE49-F238E27FC236}">
                <a16:creationId xmlns:a16="http://schemas.microsoft.com/office/drawing/2014/main" id="{E5148185-2A47-B579-6D9C-977F1EA26FA2}"/>
              </a:ext>
            </a:extLst>
          </p:cNvPr>
          <p:cNvSpPr>
            <a:spLocks noGrp="1"/>
          </p:cNvSpPr>
          <p:nvPr>
            <p:ph type="body" sz="quarter" idx="10" hasCustomPrompt="1"/>
          </p:nvPr>
        </p:nvSpPr>
        <p:spPr>
          <a:xfrm>
            <a:off x="637200" y="1634399"/>
            <a:ext cx="7020000" cy="4582800"/>
          </a:xfrm>
          <a:prstGeom prst="rect">
            <a:avLst/>
          </a:prstGeom>
        </p:spPr>
        <p:txBody>
          <a:bodyPr lIns="0"/>
          <a:lstStyle>
            <a:lvl1pPr marL="457200" indent="-457200">
              <a:spcBef>
                <a:spcPts val="1800"/>
              </a:spcBef>
              <a:buFont typeface="+mj-lt"/>
              <a:buAutoNum type="arabicPeriod"/>
              <a:defRPr sz="2000"/>
            </a:lvl1pPr>
            <a:lvl2pPr>
              <a:defRPr sz="1800">
                <a:latin typeface="+mn-lt"/>
              </a:defRPr>
            </a:lvl2pPr>
            <a:lvl3pPr>
              <a:defRPr sz="1600">
                <a:latin typeface="+mn-lt"/>
              </a:defRPr>
            </a:lvl3pPr>
          </a:lstStyle>
          <a:p>
            <a:pPr lvl="0"/>
            <a:r>
              <a:rPr lang="sv-SE" dirty="0"/>
              <a:t>Klicka här för att ändra format på bakgrundstexten</a:t>
            </a:r>
          </a:p>
          <a:p>
            <a:pPr lvl="1"/>
            <a:r>
              <a:rPr lang="sv-SE" dirty="0"/>
              <a:t>Nivå två</a:t>
            </a:r>
          </a:p>
          <a:p>
            <a:pPr lvl="2"/>
            <a:r>
              <a:rPr lang="sv-SE" dirty="0"/>
              <a:t>Nivå tre</a:t>
            </a:r>
          </a:p>
        </p:txBody>
      </p:sp>
      <p:sp>
        <p:nvSpPr>
          <p:cNvPr id="6" name="Platshållare för sidfot 3">
            <a:extLst>
              <a:ext uri="{FF2B5EF4-FFF2-40B4-BE49-F238E27FC236}">
                <a16:creationId xmlns:a16="http://schemas.microsoft.com/office/drawing/2014/main" id="{34514395-1553-4733-BCEE-11D1281FFE5B}"/>
              </a:ext>
            </a:extLst>
          </p:cNvPr>
          <p:cNvSpPr>
            <a:spLocks noGrp="1"/>
          </p:cNvSpPr>
          <p:nvPr>
            <p:ph type="ftr" sz="quarter" idx="11"/>
          </p:nvPr>
        </p:nvSpPr>
        <p:spPr/>
        <p:txBody>
          <a:bodyPr/>
          <a:lstStyle/>
          <a:p>
            <a:endParaRPr lang="sv-SE"/>
          </a:p>
        </p:txBody>
      </p:sp>
      <p:sp>
        <p:nvSpPr>
          <p:cNvPr id="7" name="Platshållare för bildnummer 4">
            <a:extLst>
              <a:ext uri="{FF2B5EF4-FFF2-40B4-BE49-F238E27FC236}">
                <a16:creationId xmlns:a16="http://schemas.microsoft.com/office/drawing/2014/main" id="{CB8D7E23-8BFD-48CA-BF77-D2DC445BDD1F}"/>
              </a:ext>
            </a:extLst>
          </p:cNvPr>
          <p:cNvSpPr>
            <a:spLocks noGrp="1"/>
          </p:cNvSpPr>
          <p:nvPr>
            <p:ph type="sldNum" sz="quarter" idx="12"/>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970285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 och text 2-spal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F701C2-0725-4302-AC48-7C4C753CF930}"/>
              </a:ext>
            </a:extLst>
          </p:cNvPr>
          <p:cNvSpPr>
            <a:spLocks noGrp="1"/>
          </p:cNvSpPr>
          <p:nvPr>
            <p:ph type="title"/>
          </p:nvPr>
        </p:nvSpPr>
        <p:spPr/>
        <p:txBody>
          <a:bodyPr/>
          <a:lstStyle/>
          <a:p>
            <a:r>
              <a:rPr lang="sv-SE"/>
              <a:t>Klicka här för att ändra mall för rubrikformat</a:t>
            </a:r>
          </a:p>
        </p:txBody>
      </p:sp>
      <p:sp>
        <p:nvSpPr>
          <p:cNvPr id="8" name="Platshållare för text 2">
            <a:extLst>
              <a:ext uri="{FF2B5EF4-FFF2-40B4-BE49-F238E27FC236}">
                <a16:creationId xmlns:a16="http://schemas.microsoft.com/office/drawing/2014/main" id="{D3710D23-C07B-6145-0DAD-ABF55E383265}"/>
              </a:ext>
            </a:extLst>
          </p:cNvPr>
          <p:cNvSpPr>
            <a:spLocks noGrp="1"/>
          </p:cNvSpPr>
          <p:nvPr>
            <p:ph type="body" sz="quarter" idx="16" hasCustomPrompt="1"/>
          </p:nvPr>
        </p:nvSpPr>
        <p:spPr>
          <a:xfrm>
            <a:off x="637201" y="1634400"/>
            <a:ext cx="5157600" cy="4583838"/>
          </a:xfrm>
          <a:prstGeom prst="rect">
            <a:avLst/>
          </a:prstGeom>
        </p:spPr>
        <p:txBody>
          <a:bodyPr lIns="0" anchor="t">
            <a:normAutofit/>
          </a:bodyPr>
          <a:lstStyle>
            <a:lvl1pPr marL="0" indent="0">
              <a:lnSpc>
                <a:spcPct val="110000"/>
              </a:lnSpc>
              <a:spcBef>
                <a:spcPts val="1800"/>
              </a:spcBef>
              <a:buNone/>
              <a:defRPr sz="2000">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dirty="0"/>
              <a:t>Klicka här för att ändra format på bakgrundstexten</a:t>
            </a:r>
          </a:p>
        </p:txBody>
      </p:sp>
      <p:sp>
        <p:nvSpPr>
          <p:cNvPr id="11" name="Platshållare för text 3">
            <a:extLst>
              <a:ext uri="{FF2B5EF4-FFF2-40B4-BE49-F238E27FC236}">
                <a16:creationId xmlns:a16="http://schemas.microsoft.com/office/drawing/2014/main" id="{C397B7C2-F9F6-4E98-AB2B-94345F89FB41}"/>
              </a:ext>
            </a:extLst>
          </p:cNvPr>
          <p:cNvSpPr>
            <a:spLocks noGrp="1"/>
          </p:cNvSpPr>
          <p:nvPr>
            <p:ph type="body" sz="quarter" idx="17" hasCustomPrompt="1"/>
          </p:nvPr>
        </p:nvSpPr>
        <p:spPr>
          <a:xfrm>
            <a:off x="6397201" y="1634400"/>
            <a:ext cx="5157600" cy="4583838"/>
          </a:xfrm>
          <a:prstGeom prst="rect">
            <a:avLst/>
          </a:prstGeom>
        </p:spPr>
        <p:txBody>
          <a:bodyPr lIns="0" anchor="t">
            <a:normAutofit/>
          </a:bodyPr>
          <a:lstStyle>
            <a:lvl1pPr marL="0" indent="0">
              <a:lnSpc>
                <a:spcPct val="110000"/>
              </a:lnSpc>
              <a:spcBef>
                <a:spcPts val="1800"/>
              </a:spcBef>
              <a:buNone/>
              <a:defRPr sz="2000">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dirty="0"/>
              <a:t>Klicka här för att ändra format på bakgrundstexten</a:t>
            </a:r>
          </a:p>
        </p:txBody>
      </p:sp>
      <p:sp>
        <p:nvSpPr>
          <p:cNvPr id="5" name="Platshållare för sidfot 4">
            <a:extLst>
              <a:ext uri="{FF2B5EF4-FFF2-40B4-BE49-F238E27FC236}">
                <a16:creationId xmlns:a16="http://schemas.microsoft.com/office/drawing/2014/main" id="{37406B82-DC71-44EF-B958-424A4BA79C70}"/>
              </a:ext>
            </a:extLst>
          </p:cNvPr>
          <p:cNvSpPr>
            <a:spLocks noGrp="1"/>
          </p:cNvSpPr>
          <p:nvPr>
            <p:ph type="ftr" sz="quarter" idx="18"/>
          </p:nvPr>
        </p:nvSpPr>
        <p:spPr/>
        <p:txBody>
          <a:bodyPr/>
          <a:lstStyle/>
          <a:p>
            <a:endParaRPr lang="sv-SE"/>
          </a:p>
        </p:txBody>
      </p:sp>
      <p:sp>
        <p:nvSpPr>
          <p:cNvPr id="6" name="Platshållare för bildnummer 5">
            <a:extLst>
              <a:ext uri="{FF2B5EF4-FFF2-40B4-BE49-F238E27FC236}">
                <a16:creationId xmlns:a16="http://schemas.microsoft.com/office/drawing/2014/main" id="{479483DB-8D59-4080-BA67-A1B7D4293E77}"/>
              </a:ext>
            </a:extLst>
          </p:cNvPr>
          <p:cNvSpPr>
            <a:spLocks noGrp="1"/>
          </p:cNvSpPr>
          <p:nvPr>
            <p:ph type="sldNum" sz="quarter" idx="19"/>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2435342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och punktlista 2-spalt">
    <p:spTree>
      <p:nvGrpSpPr>
        <p:cNvPr id="1" name=""/>
        <p:cNvGrpSpPr/>
        <p:nvPr/>
      </p:nvGrpSpPr>
      <p:grpSpPr>
        <a:xfrm>
          <a:off x="0" y="0"/>
          <a:ext cx="0" cy="0"/>
          <a:chOff x="0" y="0"/>
          <a:chExt cx="0" cy="0"/>
        </a:xfrm>
      </p:grpSpPr>
      <p:sp>
        <p:nvSpPr>
          <p:cNvPr id="8" name="Rubrik 1">
            <a:extLst>
              <a:ext uri="{FF2B5EF4-FFF2-40B4-BE49-F238E27FC236}">
                <a16:creationId xmlns:a16="http://schemas.microsoft.com/office/drawing/2014/main" id="{452AA41F-EF01-4225-8579-047231899C05}"/>
              </a:ext>
            </a:extLst>
          </p:cNvPr>
          <p:cNvSpPr>
            <a:spLocks noGrp="1"/>
          </p:cNvSpPr>
          <p:nvPr>
            <p:ph type="title"/>
          </p:nvPr>
        </p:nvSpPr>
        <p:spPr/>
        <p:txBody>
          <a:bodyPr/>
          <a:lstStyle/>
          <a:p>
            <a:r>
              <a:rPr lang="sv-SE"/>
              <a:t>Klicka här för att ändra mall för rubrikformat</a:t>
            </a:r>
          </a:p>
        </p:txBody>
      </p:sp>
      <p:sp>
        <p:nvSpPr>
          <p:cNvPr id="5" name="Platshållare för text 2">
            <a:extLst>
              <a:ext uri="{FF2B5EF4-FFF2-40B4-BE49-F238E27FC236}">
                <a16:creationId xmlns:a16="http://schemas.microsoft.com/office/drawing/2014/main" id="{3F24019E-277D-4A60-88FE-C95A5CAACB4E}"/>
              </a:ext>
            </a:extLst>
          </p:cNvPr>
          <p:cNvSpPr>
            <a:spLocks noGrp="1"/>
          </p:cNvSpPr>
          <p:nvPr>
            <p:ph type="body" sz="quarter" idx="12" hasCustomPrompt="1"/>
          </p:nvPr>
        </p:nvSpPr>
        <p:spPr>
          <a:xfrm>
            <a:off x="637201" y="1634400"/>
            <a:ext cx="5171462" cy="4574671"/>
          </a:xfrm>
          <a:prstGeom prst="rect">
            <a:avLst/>
          </a:prstGeom>
        </p:spPr>
        <p:txBody>
          <a:bodyPr lIns="0"/>
          <a:lstStyle>
            <a:lvl1pPr>
              <a:spcBef>
                <a:spcPts val="1800"/>
              </a:spcBef>
              <a:defRPr sz="2000">
                <a:latin typeface="+mn-lt"/>
              </a:defRPr>
            </a:lvl1pPr>
            <a:lvl2pPr>
              <a:defRPr sz="1800">
                <a:latin typeface="+mn-lt"/>
              </a:defRPr>
            </a:lvl2pPr>
            <a:lvl3pPr>
              <a:defRPr sz="1600">
                <a:latin typeface="+mn-lt"/>
              </a:defRPr>
            </a:lvl3pPr>
          </a:lstStyle>
          <a:p>
            <a:pPr lvl="0"/>
            <a:r>
              <a:rPr lang="sv-SE" dirty="0"/>
              <a:t>Klicka här för att ändra format på bakgrundstexten</a:t>
            </a:r>
          </a:p>
          <a:p>
            <a:pPr lvl="1"/>
            <a:r>
              <a:rPr lang="sv-SE" dirty="0"/>
              <a:t>Nivå två</a:t>
            </a:r>
          </a:p>
          <a:p>
            <a:pPr lvl="2"/>
            <a:r>
              <a:rPr lang="sv-SE" dirty="0"/>
              <a:t>Nivå tre</a:t>
            </a:r>
          </a:p>
        </p:txBody>
      </p:sp>
      <p:sp>
        <p:nvSpPr>
          <p:cNvPr id="6" name="Platshållare för text 3">
            <a:extLst>
              <a:ext uri="{FF2B5EF4-FFF2-40B4-BE49-F238E27FC236}">
                <a16:creationId xmlns:a16="http://schemas.microsoft.com/office/drawing/2014/main" id="{99CE8738-DAE9-42D3-9ADE-A3B3B4A78E82}"/>
              </a:ext>
            </a:extLst>
          </p:cNvPr>
          <p:cNvSpPr>
            <a:spLocks noGrp="1"/>
          </p:cNvSpPr>
          <p:nvPr>
            <p:ph type="body" sz="quarter" idx="13" hasCustomPrompt="1"/>
          </p:nvPr>
        </p:nvSpPr>
        <p:spPr>
          <a:xfrm>
            <a:off x="6383340" y="1634401"/>
            <a:ext cx="5184774" cy="4583838"/>
          </a:xfrm>
          <a:prstGeom prst="rect">
            <a:avLst/>
          </a:prstGeom>
        </p:spPr>
        <p:txBody>
          <a:bodyPr lIns="0"/>
          <a:lstStyle>
            <a:lvl1pPr>
              <a:spcBef>
                <a:spcPts val="1800"/>
              </a:spcBef>
              <a:defRPr sz="2000">
                <a:latin typeface="+mn-lt"/>
              </a:defRPr>
            </a:lvl1pPr>
            <a:lvl2pPr>
              <a:defRPr sz="1800">
                <a:latin typeface="+mn-lt"/>
              </a:defRPr>
            </a:lvl2pPr>
            <a:lvl3pPr>
              <a:defRPr sz="1600">
                <a:latin typeface="+mn-lt"/>
              </a:defRPr>
            </a:lvl3pPr>
          </a:lstStyle>
          <a:p>
            <a:pPr lvl="0"/>
            <a:r>
              <a:rPr lang="sv-SE" dirty="0"/>
              <a:t>Klicka här för att ändra format på bakgrundstexten</a:t>
            </a:r>
          </a:p>
          <a:p>
            <a:pPr lvl="1"/>
            <a:r>
              <a:rPr lang="sv-SE" dirty="0"/>
              <a:t>Nivå två</a:t>
            </a:r>
          </a:p>
          <a:p>
            <a:pPr lvl="2"/>
            <a:r>
              <a:rPr lang="sv-SE" dirty="0"/>
              <a:t>Nivå tre</a:t>
            </a:r>
          </a:p>
        </p:txBody>
      </p:sp>
      <p:sp>
        <p:nvSpPr>
          <p:cNvPr id="10" name="Platshållare för sidfot 4">
            <a:extLst>
              <a:ext uri="{FF2B5EF4-FFF2-40B4-BE49-F238E27FC236}">
                <a16:creationId xmlns:a16="http://schemas.microsoft.com/office/drawing/2014/main" id="{028D4306-0EC0-44E1-8177-428203AB5A03}"/>
              </a:ext>
            </a:extLst>
          </p:cNvPr>
          <p:cNvSpPr>
            <a:spLocks noGrp="1"/>
          </p:cNvSpPr>
          <p:nvPr>
            <p:ph type="ftr" sz="quarter" idx="14"/>
          </p:nvPr>
        </p:nvSpPr>
        <p:spPr/>
        <p:txBody>
          <a:bodyPr/>
          <a:lstStyle/>
          <a:p>
            <a:endParaRPr lang="sv-SE"/>
          </a:p>
        </p:txBody>
      </p:sp>
      <p:sp>
        <p:nvSpPr>
          <p:cNvPr id="11" name="Platshållare för bildnummer 5">
            <a:extLst>
              <a:ext uri="{FF2B5EF4-FFF2-40B4-BE49-F238E27FC236}">
                <a16:creationId xmlns:a16="http://schemas.microsoft.com/office/drawing/2014/main" id="{BA646D25-81E0-4749-A49E-5E9B66E61306}"/>
              </a:ext>
            </a:extLst>
          </p:cNvPr>
          <p:cNvSpPr>
            <a:spLocks noGrp="1"/>
          </p:cNvSpPr>
          <p:nvPr>
            <p:ph type="sldNum" sz="quarter" idx="15"/>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9018606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och numrerad lista 2-spalt ">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10E94381-7B41-4D72-B846-767E42B8B1E1}"/>
              </a:ext>
            </a:extLst>
          </p:cNvPr>
          <p:cNvSpPr>
            <a:spLocks noGrp="1"/>
          </p:cNvSpPr>
          <p:nvPr>
            <p:ph type="title"/>
          </p:nvPr>
        </p:nvSpPr>
        <p:spPr/>
        <p:txBody>
          <a:bodyPr/>
          <a:lstStyle/>
          <a:p>
            <a:r>
              <a:rPr lang="sv-SE"/>
              <a:t>Klicka här för att ändra mall för rubrikformat</a:t>
            </a:r>
          </a:p>
        </p:txBody>
      </p:sp>
      <p:sp>
        <p:nvSpPr>
          <p:cNvPr id="5" name="Platshållare för text 2">
            <a:extLst>
              <a:ext uri="{FF2B5EF4-FFF2-40B4-BE49-F238E27FC236}">
                <a16:creationId xmlns:a16="http://schemas.microsoft.com/office/drawing/2014/main" id="{1DB22746-20D0-4E65-872D-12244F7B72AA}"/>
              </a:ext>
            </a:extLst>
          </p:cNvPr>
          <p:cNvSpPr>
            <a:spLocks noGrp="1"/>
          </p:cNvSpPr>
          <p:nvPr>
            <p:ph type="body" sz="quarter" idx="12" hasCustomPrompt="1"/>
          </p:nvPr>
        </p:nvSpPr>
        <p:spPr>
          <a:xfrm>
            <a:off x="637200" y="1634401"/>
            <a:ext cx="5171462" cy="4583838"/>
          </a:xfrm>
          <a:prstGeom prst="rect">
            <a:avLst/>
          </a:prstGeom>
        </p:spPr>
        <p:txBody>
          <a:bodyPr lIns="0"/>
          <a:lstStyle>
            <a:lvl1pPr marL="457200" indent="-457200">
              <a:spcBef>
                <a:spcPts val="1800"/>
              </a:spcBef>
              <a:buFont typeface="+mj-lt"/>
              <a:buAutoNum type="arabicPeriod"/>
              <a:defRPr sz="2000">
                <a:latin typeface="+mn-lt"/>
              </a:defRPr>
            </a:lvl1pPr>
            <a:lvl2pPr>
              <a:defRPr sz="1800">
                <a:latin typeface="+mn-lt"/>
              </a:defRPr>
            </a:lvl2pPr>
            <a:lvl3pPr>
              <a:defRPr sz="1600">
                <a:latin typeface="+mn-lt"/>
              </a:defRPr>
            </a:lvl3pPr>
          </a:lstStyle>
          <a:p>
            <a:pPr lvl="0"/>
            <a:r>
              <a:rPr lang="sv-SE" dirty="0"/>
              <a:t>Klicka här för att ändra format på bakgrundstexten</a:t>
            </a:r>
          </a:p>
          <a:p>
            <a:pPr lvl="1"/>
            <a:r>
              <a:rPr lang="sv-SE" dirty="0"/>
              <a:t>Nivå två</a:t>
            </a:r>
          </a:p>
          <a:p>
            <a:pPr lvl="2"/>
            <a:r>
              <a:rPr lang="sv-SE" dirty="0"/>
              <a:t>Nivå tre</a:t>
            </a:r>
          </a:p>
        </p:txBody>
      </p:sp>
      <p:sp>
        <p:nvSpPr>
          <p:cNvPr id="7" name="Platshållare för text 3">
            <a:extLst>
              <a:ext uri="{FF2B5EF4-FFF2-40B4-BE49-F238E27FC236}">
                <a16:creationId xmlns:a16="http://schemas.microsoft.com/office/drawing/2014/main" id="{6D4904A0-409C-4EB1-8A65-AD5037002616}"/>
              </a:ext>
            </a:extLst>
          </p:cNvPr>
          <p:cNvSpPr>
            <a:spLocks noGrp="1"/>
          </p:cNvSpPr>
          <p:nvPr>
            <p:ph type="body" sz="quarter" idx="13" hasCustomPrompt="1"/>
          </p:nvPr>
        </p:nvSpPr>
        <p:spPr>
          <a:xfrm>
            <a:off x="6383339" y="1634401"/>
            <a:ext cx="5171461" cy="4583838"/>
          </a:xfrm>
          <a:prstGeom prst="rect">
            <a:avLst/>
          </a:prstGeom>
        </p:spPr>
        <p:txBody>
          <a:bodyPr lIns="0"/>
          <a:lstStyle>
            <a:lvl1pPr marL="457200" indent="-457200">
              <a:spcBef>
                <a:spcPts val="1800"/>
              </a:spcBef>
              <a:buFont typeface="+mj-lt"/>
              <a:buAutoNum type="arabicPeriod"/>
              <a:defRPr sz="2000">
                <a:latin typeface="+mn-lt"/>
              </a:defRPr>
            </a:lvl1pPr>
            <a:lvl2pPr>
              <a:defRPr sz="1800">
                <a:latin typeface="+mn-lt"/>
              </a:defRPr>
            </a:lvl2pPr>
            <a:lvl3pPr>
              <a:defRPr sz="1600">
                <a:latin typeface="+mn-lt"/>
              </a:defRPr>
            </a:lvl3pPr>
          </a:lstStyle>
          <a:p>
            <a:pPr lvl="0"/>
            <a:r>
              <a:rPr lang="sv-SE" dirty="0"/>
              <a:t>Klicka här för att ändra format på bakgrundstexten</a:t>
            </a:r>
          </a:p>
          <a:p>
            <a:pPr lvl="1"/>
            <a:r>
              <a:rPr lang="sv-SE" dirty="0"/>
              <a:t>Nivå två</a:t>
            </a:r>
          </a:p>
          <a:p>
            <a:pPr lvl="2"/>
            <a:r>
              <a:rPr lang="sv-SE" dirty="0"/>
              <a:t>Nivå tre</a:t>
            </a:r>
          </a:p>
        </p:txBody>
      </p:sp>
      <p:sp>
        <p:nvSpPr>
          <p:cNvPr id="9" name="Platshållare för sidfot 4">
            <a:extLst>
              <a:ext uri="{FF2B5EF4-FFF2-40B4-BE49-F238E27FC236}">
                <a16:creationId xmlns:a16="http://schemas.microsoft.com/office/drawing/2014/main" id="{2C8D1CF1-E93D-463B-AF49-0EC5A6E1B4BB}"/>
              </a:ext>
            </a:extLst>
          </p:cNvPr>
          <p:cNvSpPr>
            <a:spLocks noGrp="1"/>
          </p:cNvSpPr>
          <p:nvPr>
            <p:ph type="ftr" sz="quarter" idx="14"/>
          </p:nvPr>
        </p:nvSpPr>
        <p:spPr/>
        <p:txBody>
          <a:bodyPr/>
          <a:lstStyle/>
          <a:p>
            <a:endParaRPr lang="sv-SE"/>
          </a:p>
        </p:txBody>
      </p:sp>
      <p:sp>
        <p:nvSpPr>
          <p:cNvPr id="10" name="Platshållare för bildnummer 5">
            <a:extLst>
              <a:ext uri="{FF2B5EF4-FFF2-40B4-BE49-F238E27FC236}">
                <a16:creationId xmlns:a16="http://schemas.microsoft.com/office/drawing/2014/main" id="{0D093DFA-0FFE-431F-9D40-D12B15C7218F}"/>
              </a:ext>
            </a:extLst>
          </p:cNvPr>
          <p:cNvSpPr>
            <a:spLocks noGrp="1"/>
          </p:cNvSpPr>
          <p:nvPr>
            <p:ph type="sldNum" sz="quarter" idx="15"/>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3589951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text och bild 1">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EB008D-0CC1-4719-8437-99618B6B65EE}"/>
              </a:ext>
            </a:extLst>
          </p:cNvPr>
          <p:cNvSpPr>
            <a:spLocks noGrp="1"/>
          </p:cNvSpPr>
          <p:nvPr>
            <p:ph type="title"/>
          </p:nvPr>
        </p:nvSpPr>
        <p:spPr>
          <a:xfrm>
            <a:off x="636888" y="540000"/>
            <a:ext cx="7020000" cy="1080000"/>
          </a:xfrm>
        </p:spPr>
        <p:txBody>
          <a:bodyPr/>
          <a:lstStyle/>
          <a:p>
            <a:r>
              <a:rPr lang="sv-SE"/>
              <a:t>Klicka här för att ändra mall för rubrikformat</a:t>
            </a:r>
          </a:p>
        </p:txBody>
      </p:sp>
      <p:sp>
        <p:nvSpPr>
          <p:cNvPr id="8" name="Platshållare för text 2">
            <a:extLst>
              <a:ext uri="{FF2B5EF4-FFF2-40B4-BE49-F238E27FC236}">
                <a16:creationId xmlns:a16="http://schemas.microsoft.com/office/drawing/2014/main" id="{E2E14E40-923A-1266-AEE9-9ADB80254241}"/>
              </a:ext>
            </a:extLst>
          </p:cNvPr>
          <p:cNvSpPr>
            <a:spLocks noGrp="1"/>
          </p:cNvSpPr>
          <p:nvPr>
            <p:ph type="body" sz="quarter" idx="16" hasCustomPrompt="1"/>
          </p:nvPr>
        </p:nvSpPr>
        <p:spPr>
          <a:xfrm>
            <a:off x="637200" y="1634400"/>
            <a:ext cx="7020000" cy="4582800"/>
          </a:xfrm>
          <a:prstGeom prst="rect">
            <a:avLst/>
          </a:prstGeom>
        </p:spPr>
        <p:txBody>
          <a:bodyPr lIns="0" anchor="t">
            <a:normAutofit/>
          </a:bodyPr>
          <a:lstStyle>
            <a:lvl1pPr marL="0" indent="0">
              <a:lnSpc>
                <a:spcPct val="110000"/>
              </a:lnSpc>
              <a:spcBef>
                <a:spcPts val="1800"/>
              </a:spcBef>
              <a:spcAft>
                <a:spcPts val="0"/>
              </a:spcAft>
              <a:buNone/>
              <a:defRPr sz="2000">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dirty="0"/>
              <a:t>Klicka här för att ändra format på bakgrundstexten</a:t>
            </a:r>
          </a:p>
        </p:txBody>
      </p:sp>
      <p:sp>
        <p:nvSpPr>
          <p:cNvPr id="6" name="Platshållare för bild 3">
            <a:extLst>
              <a:ext uri="{FF2B5EF4-FFF2-40B4-BE49-F238E27FC236}">
                <a16:creationId xmlns:a16="http://schemas.microsoft.com/office/drawing/2014/main" id="{FEEBDD56-AACA-C812-7E95-EB2BEAFF7B3D}"/>
              </a:ext>
            </a:extLst>
          </p:cNvPr>
          <p:cNvSpPr>
            <a:spLocks noGrp="1"/>
          </p:cNvSpPr>
          <p:nvPr>
            <p:ph type="pic" idx="11" hasCustomPrompt="1"/>
          </p:nvPr>
        </p:nvSpPr>
        <p:spPr>
          <a:xfrm>
            <a:off x="8077201" y="0"/>
            <a:ext cx="4114800" cy="6858000"/>
          </a:xfrm>
          <a:prstGeom prst="rect">
            <a:avLst/>
          </a:prstGeom>
        </p:spPr>
        <p:txBody>
          <a:bodyPr lIns="216000" tIns="576000" rIns="180000">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Markera bildplatshållaren (klicka inte på ikonen). Infoga en bild. Kom ihåg att skriva in en alternativtext eller markera som dekorativ.</a:t>
            </a:r>
          </a:p>
        </p:txBody>
      </p:sp>
      <p:sp>
        <p:nvSpPr>
          <p:cNvPr id="5" name="Platshållare för sidfot 4">
            <a:extLst>
              <a:ext uri="{FF2B5EF4-FFF2-40B4-BE49-F238E27FC236}">
                <a16:creationId xmlns:a16="http://schemas.microsoft.com/office/drawing/2014/main" id="{EFF7CB77-F4BF-4F39-9A04-589D0309588A}"/>
              </a:ext>
            </a:extLst>
          </p:cNvPr>
          <p:cNvSpPr>
            <a:spLocks noGrp="1"/>
          </p:cNvSpPr>
          <p:nvPr>
            <p:ph type="ftr" sz="quarter" idx="17"/>
          </p:nvPr>
        </p:nvSpPr>
        <p:spPr/>
        <p:txBody>
          <a:bodyPr/>
          <a:lstStyle/>
          <a:p>
            <a:endParaRPr lang="sv-SE"/>
          </a:p>
        </p:txBody>
      </p:sp>
      <p:sp>
        <p:nvSpPr>
          <p:cNvPr id="7" name="Platshållare för bildnummer 5">
            <a:extLst>
              <a:ext uri="{FF2B5EF4-FFF2-40B4-BE49-F238E27FC236}">
                <a16:creationId xmlns:a16="http://schemas.microsoft.com/office/drawing/2014/main" id="{51B3DFEC-57A4-43E2-AD92-5FFC5D929F57}"/>
              </a:ext>
            </a:extLst>
          </p:cNvPr>
          <p:cNvSpPr>
            <a:spLocks noGrp="1"/>
          </p:cNvSpPr>
          <p:nvPr>
            <p:ph type="sldNum" sz="quarter" idx="18"/>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904465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text och bild 2">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EF7C54-8A0A-44CD-A06F-F7E15D319562}"/>
              </a:ext>
            </a:extLst>
          </p:cNvPr>
          <p:cNvSpPr>
            <a:spLocks noGrp="1"/>
          </p:cNvSpPr>
          <p:nvPr>
            <p:ph type="title"/>
          </p:nvPr>
        </p:nvSpPr>
        <p:spPr>
          <a:xfrm>
            <a:off x="636889" y="540000"/>
            <a:ext cx="5171774" cy="1080000"/>
          </a:xfrm>
        </p:spPr>
        <p:txBody>
          <a:bodyPr/>
          <a:lstStyle/>
          <a:p>
            <a:r>
              <a:rPr lang="sv-SE"/>
              <a:t>Klicka här för att ändra mall för rubrikformat</a:t>
            </a:r>
          </a:p>
        </p:txBody>
      </p:sp>
      <p:sp>
        <p:nvSpPr>
          <p:cNvPr id="4" name="Platshållare för text 2">
            <a:extLst>
              <a:ext uri="{FF2B5EF4-FFF2-40B4-BE49-F238E27FC236}">
                <a16:creationId xmlns:a16="http://schemas.microsoft.com/office/drawing/2014/main" id="{F4451309-973D-674D-595E-A21E77D45168}"/>
              </a:ext>
            </a:extLst>
          </p:cNvPr>
          <p:cNvSpPr>
            <a:spLocks noGrp="1"/>
          </p:cNvSpPr>
          <p:nvPr>
            <p:ph type="body" sz="quarter" idx="12" hasCustomPrompt="1"/>
          </p:nvPr>
        </p:nvSpPr>
        <p:spPr>
          <a:xfrm>
            <a:off x="637200" y="1634400"/>
            <a:ext cx="5171463" cy="4583838"/>
          </a:xfrm>
          <a:prstGeom prst="rect">
            <a:avLst/>
          </a:prstGeom>
        </p:spPr>
        <p:txBody>
          <a:bodyPr lIns="0"/>
          <a:lstStyle>
            <a:lvl1pPr>
              <a:spcBef>
                <a:spcPts val="1800"/>
              </a:spcBef>
              <a:defRPr/>
            </a:lvl1pPr>
            <a:lvl3pPr>
              <a:defRPr/>
            </a:lvl3pPr>
            <a:lvl4pPr>
              <a:defRPr/>
            </a:lvl4pPr>
          </a:lstStyle>
          <a:p>
            <a:pPr lvl="0"/>
            <a:r>
              <a:rPr lang="sv-SE" dirty="0"/>
              <a:t>Klicka här för att ändra format på bakgrundstexten</a:t>
            </a:r>
          </a:p>
          <a:p>
            <a:pPr lvl="1"/>
            <a:r>
              <a:rPr lang="sv-SE" dirty="0"/>
              <a:t>Nivå två</a:t>
            </a:r>
          </a:p>
          <a:p>
            <a:pPr lvl="2"/>
            <a:r>
              <a:rPr lang="sv-SE" dirty="0"/>
              <a:t>Nivå tre</a:t>
            </a:r>
          </a:p>
        </p:txBody>
      </p:sp>
      <p:sp>
        <p:nvSpPr>
          <p:cNvPr id="6" name="Platshållare för bild 3">
            <a:extLst>
              <a:ext uri="{FF2B5EF4-FFF2-40B4-BE49-F238E27FC236}">
                <a16:creationId xmlns:a16="http://schemas.microsoft.com/office/drawing/2014/main" id="{FEEBDD56-AACA-C812-7E95-EB2BEAFF7B3D}"/>
              </a:ext>
            </a:extLst>
          </p:cNvPr>
          <p:cNvSpPr>
            <a:spLocks noGrp="1"/>
          </p:cNvSpPr>
          <p:nvPr>
            <p:ph type="pic" idx="11" hasCustomPrompt="1"/>
          </p:nvPr>
        </p:nvSpPr>
        <p:spPr>
          <a:xfrm>
            <a:off x="6096001" y="0"/>
            <a:ext cx="6096000" cy="6857999"/>
          </a:xfrm>
          <a:prstGeom prst="rect">
            <a:avLst/>
          </a:prstGeom>
        </p:spPr>
        <p:txBody>
          <a:bodyPr lIns="216000" tIns="576000" rIns="252000">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Markera bildplatshållaren (klicka inte på ikonen). Infoga en bild. Kom ihåg att skriva in en alternativtext eller markera som dekorativ.</a:t>
            </a:r>
          </a:p>
        </p:txBody>
      </p:sp>
      <p:sp>
        <p:nvSpPr>
          <p:cNvPr id="7" name="Platshållare för sidfot 4">
            <a:extLst>
              <a:ext uri="{FF2B5EF4-FFF2-40B4-BE49-F238E27FC236}">
                <a16:creationId xmlns:a16="http://schemas.microsoft.com/office/drawing/2014/main" id="{6D55C4DD-793D-4F05-855A-7F5B1C703133}"/>
              </a:ext>
            </a:extLst>
          </p:cNvPr>
          <p:cNvSpPr>
            <a:spLocks noGrp="1"/>
          </p:cNvSpPr>
          <p:nvPr>
            <p:ph type="ftr" sz="quarter" idx="13"/>
          </p:nvPr>
        </p:nvSpPr>
        <p:spPr/>
        <p:txBody>
          <a:bodyPr/>
          <a:lstStyle/>
          <a:p>
            <a:endParaRPr lang="sv-SE"/>
          </a:p>
        </p:txBody>
      </p:sp>
      <p:sp>
        <p:nvSpPr>
          <p:cNvPr id="8" name="Platshållare för bildnummer 5">
            <a:extLst>
              <a:ext uri="{FF2B5EF4-FFF2-40B4-BE49-F238E27FC236}">
                <a16:creationId xmlns:a16="http://schemas.microsoft.com/office/drawing/2014/main" id="{5123DDC0-56AE-4BE8-86E6-053C54763A0A}"/>
              </a:ext>
            </a:extLst>
          </p:cNvPr>
          <p:cNvSpPr>
            <a:spLocks noGrp="1"/>
          </p:cNvSpPr>
          <p:nvPr>
            <p:ph type="sldNum" sz="quarter" idx="14"/>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4148456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 text och bild 3">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53786AE-3D23-4C9B-BD51-DD3D8606B896}"/>
              </a:ext>
            </a:extLst>
          </p:cNvPr>
          <p:cNvSpPr>
            <a:spLocks noGrp="1"/>
          </p:cNvSpPr>
          <p:nvPr>
            <p:ph type="title"/>
          </p:nvPr>
        </p:nvSpPr>
        <p:spPr>
          <a:xfrm>
            <a:off x="636890" y="539999"/>
            <a:ext cx="3771514" cy="1525203"/>
          </a:xfrm>
        </p:spPr>
        <p:txBody>
          <a:bodyPr/>
          <a:lstStyle/>
          <a:p>
            <a:r>
              <a:rPr lang="sv-SE"/>
              <a:t>Klicka här för att ändra mall för rubrikformat</a:t>
            </a:r>
          </a:p>
        </p:txBody>
      </p:sp>
      <p:sp>
        <p:nvSpPr>
          <p:cNvPr id="8" name="Platshållare för text 2">
            <a:extLst>
              <a:ext uri="{FF2B5EF4-FFF2-40B4-BE49-F238E27FC236}">
                <a16:creationId xmlns:a16="http://schemas.microsoft.com/office/drawing/2014/main" id="{EB02FB96-385F-13AB-DD19-55D3510D6BC8}"/>
              </a:ext>
            </a:extLst>
          </p:cNvPr>
          <p:cNvSpPr>
            <a:spLocks noGrp="1"/>
          </p:cNvSpPr>
          <p:nvPr>
            <p:ph type="body" sz="quarter" idx="16" hasCustomPrompt="1"/>
          </p:nvPr>
        </p:nvSpPr>
        <p:spPr>
          <a:xfrm>
            <a:off x="637200" y="2065203"/>
            <a:ext cx="3771514" cy="4153035"/>
          </a:xfrm>
          <a:prstGeom prst="rect">
            <a:avLst/>
          </a:prstGeom>
        </p:spPr>
        <p:txBody>
          <a:bodyPr lIns="0" anchor="t">
            <a:normAutofit/>
          </a:bodyPr>
          <a:lstStyle>
            <a:lvl1pPr marL="0" indent="0">
              <a:lnSpc>
                <a:spcPct val="110000"/>
              </a:lnSpc>
              <a:spcBef>
                <a:spcPts val="1800"/>
              </a:spcBef>
              <a:spcAft>
                <a:spcPts val="0"/>
              </a:spcAft>
              <a:buNone/>
              <a:defRPr sz="2000">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dirty="0"/>
              <a:t>Klicka här för att ändra format på bakgrundstexten</a:t>
            </a:r>
          </a:p>
        </p:txBody>
      </p:sp>
      <p:sp>
        <p:nvSpPr>
          <p:cNvPr id="6" name="Platshållare för bild 3">
            <a:extLst>
              <a:ext uri="{FF2B5EF4-FFF2-40B4-BE49-F238E27FC236}">
                <a16:creationId xmlns:a16="http://schemas.microsoft.com/office/drawing/2014/main" id="{FEEBDD56-AACA-C812-7E95-EB2BEAFF7B3D}"/>
              </a:ext>
            </a:extLst>
          </p:cNvPr>
          <p:cNvSpPr>
            <a:spLocks noGrp="1"/>
          </p:cNvSpPr>
          <p:nvPr>
            <p:ph type="pic" idx="11" hasCustomPrompt="1"/>
          </p:nvPr>
        </p:nvSpPr>
        <p:spPr>
          <a:xfrm>
            <a:off x="4487401" y="1"/>
            <a:ext cx="7704599" cy="6857999"/>
          </a:xfrm>
          <a:prstGeom prst="rect">
            <a:avLst/>
          </a:prstGeom>
        </p:spPr>
        <p:txBody>
          <a:bodyPr lIns="1296000" tIns="576000" rIns="1296000">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Markera bildplatshållaren (klicka inte på ikonen). Infoga en bild. Kom ihåg att skriva in en alternativtext eller markera som dekorativ.</a:t>
            </a:r>
          </a:p>
        </p:txBody>
      </p:sp>
      <p:sp>
        <p:nvSpPr>
          <p:cNvPr id="5" name="Platshållare för sidfot 4">
            <a:extLst>
              <a:ext uri="{FF2B5EF4-FFF2-40B4-BE49-F238E27FC236}">
                <a16:creationId xmlns:a16="http://schemas.microsoft.com/office/drawing/2014/main" id="{B89F5B30-B90D-41E7-8C50-94F92D645BC4}"/>
              </a:ext>
            </a:extLst>
          </p:cNvPr>
          <p:cNvSpPr>
            <a:spLocks noGrp="1"/>
          </p:cNvSpPr>
          <p:nvPr>
            <p:ph type="ftr" sz="quarter" idx="17"/>
          </p:nvPr>
        </p:nvSpPr>
        <p:spPr/>
        <p:txBody>
          <a:bodyPr/>
          <a:lstStyle/>
          <a:p>
            <a:endParaRPr lang="sv-SE"/>
          </a:p>
        </p:txBody>
      </p:sp>
      <p:sp>
        <p:nvSpPr>
          <p:cNvPr id="7" name="Platshållare för bildnummer 5">
            <a:extLst>
              <a:ext uri="{FF2B5EF4-FFF2-40B4-BE49-F238E27FC236}">
                <a16:creationId xmlns:a16="http://schemas.microsoft.com/office/drawing/2014/main" id="{268D11D4-3129-4594-8CBE-10321B2A1175}"/>
              </a:ext>
            </a:extLst>
          </p:cNvPr>
          <p:cNvSpPr>
            <a:spLocks noGrp="1"/>
          </p:cNvSpPr>
          <p:nvPr>
            <p:ph type="sldNum" sz="quarter" idx="18"/>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78025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Rubrik, text och bild 4">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28E7CB30-CED8-4C36-8C0A-8E2936A9935A}"/>
              </a:ext>
            </a:extLst>
          </p:cNvPr>
          <p:cNvSpPr>
            <a:spLocks noGrp="1"/>
          </p:cNvSpPr>
          <p:nvPr>
            <p:ph type="title"/>
          </p:nvPr>
        </p:nvSpPr>
        <p:spPr>
          <a:xfrm>
            <a:off x="636889" y="540000"/>
            <a:ext cx="9720000" cy="1080000"/>
          </a:xfrm>
        </p:spPr>
        <p:txBody>
          <a:bodyPr/>
          <a:lstStyle/>
          <a:p>
            <a:r>
              <a:rPr lang="sv-SE"/>
              <a:t>Klicka här för att ändra mall för rubrikformat</a:t>
            </a:r>
          </a:p>
        </p:txBody>
      </p:sp>
      <p:sp>
        <p:nvSpPr>
          <p:cNvPr id="5" name="Platshållare för text 2">
            <a:extLst>
              <a:ext uri="{FF2B5EF4-FFF2-40B4-BE49-F238E27FC236}">
                <a16:creationId xmlns:a16="http://schemas.microsoft.com/office/drawing/2014/main" id="{A35D814D-CFD6-D79B-4B41-4738C2681B3A}"/>
              </a:ext>
            </a:extLst>
          </p:cNvPr>
          <p:cNvSpPr>
            <a:spLocks noGrp="1"/>
          </p:cNvSpPr>
          <p:nvPr>
            <p:ph type="body" sz="quarter" idx="12" hasCustomPrompt="1"/>
          </p:nvPr>
        </p:nvSpPr>
        <p:spPr>
          <a:xfrm>
            <a:off x="637200" y="1634400"/>
            <a:ext cx="5280114" cy="1533605"/>
          </a:xfrm>
          <a:prstGeom prst="rect">
            <a:avLst/>
          </a:prstGeom>
        </p:spPr>
        <p:txBody>
          <a:bodyPr lIns="0"/>
          <a:lstStyle>
            <a:lvl1pPr marL="0" indent="0">
              <a:spcBef>
                <a:spcPts val="1800"/>
              </a:spcBef>
              <a:spcAft>
                <a:spcPts val="0"/>
              </a:spcAft>
              <a:buNone/>
              <a:defRPr sz="2000">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p:txBody>
      </p:sp>
      <p:sp>
        <p:nvSpPr>
          <p:cNvPr id="2" name="Platshållare för bild 3">
            <a:extLst>
              <a:ext uri="{FF2B5EF4-FFF2-40B4-BE49-F238E27FC236}">
                <a16:creationId xmlns:a16="http://schemas.microsoft.com/office/drawing/2014/main" id="{A92B2AF3-9457-7731-ED44-D2028E6995FF}"/>
              </a:ext>
            </a:extLst>
          </p:cNvPr>
          <p:cNvSpPr>
            <a:spLocks noGrp="1"/>
          </p:cNvSpPr>
          <p:nvPr>
            <p:ph type="pic" idx="11" hasCustomPrompt="1"/>
          </p:nvPr>
        </p:nvSpPr>
        <p:spPr>
          <a:xfrm>
            <a:off x="0" y="1"/>
            <a:ext cx="12192000" cy="6857999"/>
          </a:xfrm>
          <a:prstGeom prst="rect">
            <a:avLst/>
          </a:prstGeom>
        </p:spPr>
        <p:txBody>
          <a:bodyPr lIns="3888000" tIns="4248000" rIns="3564000">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000">
                <a:latin typeface="Noto Sans" panose="020B0502040504020204" pitchFamily="34" charset="0"/>
                <a:ea typeface="Noto Sans" panose="020B0502040504020204" pitchFamily="34" charset="0"/>
                <a:cs typeface="Noto Sans" panose="020B050204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Markera bildplatshållaren (klicka inte på ikonen). Infoga en bild. Kom ihåg att skriva in en alternativtext eller markera som dekorativ.</a:t>
            </a:r>
          </a:p>
        </p:txBody>
      </p:sp>
      <p:sp>
        <p:nvSpPr>
          <p:cNvPr id="7" name="Platshållare för sidfot 4">
            <a:extLst>
              <a:ext uri="{FF2B5EF4-FFF2-40B4-BE49-F238E27FC236}">
                <a16:creationId xmlns:a16="http://schemas.microsoft.com/office/drawing/2014/main" id="{32E51451-7697-422E-9945-89ABB8B1676A}"/>
              </a:ext>
            </a:extLst>
          </p:cNvPr>
          <p:cNvSpPr>
            <a:spLocks noGrp="1"/>
          </p:cNvSpPr>
          <p:nvPr>
            <p:ph type="ftr" sz="quarter" idx="13"/>
          </p:nvPr>
        </p:nvSpPr>
        <p:spPr/>
        <p:txBody>
          <a:bodyPr/>
          <a:lstStyle/>
          <a:p>
            <a:endParaRPr lang="sv-SE"/>
          </a:p>
        </p:txBody>
      </p:sp>
      <p:sp>
        <p:nvSpPr>
          <p:cNvPr id="10" name="Platshållare för bildnummer 5">
            <a:extLst>
              <a:ext uri="{FF2B5EF4-FFF2-40B4-BE49-F238E27FC236}">
                <a16:creationId xmlns:a16="http://schemas.microsoft.com/office/drawing/2014/main" id="{56D2ACD1-ED19-4C7C-951D-0930E762EA80}"/>
              </a:ext>
            </a:extLst>
          </p:cNvPr>
          <p:cNvSpPr>
            <a:spLocks noGrp="1"/>
          </p:cNvSpPr>
          <p:nvPr>
            <p:ph type="sldNum" sz="quarter" idx="14"/>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35941063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text och bild 5">
    <p:spTree>
      <p:nvGrpSpPr>
        <p:cNvPr id="1" name=""/>
        <p:cNvGrpSpPr/>
        <p:nvPr/>
      </p:nvGrpSpPr>
      <p:grpSpPr>
        <a:xfrm>
          <a:off x="0" y="0"/>
          <a:ext cx="0" cy="0"/>
          <a:chOff x="0" y="0"/>
          <a:chExt cx="0" cy="0"/>
        </a:xfrm>
      </p:grpSpPr>
      <p:sp>
        <p:nvSpPr>
          <p:cNvPr id="10" name="Rubrik 1">
            <a:extLst>
              <a:ext uri="{FF2B5EF4-FFF2-40B4-BE49-F238E27FC236}">
                <a16:creationId xmlns:a16="http://schemas.microsoft.com/office/drawing/2014/main" id="{5ED3025E-D469-44AD-88E1-EEA95509BC98}"/>
              </a:ext>
            </a:extLst>
          </p:cNvPr>
          <p:cNvSpPr>
            <a:spLocks noGrp="1"/>
          </p:cNvSpPr>
          <p:nvPr>
            <p:ph type="title"/>
          </p:nvPr>
        </p:nvSpPr>
        <p:spPr/>
        <p:txBody>
          <a:bodyPr/>
          <a:lstStyle/>
          <a:p>
            <a:r>
              <a:rPr lang="sv-SE"/>
              <a:t>Klicka här för att ändra mall för rubrikformat</a:t>
            </a:r>
          </a:p>
        </p:txBody>
      </p:sp>
      <p:sp>
        <p:nvSpPr>
          <p:cNvPr id="6" name="Platshållare för bild 2">
            <a:extLst>
              <a:ext uri="{FF2B5EF4-FFF2-40B4-BE49-F238E27FC236}">
                <a16:creationId xmlns:a16="http://schemas.microsoft.com/office/drawing/2014/main" id="{FEEBDD56-AACA-C812-7E95-EB2BEAFF7B3D}"/>
              </a:ext>
            </a:extLst>
          </p:cNvPr>
          <p:cNvSpPr>
            <a:spLocks noGrp="1"/>
          </p:cNvSpPr>
          <p:nvPr>
            <p:ph type="pic" idx="11" hasCustomPrompt="1"/>
          </p:nvPr>
        </p:nvSpPr>
        <p:spPr>
          <a:xfrm>
            <a:off x="636044" y="1620000"/>
            <a:ext cx="10936195" cy="4598238"/>
          </a:xfrm>
          <a:prstGeom prst="rect">
            <a:avLst/>
          </a:prstGeom>
        </p:spPr>
        <p:txBody>
          <a:bodyPr lIns="3060000" tIns="648000" rIns="2880000">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000">
                <a:latin typeface="Noto Sans" panose="020B0502040504020204" pitchFamily="34" charset="0"/>
                <a:ea typeface="Noto Sans" panose="020B0502040504020204" pitchFamily="34" charset="0"/>
                <a:cs typeface="Noto Sans" panose="020B050204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Markera bildplatshållaren (klicka inte på ikonen). Infoga en bild. Kom ihåg att skriva in en alternativtext eller markera som dekorativ.</a:t>
            </a:r>
          </a:p>
        </p:txBody>
      </p:sp>
      <p:sp>
        <p:nvSpPr>
          <p:cNvPr id="4" name="Platshållare för sidfot 3">
            <a:extLst>
              <a:ext uri="{FF2B5EF4-FFF2-40B4-BE49-F238E27FC236}">
                <a16:creationId xmlns:a16="http://schemas.microsoft.com/office/drawing/2014/main" id="{350852B9-C185-4391-BE17-DC0341967B67}"/>
              </a:ext>
            </a:extLst>
          </p:cNvPr>
          <p:cNvSpPr>
            <a:spLocks noGrp="1"/>
          </p:cNvSpPr>
          <p:nvPr>
            <p:ph type="ftr" sz="quarter" idx="12"/>
          </p:nvPr>
        </p:nvSpPr>
        <p:spPr/>
        <p:txBody>
          <a:bodyPr/>
          <a:lstStyle/>
          <a:p>
            <a:endParaRPr lang="sv-SE"/>
          </a:p>
        </p:txBody>
      </p:sp>
      <p:sp>
        <p:nvSpPr>
          <p:cNvPr id="5" name="Platshållare för bildnummer 4">
            <a:extLst>
              <a:ext uri="{FF2B5EF4-FFF2-40B4-BE49-F238E27FC236}">
                <a16:creationId xmlns:a16="http://schemas.microsoft.com/office/drawing/2014/main" id="{4BB39001-5ADF-4705-AE29-0C448DAEDA1B}"/>
              </a:ext>
            </a:extLst>
          </p:cNvPr>
          <p:cNvSpPr>
            <a:spLocks noGrp="1"/>
          </p:cNvSpPr>
          <p:nvPr>
            <p:ph type="sldNum" sz="quarter" idx="13"/>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6044537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Citat centrerad">
    <p:bg>
      <p:bgPr>
        <a:solidFill>
          <a:schemeClr val="accent4"/>
        </a:solidFill>
        <a:effectLst/>
      </p:bgPr>
    </p:bg>
    <p:spTree>
      <p:nvGrpSpPr>
        <p:cNvPr id="1" name=""/>
        <p:cNvGrpSpPr/>
        <p:nvPr/>
      </p:nvGrpSpPr>
      <p:grpSpPr>
        <a:xfrm>
          <a:off x="0" y="0"/>
          <a:ext cx="0" cy="0"/>
          <a:chOff x="0" y="0"/>
          <a:chExt cx="0" cy="0"/>
        </a:xfrm>
      </p:grpSpPr>
      <p:sp>
        <p:nvSpPr>
          <p:cNvPr id="4" name="Platshållare för text 1">
            <a:extLst>
              <a:ext uri="{FF2B5EF4-FFF2-40B4-BE49-F238E27FC236}">
                <a16:creationId xmlns:a16="http://schemas.microsoft.com/office/drawing/2014/main" id="{FBA69918-25E2-9A19-0AAE-90CF61B18C15}"/>
              </a:ext>
            </a:extLst>
          </p:cNvPr>
          <p:cNvSpPr txBox="1">
            <a:spLocks/>
          </p:cNvSpPr>
          <p:nvPr userDrawn="1"/>
        </p:nvSpPr>
        <p:spPr>
          <a:xfrm>
            <a:off x="2139698" y="1026315"/>
            <a:ext cx="455456" cy="1286463"/>
          </a:xfrm>
          <a:prstGeom prst="rect">
            <a:avLst/>
          </a:prstGeom>
        </p:spPr>
        <p:txBody>
          <a:bodyPr vert="horz" lIns="0" tIns="45720" rIns="91440" bIns="45720" rtlCol="0" anchor="b">
            <a:noAutofit/>
          </a:bodyPr>
          <a:lstStyle>
            <a:lvl1pPr marL="0" indent="0" algn="ctr" defTabSz="914400" rtl="0" eaLnBrk="1" latinLnBrk="0" hangingPunct="1">
              <a:lnSpc>
                <a:spcPct val="100000"/>
              </a:lnSpc>
              <a:spcBef>
                <a:spcPts val="1000"/>
              </a:spcBef>
              <a:buFontTx/>
              <a:buNone/>
              <a:defRPr sz="5000" b="1" i="0" kern="1200">
                <a:solidFill>
                  <a:schemeClr val="tx1"/>
                </a:solidFill>
                <a:latin typeface="Noto Sans" panose="020B0502040504020204" pitchFamily="34" charset="0"/>
                <a:ea typeface="Noto Sans" panose="020B0502040504020204" pitchFamily="34" charset="0"/>
                <a:cs typeface="Noto Sans" panose="020B0502040504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200" kern="1200">
                <a:solidFill>
                  <a:schemeClr val="tx1"/>
                </a:solidFill>
                <a:latin typeface="Noto Sans" panose="020B0502040504020204" pitchFamily="34" charset="0"/>
                <a:ea typeface="Noto Sans" panose="020B0502040504020204" pitchFamily="34" charset="0"/>
                <a:cs typeface="Noto Sans" panose="020B0502040504020204"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2200" kern="1200">
                <a:solidFill>
                  <a:schemeClr val="tx1"/>
                </a:solidFill>
                <a:latin typeface="Noto Sans" panose="020B0502040504020204" pitchFamily="34" charset="0"/>
                <a:ea typeface="Noto Sans" panose="020B0502040504020204" pitchFamily="34" charset="0"/>
                <a:cs typeface="Noto Sans" panose="020B050204050402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2200" kern="1200">
                <a:solidFill>
                  <a:schemeClr val="tx1"/>
                </a:solidFill>
                <a:latin typeface="Noto Sans" panose="020B0502040504020204" pitchFamily="34" charset="0"/>
                <a:ea typeface="Noto Sans" panose="020B0502040504020204" pitchFamily="34" charset="0"/>
                <a:cs typeface="Noto Sans" panose="020B0502040504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2200" kern="1200">
                <a:solidFill>
                  <a:schemeClr val="tx1"/>
                </a:solidFill>
                <a:latin typeface="Noto Sans" panose="020B0502040504020204" pitchFamily="34" charset="0"/>
                <a:ea typeface="Noto Sans" panose="020B0502040504020204" pitchFamily="34" charset="0"/>
                <a:cs typeface="Noto Sans" panose="020B050204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sv-SE" sz="8000" dirty="0">
                <a:solidFill>
                  <a:schemeClr val="bg1"/>
                </a:solidFill>
              </a:rPr>
              <a:t>”</a:t>
            </a:r>
          </a:p>
        </p:txBody>
      </p:sp>
      <p:sp>
        <p:nvSpPr>
          <p:cNvPr id="6" name="Rubrik 2">
            <a:extLst>
              <a:ext uri="{FF2B5EF4-FFF2-40B4-BE49-F238E27FC236}">
                <a16:creationId xmlns:a16="http://schemas.microsoft.com/office/drawing/2014/main" id="{E4B64348-F785-4A9C-94E9-CC2F9BF172EF}"/>
              </a:ext>
            </a:extLst>
          </p:cNvPr>
          <p:cNvSpPr>
            <a:spLocks noGrp="1"/>
          </p:cNvSpPr>
          <p:nvPr>
            <p:ph type="title"/>
          </p:nvPr>
        </p:nvSpPr>
        <p:spPr>
          <a:xfrm>
            <a:off x="2365248" y="1613916"/>
            <a:ext cx="7461504" cy="2356072"/>
          </a:xfrm>
        </p:spPr>
        <p:txBody>
          <a:bodyPr>
            <a:noAutofit/>
          </a:bodyPr>
          <a:lstStyle>
            <a:lvl1pPr>
              <a:lnSpc>
                <a:spcPct val="100000"/>
              </a:lnSpc>
              <a:defRPr sz="4400" spc="-40" baseline="0">
                <a:solidFill>
                  <a:schemeClr val="bg1"/>
                </a:solidFill>
              </a:defRPr>
            </a:lvl1pPr>
          </a:lstStyle>
          <a:p>
            <a:r>
              <a:rPr lang="sv-SE"/>
              <a:t>Klicka här för att ändra mall för rubrikformat</a:t>
            </a:r>
            <a:endParaRPr lang="sv-SE" dirty="0"/>
          </a:p>
        </p:txBody>
      </p:sp>
      <p:sp>
        <p:nvSpPr>
          <p:cNvPr id="3" name="Platshållare för text 3">
            <a:extLst>
              <a:ext uri="{FF2B5EF4-FFF2-40B4-BE49-F238E27FC236}">
                <a16:creationId xmlns:a16="http://schemas.microsoft.com/office/drawing/2014/main" id="{EDE59C96-7B2A-70FF-D2D8-97C435333C87}"/>
              </a:ext>
            </a:extLst>
          </p:cNvPr>
          <p:cNvSpPr>
            <a:spLocks noGrp="1"/>
          </p:cNvSpPr>
          <p:nvPr>
            <p:ph type="body" sz="quarter" idx="16" hasCustomPrompt="1"/>
          </p:nvPr>
        </p:nvSpPr>
        <p:spPr>
          <a:xfrm>
            <a:off x="2365248" y="3992415"/>
            <a:ext cx="7461504" cy="1251669"/>
          </a:xfrm>
          <a:prstGeom prst="rect">
            <a:avLst/>
          </a:prstGeom>
        </p:spPr>
        <p:txBody>
          <a:bodyPr lIns="0" anchor="t">
            <a:normAutofit/>
          </a:bodyPr>
          <a:lstStyle>
            <a:lvl1pPr marL="0" indent="0" algn="l">
              <a:lnSpc>
                <a:spcPct val="110000"/>
              </a:lnSpc>
              <a:spcBef>
                <a:spcPts val="1800"/>
              </a:spcBef>
              <a:spcAft>
                <a:spcPts val="0"/>
              </a:spcAft>
              <a:buNone/>
              <a:defRPr sz="2000">
                <a:solidFill>
                  <a:schemeClr val="bg1"/>
                </a:solidFill>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dirty="0"/>
              <a:t>Klicka och skriv</a:t>
            </a:r>
          </a:p>
        </p:txBody>
      </p:sp>
      <p:sp>
        <p:nvSpPr>
          <p:cNvPr id="9" name="Platshållare för text 4">
            <a:extLst>
              <a:ext uri="{FF2B5EF4-FFF2-40B4-BE49-F238E27FC236}">
                <a16:creationId xmlns:a16="http://schemas.microsoft.com/office/drawing/2014/main" id="{3585167E-F5B6-856C-D48C-3AFD19272703}"/>
              </a:ext>
            </a:extLst>
          </p:cNvPr>
          <p:cNvSpPr>
            <a:spLocks noGrp="1"/>
          </p:cNvSpPr>
          <p:nvPr>
            <p:ph type="body" sz="quarter" idx="18" hasCustomPrompt="1"/>
          </p:nvPr>
        </p:nvSpPr>
        <p:spPr>
          <a:xfrm>
            <a:off x="4452174" y="5266511"/>
            <a:ext cx="5371530" cy="951728"/>
          </a:xfrm>
          <a:prstGeom prst="rect">
            <a:avLst/>
          </a:prstGeom>
        </p:spPr>
        <p:txBody>
          <a:bodyPr lIns="90000" rIns="0">
            <a:normAutofit/>
          </a:bodyPr>
          <a:lstStyle>
            <a:lvl1pPr marL="0" indent="0" algn="r">
              <a:buNone/>
              <a:defRPr sz="2000">
                <a:solidFill>
                  <a:schemeClr val="bg1"/>
                </a:solidFill>
              </a:defRPr>
            </a:lvl1pPr>
          </a:lstStyle>
          <a:p>
            <a:pPr lvl="0"/>
            <a:r>
              <a:rPr lang="sv-SE" dirty="0">
                <a:solidFill>
                  <a:schemeClr val="bg1"/>
                </a:solidFill>
              </a:rPr>
              <a:t>Namn/Källa</a:t>
            </a:r>
            <a:endParaRPr lang="sv-SE" dirty="0"/>
          </a:p>
        </p:txBody>
      </p:sp>
      <p:sp>
        <p:nvSpPr>
          <p:cNvPr id="12" name="Platshållare för sidfot 5">
            <a:extLst>
              <a:ext uri="{FF2B5EF4-FFF2-40B4-BE49-F238E27FC236}">
                <a16:creationId xmlns:a16="http://schemas.microsoft.com/office/drawing/2014/main" id="{804F0E48-D77D-4970-9A3B-D89F785D3A82}"/>
              </a:ext>
            </a:extLst>
          </p:cNvPr>
          <p:cNvSpPr>
            <a:spLocks noGrp="1"/>
          </p:cNvSpPr>
          <p:nvPr>
            <p:ph type="ftr" sz="quarter" idx="19"/>
          </p:nvPr>
        </p:nvSpPr>
        <p:spPr/>
        <p:txBody>
          <a:bodyPr/>
          <a:lstStyle>
            <a:lvl1pPr>
              <a:defRPr>
                <a:solidFill>
                  <a:schemeClr val="bg1"/>
                </a:solidFill>
              </a:defRPr>
            </a:lvl1pPr>
          </a:lstStyle>
          <a:p>
            <a:endParaRPr lang="sv-SE"/>
          </a:p>
        </p:txBody>
      </p:sp>
      <p:sp>
        <p:nvSpPr>
          <p:cNvPr id="13" name="Platshållare för bildnummer 6">
            <a:extLst>
              <a:ext uri="{FF2B5EF4-FFF2-40B4-BE49-F238E27FC236}">
                <a16:creationId xmlns:a16="http://schemas.microsoft.com/office/drawing/2014/main" id="{EBE49BD8-D016-4C80-B1CB-90D3713A41D7}"/>
              </a:ext>
            </a:extLst>
          </p:cNvPr>
          <p:cNvSpPr>
            <a:spLocks noGrp="1"/>
          </p:cNvSpPr>
          <p:nvPr>
            <p:ph type="sldNum" sz="quarter" idx="20"/>
          </p:nvPr>
        </p:nvSpPr>
        <p:spPr/>
        <p:txBody>
          <a:bodyPr/>
          <a:lstStyle>
            <a:lvl1pPr>
              <a:defRPr>
                <a:solidFill>
                  <a:schemeClr val="bg1"/>
                </a:solidFill>
              </a:defRPr>
            </a:lvl1pPr>
          </a:lstStyle>
          <a:p>
            <a:fld id="{4EF126C7-24CB-41BE-8327-5CF4F4F9B55B}" type="slidenum">
              <a:rPr lang="sv-SE" smtClean="0"/>
              <a:pPr/>
              <a:t>‹#›</a:t>
            </a:fld>
            <a:endParaRPr lang="sv-SE"/>
          </a:p>
        </p:txBody>
      </p:sp>
      <p:pic>
        <p:nvPicPr>
          <p:cNvPr id="14" name="Bild 7" descr="Socialstyrelsen logotyp">
            <a:extLst>
              <a:ext uri="{FF2B5EF4-FFF2-40B4-BE49-F238E27FC236}">
                <a16:creationId xmlns:a16="http://schemas.microsoft.com/office/drawing/2014/main" id="{188952F7-79EF-48D5-9387-7BDFBFD28C8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26800" y="6332400"/>
            <a:ext cx="1440000" cy="309490"/>
          </a:xfrm>
          <a:prstGeom prst="rect">
            <a:avLst/>
          </a:prstGeom>
        </p:spPr>
      </p:pic>
    </p:spTree>
    <p:extLst>
      <p:ext uri="{BB962C8B-B14F-4D97-AF65-F5344CB8AC3E}">
        <p14:creationId xmlns:p14="http://schemas.microsoft.com/office/powerpoint/2010/main" val="128752181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agens agenda">
    <p:bg>
      <p:bgRef idx="1001">
        <a:schemeClr val="bg1"/>
      </p:bgRef>
    </p:bg>
    <p:spTree>
      <p:nvGrpSpPr>
        <p:cNvPr id="1" name=""/>
        <p:cNvGrpSpPr/>
        <p:nvPr/>
      </p:nvGrpSpPr>
      <p:grpSpPr>
        <a:xfrm>
          <a:off x="0" y="0"/>
          <a:ext cx="0" cy="0"/>
          <a:chOff x="0" y="0"/>
          <a:chExt cx="0" cy="0"/>
        </a:xfrm>
      </p:grpSpPr>
      <p:sp>
        <p:nvSpPr>
          <p:cNvPr id="5" name="Rektangel 1">
            <a:extLst>
              <a:ext uri="{FF2B5EF4-FFF2-40B4-BE49-F238E27FC236}">
                <a16:creationId xmlns:a16="http://schemas.microsoft.com/office/drawing/2014/main" id="{F1183CFE-C926-559A-13EE-E93C505A3163}"/>
              </a:ext>
              <a:ext uri="{C183D7F6-B498-43B3-948B-1728B52AA6E4}">
                <adec:decorative xmlns:adec="http://schemas.microsoft.com/office/drawing/2017/decorative" val="1"/>
              </a:ext>
            </a:extLst>
          </p:cNvPr>
          <p:cNvSpPr/>
          <p:nvPr/>
        </p:nvSpPr>
        <p:spPr>
          <a:xfrm>
            <a:off x="0" y="-3175"/>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pc="-40" baseline="0" dirty="0">
              <a:solidFill>
                <a:schemeClr val="bg1"/>
              </a:solidFill>
            </a:endParaRPr>
          </a:p>
        </p:txBody>
      </p:sp>
      <p:sp>
        <p:nvSpPr>
          <p:cNvPr id="14" name="Rubrik 2">
            <a:extLst>
              <a:ext uri="{FF2B5EF4-FFF2-40B4-BE49-F238E27FC236}">
                <a16:creationId xmlns:a16="http://schemas.microsoft.com/office/drawing/2014/main" id="{CA62C322-7523-41A9-90CC-885B731305FD}"/>
              </a:ext>
            </a:extLst>
          </p:cNvPr>
          <p:cNvSpPr>
            <a:spLocks noGrp="1"/>
          </p:cNvSpPr>
          <p:nvPr>
            <p:ph type="title"/>
          </p:nvPr>
        </p:nvSpPr>
        <p:spPr>
          <a:xfrm>
            <a:off x="636889" y="540000"/>
            <a:ext cx="5459111" cy="2889000"/>
          </a:xfrm>
        </p:spPr>
        <p:txBody>
          <a:bodyPr>
            <a:noAutofit/>
          </a:bodyPr>
          <a:lstStyle>
            <a:lvl1pPr>
              <a:defRPr>
                <a:solidFill>
                  <a:schemeClr val="bg1"/>
                </a:solidFill>
              </a:defRPr>
            </a:lvl1pPr>
          </a:lstStyle>
          <a:p>
            <a:r>
              <a:rPr lang="sv-SE"/>
              <a:t>Klicka här för att ändra mall för rubrikformat</a:t>
            </a:r>
          </a:p>
        </p:txBody>
      </p:sp>
      <p:sp>
        <p:nvSpPr>
          <p:cNvPr id="3" name="Platshållare för text 3">
            <a:extLst>
              <a:ext uri="{FF2B5EF4-FFF2-40B4-BE49-F238E27FC236}">
                <a16:creationId xmlns:a16="http://schemas.microsoft.com/office/drawing/2014/main" id="{120DBCFD-F37B-496E-A76B-A0C6FDCFF4D0}"/>
              </a:ext>
            </a:extLst>
          </p:cNvPr>
          <p:cNvSpPr>
            <a:spLocks noGrp="1"/>
          </p:cNvSpPr>
          <p:nvPr>
            <p:ph type="body" sz="quarter" idx="10"/>
          </p:nvPr>
        </p:nvSpPr>
        <p:spPr>
          <a:xfrm>
            <a:off x="6383338" y="540000"/>
            <a:ext cx="5184775" cy="5678238"/>
          </a:xfrm>
        </p:spPr>
        <p:txBody>
          <a:bodyPr/>
          <a:lstStyle>
            <a:lvl1pPr marL="457200" indent="-457200">
              <a:buFont typeface="+mj-lt"/>
              <a:buAutoNum type="arabicPeriod"/>
              <a:defRPr sz="2000">
                <a:solidFill>
                  <a:schemeClr val="bg1"/>
                </a:solidFill>
              </a:defRPr>
            </a:lvl1pPr>
            <a:lvl2pPr marL="853200" indent="-457200">
              <a:buFont typeface="Arial" panose="020B0604020202020204" pitchFamily="34" charset="0"/>
              <a:buChar char="•"/>
              <a:defRPr sz="2000">
                <a:solidFill>
                  <a:schemeClr val="bg1"/>
                </a:solidFill>
                <a:latin typeface="+mn-lt"/>
              </a:defRPr>
            </a:lvl2pPr>
            <a:lvl3pPr marL="1134900" indent="-342900">
              <a:buFont typeface="Arial" panose="020B0604020202020204" pitchFamily="34" charset="0"/>
              <a:buChar char="•"/>
              <a:defRPr sz="1800">
                <a:solidFill>
                  <a:schemeClr val="bg1"/>
                </a:solidFill>
                <a:latin typeface="+mn-lt"/>
              </a:defRPr>
            </a:lvl3pPr>
            <a:lvl4pPr marL="1494900" indent="-342900">
              <a:buFont typeface="Arial" panose="020B0604020202020204" pitchFamily="34" charset="0"/>
              <a:buChar char="•"/>
              <a:defRPr sz="1600">
                <a:solidFill>
                  <a:schemeClr val="bg1"/>
                </a:solidFill>
                <a:latin typeface="+mn-lt"/>
              </a:defRPr>
            </a:lvl4pPr>
            <a:lvl5pPr marL="1854900" indent="-342900">
              <a:buFont typeface="Arial" panose="020B0604020202020204" pitchFamily="34" charset="0"/>
              <a:buChar char="•"/>
              <a:defRPr sz="1600">
                <a:solidFill>
                  <a:schemeClr val="bg1"/>
                </a:solidFill>
                <a:latin typeface="+mn-lt"/>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sidfot 4">
            <a:extLst>
              <a:ext uri="{FF2B5EF4-FFF2-40B4-BE49-F238E27FC236}">
                <a16:creationId xmlns:a16="http://schemas.microsoft.com/office/drawing/2014/main" id="{682BE595-0F67-43AF-8330-80E7F6853AAB}"/>
              </a:ext>
            </a:extLst>
          </p:cNvPr>
          <p:cNvSpPr>
            <a:spLocks noGrp="1"/>
          </p:cNvSpPr>
          <p:nvPr>
            <p:ph type="ftr" sz="quarter" idx="11"/>
          </p:nvPr>
        </p:nvSpPr>
        <p:spPr/>
        <p:txBody>
          <a:bodyPr/>
          <a:lstStyle>
            <a:lvl1pPr>
              <a:defRPr>
                <a:solidFill>
                  <a:schemeClr val="bg1"/>
                </a:solidFill>
              </a:defRPr>
            </a:lvl1pPr>
          </a:lstStyle>
          <a:p>
            <a:endParaRPr lang="sv-SE" dirty="0"/>
          </a:p>
        </p:txBody>
      </p:sp>
      <p:sp>
        <p:nvSpPr>
          <p:cNvPr id="10" name="Platshållare för bildnummer 5">
            <a:extLst>
              <a:ext uri="{FF2B5EF4-FFF2-40B4-BE49-F238E27FC236}">
                <a16:creationId xmlns:a16="http://schemas.microsoft.com/office/drawing/2014/main" id="{52BCE35A-FBC2-4737-BC28-5DCA1ABD8AFE}"/>
              </a:ext>
            </a:extLst>
          </p:cNvPr>
          <p:cNvSpPr>
            <a:spLocks noGrp="1"/>
          </p:cNvSpPr>
          <p:nvPr>
            <p:ph type="sldNum" sz="quarter" idx="12"/>
          </p:nvPr>
        </p:nvSpPr>
        <p:spPr/>
        <p:txBody>
          <a:bodyPr/>
          <a:lstStyle>
            <a:lvl1pPr>
              <a:defRPr>
                <a:solidFill>
                  <a:schemeClr val="bg1"/>
                </a:solidFill>
              </a:defRPr>
            </a:lvl1pPr>
          </a:lstStyle>
          <a:p>
            <a:fld id="{4EF126C7-24CB-41BE-8327-5CF4F4F9B55B}" type="slidenum">
              <a:rPr lang="sv-SE" smtClean="0"/>
              <a:pPr/>
              <a:t>‹#›</a:t>
            </a:fld>
            <a:endParaRPr lang="sv-SE"/>
          </a:p>
        </p:txBody>
      </p:sp>
      <p:pic>
        <p:nvPicPr>
          <p:cNvPr id="4" name="Bild 6" descr="Socialstyrelsen logotyp">
            <a:extLst>
              <a:ext uri="{FF2B5EF4-FFF2-40B4-BE49-F238E27FC236}">
                <a16:creationId xmlns:a16="http://schemas.microsoft.com/office/drawing/2014/main" id="{AC8A7925-09DB-1091-A084-7CD1FC02978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26800" y="6332400"/>
            <a:ext cx="1440000" cy="309490"/>
          </a:xfrm>
          <a:prstGeom prst="rect">
            <a:avLst/>
          </a:prstGeom>
        </p:spPr>
      </p:pic>
    </p:spTree>
    <p:extLst>
      <p:ext uri="{BB962C8B-B14F-4D97-AF65-F5344CB8AC3E}">
        <p14:creationId xmlns:p14="http://schemas.microsoft.com/office/powerpoint/2010/main" val="201276703"/>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Vänsterställd citat med bild">
    <p:bg>
      <p:bgPr>
        <a:solidFill>
          <a:schemeClr val="accent4"/>
        </a:solidFill>
        <a:effectLst/>
      </p:bgPr>
    </p:bg>
    <p:spTree>
      <p:nvGrpSpPr>
        <p:cNvPr id="1" name=""/>
        <p:cNvGrpSpPr/>
        <p:nvPr/>
      </p:nvGrpSpPr>
      <p:grpSpPr>
        <a:xfrm>
          <a:off x="0" y="0"/>
          <a:ext cx="0" cy="0"/>
          <a:chOff x="0" y="0"/>
          <a:chExt cx="0" cy="0"/>
        </a:xfrm>
      </p:grpSpPr>
      <p:sp>
        <p:nvSpPr>
          <p:cNvPr id="11" name="Platshållare för bild 1">
            <a:extLst>
              <a:ext uri="{FF2B5EF4-FFF2-40B4-BE49-F238E27FC236}">
                <a16:creationId xmlns:a16="http://schemas.microsoft.com/office/drawing/2014/main" id="{3F8F0C3C-C392-883F-FF7A-F5E65EE639D8}"/>
              </a:ext>
            </a:extLst>
          </p:cNvPr>
          <p:cNvSpPr>
            <a:spLocks noGrp="1"/>
          </p:cNvSpPr>
          <p:nvPr>
            <p:ph type="pic" sz="quarter" idx="17" hasCustomPrompt="1"/>
          </p:nvPr>
        </p:nvSpPr>
        <p:spPr>
          <a:xfrm>
            <a:off x="0" y="0"/>
            <a:ext cx="12192000" cy="6858000"/>
          </a:xfrm>
          <a:prstGeom prst="rect">
            <a:avLst/>
          </a:prstGeom>
        </p:spPr>
        <p:txBody>
          <a:bodyPr/>
          <a:lstStyle>
            <a:lvl1pPr marL="0" indent="0">
              <a:buNone/>
              <a:defRPr sz="1600">
                <a:solidFill>
                  <a:srgbClr val="ECB94F"/>
                </a:solidFill>
              </a:defRPr>
            </a:lvl1pPr>
          </a:lstStyle>
          <a:p>
            <a:pPr marL="0" marR="0" lvl="0" indent="0" algn="l" defTabSz="914400" rtl="0" eaLnBrk="1" fontAlgn="auto" latinLnBrk="0" hangingPunct="1">
              <a:lnSpc>
                <a:spcPct val="110000"/>
              </a:lnSpc>
              <a:spcBef>
                <a:spcPts val="1000"/>
              </a:spcBef>
              <a:spcAft>
                <a:spcPts val="0"/>
              </a:spcAft>
              <a:buClrTx/>
              <a:buSzTx/>
              <a:buFont typeface="Arial" panose="020B0604020202020204" pitchFamily="34" charset="0"/>
              <a:buNone/>
              <a:tabLst/>
              <a:defRPr/>
            </a:pPr>
            <a:r>
              <a:rPr lang="sv-SE" dirty="0"/>
              <a:t>                     Markera bildplatshållaren, blå yta (klicka inte på ikonen). Infoga en bild. Kom ihåg att skriva in en</a:t>
            </a:r>
            <a:br>
              <a:rPr lang="sv-SE" dirty="0"/>
            </a:br>
            <a:r>
              <a:rPr lang="sv-SE" dirty="0"/>
              <a:t>                     alternativtext eller markera som dekorativ. </a:t>
            </a:r>
          </a:p>
          <a:p>
            <a:endParaRPr lang="sv-SE" dirty="0"/>
          </a:p>
        </p:txBody>
      </p:sp>
      <p:sp>
        <p:nvSpPr>
          <p:cNvPr id="17" name="Platshållare för text 2">
            <a:extLst>
              <a:ext uri="{FF2B5EF4-FFF2-40B4-BE49-F238E27FC236}">
                <a16:creationId xmlns:a16="http://schemas.microsoft.com/office/drawing/2014/main" id="{23BA7DB1-7BA6-509E-CFDA-C754DD8161FE}"/>
              </a:ext>
            </a:extLst>
          </p:cNvPr>
          <p:cNvSpPr>
            <a:spLocks noGrp="1"/>
          </p:cNvSpPr>
          <p:nvPr>
            <p:ph type="body" sz="quarter" idx="19" hasCustomPrompt="1"/>
          </p:nvPr>
        </p:nvSpPr>
        <p:spPr>
          <a:xfrm>
            <a:off x="622432" y="342900"/>
            <a:ext cx="455456" cy="638349"/>
          </a:xfrm>
          <a:prstGeom prst="rect">
            <a:avLst/>
          </a:prstGeom>
        </p:spPr>
        <p:txBody>
          <a:bodyPr tIns="0" rIns="0" bIns="0"/>
          <a:lstStyle>
            <a:lvl1pPr marL="0" indent="0">
              <a:buNone/>
              <a:defRPr sz="8000">
                <a:solidFill>
                  <a:schemeClr val="bg1"/>
                </a:solidFill>
              </a:defRPr>
            </a:lvl1pPr>
          </a:lstStyle>
          <a:p>
            <a:pPr lvl="0"/>
            <a:r>
              <a:rPr lang="sv-SE" dirty="0"/>
              <a:t>”</a:t>
            </a:r>
          </a:p>
        </p:txBody>
      </p:sp>
      <p:sp>
        <p:nvSpPr>
          <p:cNvPr id="6" name="Rubrik 3">
            <a:extLst>
              <a:ext uri="{FF2B5EF4-FFF2-40B4-BE49-F238E27FC236}">
                <a16:creationId xmlns:a16="http://schemas.microsoft.com/office/drawing/2014/main" id="{7B889A2B-1A11-8E52-BD85-532D772548AC}"/>
              </a:ext>
            </a:extLst>
          </p:cNvPr>
          <p:cNvSpPr>
            <a:spLocks noGrp="1"/>
          </p:cNvSpPr>
          <p:nvPr>
            <p:ph type="title"/>
          </p:nvPr>
        </p:nvSpPr>
        <p:spPr>
          <a:xfrm>
            <a:off x="990601" y="981249"/>
            <a:ext cx="6004559" cy="2539857"/>
          </a:xfrm>
        </p:spPr>
        <p:txBody>
          <a:bodyPr anchor="t" anchorCtr="0">
            <a:normAutofit/>
          </a:bodyPr>
          <a:lstStyle>
            <a:lvl1pPr algn="l">
              <a:lnSpc>
                <a:spcPct val="100000"/>
              </a:lnSpc>
              <a:spcBef>
                <a:spcPts val="1800"/>
              </a:spcBef>
              <a:defRPr sz="4000" spc="-40" baseline="0">
                <a:solidFill>
                  <a:schemeClr val="bg1"/>
                </a:solidFill>
              </a:defRPr>
            </a:lvl1pPr>
          </a:lstStyle>
          <a:p>
            <a:r>
              <a:rPr lang="sv-SE"/>
              <a:t>Klicka här för att ändra mall för rubrikformat</a:t>
            </a:r>
            <a:endParaRPr lang="sv-SE" dirty="0"/>
          </a:p>
        </p:txBody>
      </p:sp>
      <p:sp>
        <p:nvSpPr>
          <p:cNvPr id="4" name="Platshållare för text 4">
            <a:extLst>
              <a:ext uri="{FF2B5EF4-FFF2-40B4-BE49-F238E27FC236}">
                <a16:creationId xmlns:a16="http://schemas.microsoft.com/office/drawing/2014/main" id="{753D899F-A3CB-5FB6-31EA-CB64334084C1}"/>
              </a:ext>
            </a:extLst>
          </p:cNvPr>
          <p:cNvSpPr>
            <a:spLocks noGrp="1"/>
          </p:cNvSpPr>
          <p:nvPr>
            <p:ph type="body" sz="quarter" idx="16" hasCustomPrompt="1"/>
          </p:nvPr>
        </p:nvSpPr>
        <p:spPr>
          <a:xfrm>
            <a:off x="990601" y="3670743"/>
            <a:ext cx="6004559" cy="1251669"/>
          </a:xfrm>
          <a:prstGeom prst="rect">
            <a:avLst/>
          </a:prstGeom>
        </p:spPr>
        <p:txBody>
          <a:bodyPr lIns="0" anchor="t">
            <a:normAutofit/>
          </a:bodyPr>
          <a:lstStyle>
            <a:lvl1pPr marL="0" indent="0" algn="l">
              <a:lnSpc>
                <a:spcPct val="110000"/>
              </a:lnSpc>
              <a:spcBef>
                <a:spcPts val="1800"/>
              </a:spcBef>
              <a:spcAft>
                <a:spcPts val="0"/>
              </a:spcAft>
              <a:buNone/>
              <a:defRPr sz="2000">
                <a:solidFill>
                  <a:schemeClr val="bg1"/>
                </a:solidFill>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dirty="0"/>
              <a:t>Klicka och skriv</a:t>
            </a:r>
          </a:p>
        </p:txBody>
      </p:sp>
      <p:sp>
        <p:nvSpPr>
          <p:cNvPr id="13" name="Platshållare för text 5">
            <a:extLst>
              <a:ext uri="{FF2B5EF4-FFF2-40B4-BE49-F238E27FC236}">
                <a16:creationId xmlns:a16="http://schemas.microsoft.com/office/drawing/2014/main" id="{1EF396DB-332A-5918-EA8B-D477ED428BA1}"/>
              </a:ext>
            </a:extLst>
          </p:cNvPr>
          <p:cNvSpPr>
            <a:spLocks noGrp="1"/>
          </p:cNvSpPr>
          <p:nvPr>
            <p:ph type="body" sz="quarter" idx="18" hasCustomPrompt="1"/>
          </p:nvPr>
        </p:nvSpPr>
        <p:spPr>
          <a:xfrm>
            <a:off x="990600" y="5072050"/>
            <a:ext cx="6004559" cy="804702"/>
          </a:xfrm>
          <a:prstGeom prst="rect">
            <a:avLst/>
          </a:prstGeom>
        </p:spPr>
        <p:txBody>
          <a:bodyPr rIns="0">
            <a:normAutofit/>
          </a:bodyPr>
          <a:lstStyle>
            <a:lvl1pPr marL="0" indent="0" algn="r">
              <a:buNone/>
              <a:defRPr sz="2000">
                <a:solidFill>
                  <a:schemeClr val="bg1"/>
                </a:solidFill>
              </a:defRPr>
            </a:lvl1pPr>
          </a:lstStyle>
          <a:p>
            <a:pPr lvl="0"/>
            <a:r>
              <a:rPr lang="sv-SE" dirty="0">
                <a:solidFill>
                  <a:schemeClr val="bg1"/>
                </a:solidFill>
              </a:rPr>
              <a:t>Namn/Källa</a:t>
            </a:r>
            <a:endParaRPr lang="sv-SE" dirty="0"/>
          </a:p>
        </p:txBody>
      </p:sp>
      <p:sp>
        <p:nvSpPr>
          <p:cNvPr id="3" name="Platshållare för sidfot 6">
            <a:extLst>
              <a:ext uri="{FF2B5EF4-FFF2-40B4-BE49-F238E27FC236}">
                <a16:creationId xmlns:a16="http://schemas.microsoft.com/office/drawing/2014/main" id="{1607F447-ADD7-4A74-A3ED-9475859E76B6}"/>
              </a:ext>
            </a:extLst>
          </p:cNvPr>
          <p:cNvSpPr>
            <a:spLocks noGrp="1"/>
          </p:cNvSpPr>
          <p:nvPr>
            <p:ph type="ftr" sz="quarter" idx="20"/>
          </p:nvPr>
        </p:nvSpPr>
        <p:spPr/>
        <p:txBody>
          <a:bodyPr/>
          <a:lstStyle>
            <a:lvl1pPr>
              <a:defRPr>
                <a:solidFill>
                  <a:schemeClr val="bg1"/>
                </a:solidFill>
              </a:defRPr>
            </a:lvl1pPr>
          </a:lstStyle>
          <a:p>
            <a:endParaRPr lang="sv-SE"/>
          </a:p>
        </p:txBody>
      </p:sp>
      <p:sp>
        <p:nvSpPr>
          <p:cNvPr id="9" name="Platshållare för bildnummer 7">
            <a:extLst>
              <a:ext uri="{FF2B5EF4-FFF2-40B4-BE49-F238E27FC236}">
                <a16:creationId xmlns:a16="http://schemas.microsoft.com/office/drawing/2014/main" id="{338AE749-498C-4FCF-9315-30FA2D969C5C}"/>
              </a:ext>
            </a:extLst>
          </p:cNvPr>
          <p:cNvSpPr>
            <a:spLocks noGrp="1"/>
          </p:cNvSpPr>
          <p:nvPr>
            <p:ph type="sldNum" sz="quarter" idx="21"/>
          </p:nvPr>
        </p:nvSpPr>
        <p:spPr/>
        <p:txBody>
          <a:bodyPr/>
          <a:lstStyle>
            <a:lvl1pPr>
              <a:defRPr>
                <a:solidFill>
                  <a:schemeClr val="bg1"/>
                </a:solidFill>
              </a:defRPr>
            </a:lvl1pPr>
          </a:lstStyle>
          <a:p>
            <a:fld id="{4EF126C7-24CB-41BE-8327-5CF4F4F9B55B}" type="slidenum">
              <a:rPr lang="sv-SE" smtClean="0"/>
              <a:pPr/>
              <a:t>‹#›</a:t>
            </a:fld>
            <a:endParaRPr lang="sv-SE"/>
          </a:p>
        </p:txBody>
      </p:sp>
      <p:pic>
        <p:nvPicPr>
          <p:cNvPr id="14" name="Bild 8" descr="Socialstyrelsen logotyp">
            <a:extLst>
              <a:ext uri="{FF2B5EF4-FFF2-40B4-BE49-F238E27FC236}">
                <a16:creationId xmlns:a16="http://schemas.microsoft.com/office/drawing/2014/main" id="{A180F516-2C3D-44DA-BEBD-C85F90E6A94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26800" y="6332400"/>
            <a:ext cx="1440000" cy="309490"/>
          </a:xfrm>
          <a:prstGeom prst="rect">
            <a:avLst/>
          </a:prstGeom>
        </p:spPr>
      </p:pic>
    </p:spTree>
    <p:extLst>
      <p:ext uri="{BB962C8B-B14F-4D97-AF65-F5344CB8AC3E}">
        <p14:creationId xmlns:p14="http://schemas.microsoft.com/office/powerpoint/2010/main" val="3066907525"/>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lutsida 1">
    <p:spTree>
      <p:nvGrpSpPr>
        <p:cNvPr id="1" name=""/>
        <p:cNvGrpSpPr/>
        <p:nvPr/>
      </p:nvGrpSpPr>
      <p:grpSpPr>
        <a:xfrm>
          <a:off x="0" y="0"/>
          <a:ext cx="0" cy="0"/>
          <a:chOff x="0" y="0"/>
          <a:chExt cx="0" cy="0"/>
        </a:xfrm>
      </p:grpSpPr>
      <p:pic>
        <p:nvPicPr>
          <p:cNvPr id="4" name="Bildobjekt 1">
            <a:extLst>
              <a:ext uri="{FF2B5EF4-FFF2-40B4-BE49-F238E27FC236}">
                <a16:creationId xmlns:a16="http://schemas.microsoft.com/office/drawing/2014/main" id="{5F49F012-2760-74F3-4814-A4C07AB359A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0" y="0"/>
            <a:ext cx="12192000" cy="6858001"/>
          </a:xfrm>
          <a:prstGeom prst="rect">
            <a:avLst/>
          </a:prstGeom>
          <a:solidFill>
            <a:schemeClr val="accent1"/>
          </a:solidFill>
        </p:spPr>
      </p:pic>
      <p:sp>
        <p:nvSpPr>
          <p:cNvPr id="2" name="Rubrik 2">
            <a:extLst>
              <a:ext uri="{FF2B5EF4-FFF2-40B4-BE49-F238E27FC236}">
                <a16:creationId xmlns:a16="http://schemas.microsoft.com/office/drawing/2014/main" id="{5769411F-B1AF-EC1C-966E-FB9ED0374DF5}"/>
              </a:ext>
            </a:extLst>
          </p:cNvPr>
          <p:cNvSpPr>
            <a:spLocks noGrp="1"/>
          </p:cNvSpPr>
          <p:nvPr>
            <p:ph type="ctrTitle"/>
          </p:nvPr>
        </p:nvSpPr>
        <p:spPr>
          <a:xfrm>
            <a:off x="1506000" y="2401848"/>
            <a:ext cx="9180000" cy="1908000"/>
          </a:xfrm>
        </p:spPr>
        <p:txBody>
          <a:bodyPr lIns="0" tIns="72000" rIns="0" bIns="72000" anchor="ctr" anchorCtr="0">
            <a:normAutofit/>
          </a:bodyPr>
          <a:lstStyle>
            <a:lvl1pPr algn="ctr">
              <a:lnSpc>
                <a:spcPct val="100000"/>
              </a:lnSpc>
              <a:defRPr sz="4800" spc="-40" baseline="0">
                <a:solidFill>
                  <a:schemeClr val="bg1"/>
                </a:solidFill>
                <a:latin typeface="+mj-lt"/>
                <a:ea typeface="Noto Sans" panose="020B0502040504020204" pitchFamily="34" charset="0"/>
                <a:cs typeface="Noto Sans" panose="020B0502040504020204" pitchFamily="34" charset="0"/>
              </a:defRPr>
            </a:lvl1pPr>
          </a:lstStyle>
          <a:p>
            <a:r>
              <a:rPr lang="sv-SE"/>
              <a:t>Klicka här för att ändra mall för rubrikformat</a:t>
            </a:r>
            <a:endParaRPr lang="sv-SE" dirty="0"/>
          </a:p>
        </p:txBody>
      </p:sp>
      <p:sp>
        <p:nvSpPr>
          <p:cNvPr id="3" name="Underrubrik 3">
            <a:extLst>
              <a:ext uri="{FF2B5EF4-FFF2-40B4-BE49-F238E27FC236}">
                <a16:creationId xmlns:a16="http://schemas.microsoft.com/office/drawing/2014/main" id="{94232B9B-F6BB-1A4F-7DB4-D8AE64F1306E}"/>
              </a:ext>
            </a:extLst>
          </p:cNvPr>
          <p:cNvSpPr>
            <a:spLocks noGrp="1"/>
          </p:cNvSpPr>
          <p:nvPr>
            <p:ph type="subTitle" idx="1"/>
          </p:nvPr>
        </p:nvSpPr>
        <p:spPr>
          <a:xfrm>
            <a:off x="1506000" y="4346112"/>
            <a:ext cx="9180000" cy="1116000"/>
          </a:xfrm>
          <a:prstGeom prst="rect">
            <a:avLst/>
          </a:prstGeom>
        </p:spPr>
        <p:txBody>
          <a:bodyPr lIns="0" tIns="0" rIns="0" bIns="72000" anchor="t">
            <a:normAutofit/>
          </a:bodyPr>
          <a:lstStyle>
            <a:lvl1pPr marL="0" indent="0" algn="ctr">
              <a:lnSpc>
                <a:spcPct val="110000"/>
              </a:lnSpc>
              <a:spcBef>
                <a:spcPts val="0"/>
              </a:spcBef>
              <a:spcAft>
                <a:spcPts val="2000"/>
              </a:spcAft>
              <a:buNone/>
              <a:defRPr sz="2200" spc="-30" baseline="0">
                <a:solidFill>
                  <a:schemeClr val="bg1"/>
                </a:solidFill>
                <a:latin typeface="+mj-lt"/>
                <a:ea typeface="Noto Sans" panose="020B0502040504020204" pitchFamily="34" charset="0"/>
                <a:cs typeface="Noto Sans" panose="020B050204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pic>
        <p:nvPicPr>
          <p:cNvPr id="5" name="Bild 4" descr="Socialstyrelsen logotyp">
            <a:extLst>
              <a:ext uri="{FF2B5EF4-FFF2-40B4-BE49-F238E27FC236}">
                <a16:creationId xmlns:a16="http://schemas.microsoft.com/office/drawing/2014/main" id="{3C67A210-F022-803C-0BD3-7D25F3F2C61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76800" y="5710238"/>
            <a:ext cx="2438400" cy="524075"/>
          </a:xfrm>
          <a:prstGeom prst="rect">
            <a:avLst/>
          </a:prstGeom>
        </p:spPr>
      </p:pic>
    </p:spTree>
    <p:extLst>
      <p:ext uri="{BB962C8B-B14F-4D97-AF65-F5344CB8AC3E}">
        <p14:creationId xmlns:p14="http://schemas.microsoft.com/office/powerpoint/2010/main" val="553629245"/>
      </p:ext>
    </p:extLst>
  </p:cSld>
  <p:clrMapOvr>
    <a:masterClrMapping/>
  </p:clrMapOvr>
  <p:extLst mod="1">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lutsida 2">
    <p:spTree>
      <p:nvGrpSpPr>
        <p:cNvPr id="1" name=""/>
        <p:cNvGrpSpPr/>
        <p:nvPr/>
      </p:nvGrpSpPr>
      <p:grpSpPr>
        <a:xfrm>
          <a:off x="0" y="0"/>
          <a:ext cx="0" cy="0"/>
          <a:chOff x="0" y="0"/>
          <a:chExt cx="0" cy="0"/>
        </a:xfrm>
      </p:grpSpPr>
      <p:pic>
        <p:nvPicPr>
          <p:cNvPr id="5" name="Bildobjekt 1">
            <a:extLst>
              <a:ext uri="{FF2B5EF4-FFF2-40B4-BE49-F238E27FC236}">
                <a16:creationId xmlns:a16="http://schemas.microsoft.com/office/drawing/2014/main" id="{A4C53521-188E-9198-17C6-9BE44215CD6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0" y="0"/>
            <a:ext cx="12192000" cy="6858001"/>
          </a:xfrm>
          <a:prstGeom prst="rect">
            <a:avLst/>
          </a:prstGeom>
          <a:solidFill>
            <a:schemeClr val="accent1"/>
          </a:solidFill>
        </p:spPr>
      </p:pic>
      <p:sp>
        <p:nvSpPr>
          <p:cNvPr id="4" name="Rubrik 2">
            <a:extLst>
              <a:ext uri="{FF2B5EF4-FFF2-40B4-BE49-F238E27FC236}">
                <a16:creationId xmlns:a16="http://schemas.microsoft.com/office/drawing/2014/main" id="{8CC59EE7-2795-E38A-DBCA-38DA15BC3321}"/>
              </a:ext>
            </a:extLst>
          </p:cNvPr>
          <p:cNvSpPr>
            <a:spLocks noGrp="1"/>
          </p:cNvSpPr>
          <p:nvPr>
            <p:ph type="title" hasCustomPrompt="1"/>
          </p:nvPr>
        </p:nvSpPr>
        <p:spPr>
          <a:xfrm>
            <a:off x="1524001" y="5506636"/>
            <a:ext cx="9143999" cy="711602"/>
          </a:xfrm>
        </p:spPr>
        <p:txBody>
          <a:bodyPr>
            <a:normAutofit/>
          </a:bodyPr>
          <a:lstStyle>
            <a:lvl1pPr marL="0" indent="0" algn="ctr" defTabSz="914400" rtl="0" eaLnBrk="1" latinLnBrk="0" hangingPunct="1">
              <a:lnSpc>
                <a:spcPct val="110000"/>
              </a:lnSpc>
              <a:spcBef>
                <a:spcPts val="1000"/>
              </a:spcBef>
              <a:buFont typeface="Arial" panose="020B0604020202020204" pitchFamily="34" charset="0"/>
              <a:buNone/>
              <a:defRPr lang="sv-SE" sz="2200" b="0" kern="1200" spc="-30" baseline="0" dirty="0">
                <a:solidFill>
                  <a:schemeClr val="bg1"/>
                </a:solidFill>
                <a:latin typeface="+mj-lt"/>
                <a:ea typeface="Noto Sans" panose="020B0502040504020204" pitchFamily="34" charset="0"/>
                <a:cs typeface="Noto Sans" panose="020B0502040504020204" pitchFamily="34" charset="0"/>
              </a:defRPr>
            </a:lvl1pPr>
          </a:lstStyle>
          <a:p>
            <a:r>
              <a:rPr lang="sv-SE" dirty="0"/>
              <a:t>Klicka för att lägga till text</a:t>
            </a:r>
          </a:p>
        </p:txBody>
      </p:sp>
      <p:pic>
        <p:nvPicPr>
          <p:cNvPr id="2" name="Bild 3" descr="Socialstyrelsen logotyp">
            <a:extLst>
              <a:ext uri="{FF2B5EF4-FFF2-40B4-BE49-F238E27FC236}">
                <a16:creationId xmlns:a16="http://schemas.microsoft.com/office/drawing/2014/main" id="{1B631394-A941-4380-8B8D-D1DC4A45FD7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40431" y="2678228"/>
            <a:ext cx="4911139" cy="1055530"/>
          </a:xfrm>
          <a:prstGeom prst="rect">
            <a:avLst/>
          </a:prstGeom>
        </p:spPr>
      </p:pic>
    </p:spTree>
    <p:extLst>
      <p:ext uri="{BB962C8B-B14F-4D97-AF65-F5344CB8AC3E}">
        <p14:creationId xmlns:p14="http://schemas.microsoft.com/office/powerpoint/2010/main" val="305861781"/>
      </p:ext>
    </p:extLst>
  </p:cSld>
  <p:clrMapOvr>
    <a:masterClrMapping/>
  </p:clrMapOvr>
  <p:extLst mod="1">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Rubrik och punktlista – enstaka or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 </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dirty="0"/>
          </a:p>
        </p:txBody>
      </p:sp>
      <p:sp>
        <p:nvSpPr>
          <p:cNvPr id="8" name="Platshållare för innehåll 7"/>
          <p:cNvSpPr>
            <a:spLocks noGrp="1"/>
          </p:cNvSpPr>
          <p:nvPr>
            <p:ph sz="quarter" idx="13"/>
          </p:nvPr>
        </p:nvSpPr>
        <p:spPr>
          <a:xfrm>
            <a:off x="1068917" y="2059200"/>
            <a:ext cx="9279467" cy="3708400"/>
          </a:xfrm>
        </p:spPr>
        <p:txBody>
          <a:bodyPr/>
          <a:lstStyle>
            <a:lvl1pPr>
              <a:spcBef>
                <a:spcPts val="0"/>
              </a:spcBef>
              <a:defRPr sz="2600" b="1"/>
            </a:lvl1pPr>
            <a:lvl2pPr>
              <a:defRPr sz="2000"/>
            </a:lvl2pPr>
            <a:lvl3pPr>
              <a:defRPr sz="1600"/>
            </a:lvl3pPr>
            <a:lvl4pPr>
              <a:defRPr sz="1400"/>
            </a:lvl4pPr>
            <a:lvl5pPr>
              <a:defRPr sz="12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0790545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ext, bild 1/3">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52EFB50B-C8C2-AB32-73B8-5A65AF0BEF80}"/>
              </a:ext>
            </a:extLst>
          </p:cNvPr>
          <p:cNvSpPr>
            <a:spLocks noGrp="1"/>
          </p:cNvSpPr>
          <p:nvPr>
            <p:ph type="pic" sz="quarter" idx="14" hasCustomPrompt="1"/>
          </p:nvPr>
        </p:nvSpPr>
        <p:spPr>
          <a:xfrm>
            <a:off x="8077201" y="0"/>
            <a:ext cx="4114800" cy="6858000"/>
          </a:xfrm>
        </p:spPr>
        <p:txBody>
          <a:bodyPr/>
          <a:lstStyle>
            <a:lvl1pPr marL="0" indent="0">
              <a:buNone/>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lang="sv-SE" dirty="0"/>
            </a:br>
            <a:r>
              <a:rPr lang="sv-SE" dirty="0"/>
              <a:t>Markera bildplatshållaren (den här rutan), klicka inte på ikonen. Infoga en bild. Kom ihåg att skriva in en alternativtext eller markera som dekorativ.</a:t>
            </a:r>
          </a:p>
          <a:p>
            <a:endParaRPr lang="sv-SE" dirty="0"/>
          </a:p>
        </p:txBody>
      </p:sp>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a:xfrm>
            <a:off x="636888" y="540000"/>
            <a:ext cx="7020000" cy="1080000"/>
          </a:xfrm>
        </p:spPr>
        <p:txBody>
          <a:body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F2BE7BE2-043A-8F86-E133-CBC0667ED849}"/>
              </a:ext>
            </a:extLst>
          </p:cNvPr>
          <p:cNvSpPr>
            <a:spLocks noGrp="1"/>
          </p:cNvSpPr>
          <p:nvPr>
            <p:ph type="body" sz="quarter" idx="13" hasCustomPrompt="1"/>
          </p:nvPr>
        </p:nvSpPr>
        <p:spPr>
          <a:xfrm>
            <a:off x="637200" y="1634400"/>
            <a:ext cx="7020000" cy="4582800"/>
          </a:xfrm>
        </p:spPr>
        <p:txBody>
          <a:bodyPr lIns="0" rIns="0"/>
          <a:lstStyle>
            <a:lvl1pPr marL="0" indent="0">
              <a:spcBef>
                <a:spcPts val="1800"/>
              </a:spcBef>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dirty="0"/>
              <a:t>Klicka här för att ändra format på bakgrundstexten</a:t>
            </a:r>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r>
              <a:rPr lang="sv-SE"/>
              <a:t>Bild 8</a:t>
            </a:r>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a:p>
        </p:txBody>
      </p:sp>
    </p:spTree>
    <p:extLst>
      <p:ext uri="{BB962C8B-B14F-4D97-AF65-F5344CB8AC3E}">
        <p14:creationId xmlns:p14="http://schemas.microsoft.com/office/powerpoint/2010/main" val="31915588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Citat centrerad">
    <p:spTree>
      <p:nvGrpSpPr>
        <p:cNvPr id="1" name=""/>
        <p:cNvGrpSpPr/>
        <p:nvPr/>
      </p:nvGrpSpPr>
      <p:grpSpPr>
        <a:xfrm>
          <a:off x="0" y="0"/>
          <a:ext cx="0" cy="0"/>
          <a:chOff x="0" y="0"/>
          <a:chExt cx="0" cy="0"/>
        </a:xfrm>
      </p:grpSpPr>
      <p:sp>
        <p:nvSpPr>
          <p:cNvPr id="4" name="Rektangel 1">
            <a:extLst>
              <a:ext uri="{FF2B5EF4-FFF2-40B4-BE49-F238E27FC236}">
                <a16:creationId xmlns:a16="http://schemas.microsoft.com/office/drawing/2014/main" id="{AE00FC94-731C-4487-F68E-51E0793775FB}"/>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7C464FFB-21D6-470E-6B8B-7BD5C51BD3CD}"/>
              </a:ext>
            </a:extLst>
          </p:cNvPr>
          <p:cNvSpPr>
            <a:spLocks noGrp="1"/>
          </p:cNvSpPr>
          <p:nvPr>
            <p:ph type="title"/>
          </p:nvPr>
        </p:nvSpPr>
        <p:spPr>
          <a:xfrm>
            <a:off x="2365248" y="1613916"/>
            <a:ext cx="7461504" cy="2356072"/>
          </a:xfrm>
        </p:spPr>
        <p:txBody>
          <a:bodyPr anchor="t" anchorCtr="0"/>
          <a:lstStyle>
            <a:lvl1pPr>
              <a:lnSpc>
                <a:spcPct val="100000"/>
              </a:lnSpc>
              <a:defRPr sz="4000" spc="-40" baseline="0">
                <a:solidFill>
                  <a:schemeClr val="bg1"/>
                </a:solidFill>
              </a:defRPr>
            </a:lvl1pPr>
          </a:lstStyle>
          <a:p>
            <a:r>
              <a:rPr lang="sv-SE"/>
              <a:t>Klicka här för att ändra mall för rubrikformat</a:t>
            </a:r>
            <a:endParaRPr lang="sv-SE" dirty="0"/>
          </a:p>
        </p:txBody>
      </p:sp>
      <p:sp>
        <p:nvSpPr>
          <p:cNvPr id="11" name="Platshållare för text 10" descr="Citattecken">
            <a:extLst>
              <a:ext uri="{FF2B5EF4-FFF2-40B4-BE49-F238E27FC236}">
                <a16:creationId xmlns:a16="http://schemas.microsoft.com/office/drawing/2014/main" id="{662AA28D-E944-4700-BC14-792C9FF19A2F}"/>
              </a:ext>
            </a:extLst>
          </p:cNvPr>
          <p:cNvSpPr>
            <a:spLocks noGrp="1"/>
          </p:cNvSpPr>
          <p:nvPr>
            <p:ph type="body" sz="quarter" idx="19" hasCustomPrompt="1"/>
          </p:nvPr>
        </p:nvSpPr>
        <p:spPr>
          <a:xfrm>
            <a:off x="1968849" y="936530"/>
            <a:ext cx="792797" cy="1081722"/>
          </a:xfrm>
        </p:spPr>
        <p:txBody>
          <a:bodyPr/>
          <a:lstStyle>
            <a:lvl1pPr marL="0" indent="0">
              <a:buNone/>
              <a:defRPr sz="8000" b="1">
                <a:solidFill>
                  <a:schemeClr val="bg1"/>
                </a:solidFill>
              </a:defRPr>
            </a:lvl1pPr>
          </a:lstStyle>
          <a:p>
            <a:pPr lvl="0"/>
            <a:r>
              <a:rPr lang="sv-SE" dirty="0"/>
              <a:t>”</a:t>
            </a:r>
          </a:p>
        </p:txBody>
      </p:sp>
      <p:sp>
        <p:nvSpPr>
          <p:cNvPr id="3" name="Platshållare för text 3">
            <a:extLst>
              <a:ext uri="{FF2B5EF4-FFF2-40B4-BE49-F238E27FC236}">
                <a16:creationId xmlns:a16="http://schemas.microsoft.com/office/drawing/2014/main" id="{20AECAA3-CD22-0DFA-19FC-6537263799D1}"/>
              </a:ext>
            </a:extLst>
          </p:cNvPr>
          <p:cNvSpPr>
            <a:spLocks noGrp="1"/>
          </p:cNvSpPr>
          <p:nvPr>
            <p:ph type="body" sz="quarter" idx="16" hasCustomPrompt="1"/>
          </p:nvPr>
        </p:nvSpPr>
        <p:spPr>
          <a:xfrm>
            <a:off x="2365248" y="3992415"/>
            <a:ext cx="7461504" cy="1251669"/>
          </a:xfrm>
          <a:prstGeom prst="rect">
            <a:avLst/>
          </a:prstGeom>
        </p:spPr>
        <p:txBody>
          <a:bodyPr lIns="0" anchor="t">
            <a:noAutofit/>
          </a:bodyPr>
          <a:lstStyle>
            <a:lvl1pPr marL="0" indent="0" algn="l">
              <a:lnSpc>
                <a:spcPct val="110000"/>
              </a:lnSpc>
              <a:spcBef>
                <a:spcPts val="1800"/>
              </a:spcBef>
              <a:spcAft>
                <a:spcPts val="0"/>
              </a:spcAft>
              <a:buNone/>
              <a:defRPr sz="2000">
                <a:solidFill>
                  <a:schemeClr val="bg1"/>
                </a:solidFill>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dirty="0"/>
              <a:t>Klicka och skriv</a:t>
            </a:r>
          </a:p>
        </p:txBody>
      </p:sp>
      <p:sp>
        <p:nvSpPr>
          <p:cNvPr id="7" name="Platshållare för text 4">
            <a:extLst>
              <a:ext uri="{FF2B5EF4-FFF2-40B4-BE49-F238E27FC236}">
                <a16:creationId xmlns:a16="http://schemas.microsoft.com/office/drawing/2014/main" id="{41B79240-5AF4-B987-6456-E3446E8F249A}"/>
              </a:ext>
            </a:extLst>
          </p:cNvPr>
          <p:cNvSpPr>
            <a:spLocks noGrp="1"/>
          </p:cNvSpPr>
          <p:nvPr>
            <p:ph type="body" sz="quarter" idx="18" hasCustomPrompt="1"/>
          </p:nvPr>
        </p:nvSpPr>
        <p:spPr>
          <a:xfrm>
            <a:off x="4452174" y="5266511"/>
            <a:ext cx="5371530" cy="951728"/>
          </a:xfrm>
          <a:prstGeom prst="rect">
            <a:avLst/>
          </a:prstGeom>
        </p:spPr>
        <p:txBody>
          <a:bodyPr lIns="90000" rIns="0">
            <a:normAutofit/>
          </a:bodyPr>
          <a:lstStyle>
            <a:lvl1pPr marL="0" indent="0" algn="r">
              <a:buNone/>
              <a:defRPr sz="2000">
                <a:solidFill>
                  <a:schemeClr val="bg1"/>
                </a:solidFill>
              </a:defRPr>
            </a:lvl1pPr>
          </a:lstStyle>
          <a:p>
            <a:pPr lvl="0"/>
            <a:r>
              <a:rPr lang="sv-SE" dirty="0">
                <a:solidFill>
                  <a:schemeClr val="bg1"/>
                </a:solidFill>
              </a:rPr>
              <a:t>Namn/Källa</a:t>
            </a:r>
            <a:endParaRPr lang="sv-SE" dirty="0"/>
          </a:p>
        </p:txBody>
      </p:sp>
      <p:sp>
        <p:nvSpPr>
          <p:cNvPr id="5" name="Platshållare för sidfot 4">
            <a:extLst>
              <a:ext uri="{FF2B5EF4-FFF2-40B4-BE49-F238E27FC236}">
                <a16:creationId xmlns:a16="http://schemas.microsoft.com/office/drawing/2014/main" id="{E1FBF1F4-C474-8781-D346-F257EC408BF0}"/>
              </a:ext>
            </a:extLst>
          </p:cNvPr>
          <p:cNvSpPr>
            <a:spLocks noGrp="1"/>
          </p:cNvSpPr>
          <p:nvPr>
            <p:ph type="ftr" sz="quarter" idx="11"/>
          </p:nvPr>
        </p:nvSpPr>
        <p:spPr/>
        <p:txBody>
          <a:bodyPr/>
          <a:lstStyle>
            <a:lvl1pPr>
              <a:defRPr>
                <a:solidFill>
                  <a:schemeClr val="bg1"/>
                </a:solidFill>
              </a:defRPr>
            </a:lvl1pPr>
          </a:lstStyle>
          <a:p>
            <a:r>
              <a:rPr lang="sv-SE" dirty="0"/>
              <a:t>	</a:t>
            </a:r>
          </a:p>
        </p:txBody>
      </p:sp>
      <p:sp>
        <p:nvSpPr>
          <p:cNvPr id="6" name="Platshållare för bildnummer 5">
            <a:extLst>
              <a:ext uri="{FF2B5EF4-FFF2-40B4-BE49-F238E27FC236}">
                <a16:creationId xmlns:a16="http://schemas.microsoft.com/office/drawing/2014/main" id="{97016464-DBE5-F6E9-FE56-B1BD67B0EF8A}"/>
              </a:ext>
            </a:extLst>
          </p:cNvPr>
          <p:cNvSpPr>
            <a:spLocks noGrp="1"/>
          </p:cNvSpPr>
          <p:nvPr>
            <p:ph type="sldNum" sz="quarter" idx="12"/>
          </p:nvPr>
        </p:nvSpPr>
        <p:spPr/>
        <p:txBody>
          <a:bodyPr/>
          <a:lstStyle>
            <a:lvl1pPr>
              <a:defRPr>
                <a:solidFill>
                  <a:schemeClr val="bg1"/>
                </a:solidFill>
              </a:defRPr>
            </a:lvl1pPr>
          </a:lstStyle>
          <a:p>
            <a:fld id="{72E6AD8C-8D45-475A-88F1-A1ABBFDF6A1B}" type="slidenum">
              <a:rPr lang="sv-SE" smtClean="0"/>
              <a:pPr/>
              <a:t>‹#›</a:t>
            </a:fld>
            <a:endParaRPr lang="sv-SE"/>
          </a:p>
        </p:txBody>
      </p:sp>
      <p:pic>
        <p:nvPicPr>
          <p:cNvPr id="8" name="Bild 7" descr="Socialstyrelsen logotyp">
            <a:extLst>
              <a:ext uri="{FF2B5EF4-FFF2-40B4-BE49-F238E27FC236}">
                <a16:creationId xmlns:a16="http://schemas.microsoft.com/office/drawing/2014/main" id="{B46BCB16-0BE3-50BE-D90A-CC43197FE0A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17618" y="6309204"/>
            <a:ext cx="1440000" cy="309490"/>
          </a:xfrm>
          <a:prstGeom prst="rect">
            <a:avLst/>
          </a:prstGeom>
        </p:spPr>
      </p:pic>
    </p:spTree>
    <p:extLst>
      <p:ext uri="{BB962C8B-B14F-4D97-AF65-F5344CB8AC3E}">
        <p14:creationId xmlns:p14="http://schemas.microsoft.com/office/powerpoint/2010/main" val="2800581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sida">
    <p:spTree>
      <p:nvGrpSpPr>
        <p:cNvPr id="1" name=""/>
        <p:cNvGrpSpPr/>
        <p:nvPr/>
      </p:nvGrpSpPr>
      <p:grpSpPr>
        <a:xfrm>
          <a:off x="0" y="0"/>
          <a:ext cx="0" cy="0"/>
          <a:chOff x="0" y="0"/>
          <a:chExt cx="0" cy="0"/>
        </a:xfrm>
      </p:grpSpPr>
      <p:sp>
        <p:nvSpPr>
          <p:cNvPr id="7" name="Rektangel 1">
            <a:extLst>
              <a:ext uri="{FF2B5EF4-FFF2-40B4-BE49-F238E27FC236}">
                <a16:creationId xmlns:a16="http://schemas.microsoft.com/office/drawing/2014/main" id="{52C64086-06E9-1122-4CB0-64B1127B7F7C}"/>
              </a:ext>
              <a:ext uri="{C183D7F6-B498-43B3-948B-1728B52AA6E4}">
                <adec:decorative xmlns:adec="http://schemas.microsoft.com/office/drawing/2017/decorative" val="1"/>
              </a:ext>
            </a:extLst>
          </p:cNvPr>
          <p:cNvSpPr/>
          <p:nvPr userDrawn="1"/>
        </p:nvSpPr>
        <p:spPr>
          <a:xfrm>
            <a:off x="-7097" y="0"/>
            <a:ext cx="12192000" cy="6858000"/>
          </a:xfrm>
          <a:prstGeom prst="rect">
            <a:avLst/>
          </a:prstGeom>
          <a:solidFill>
            <a:srgbClr val="1138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text 2">
            <a:extLst>
              <a:ext uri="{FF2B5EF4-FFF2-40B4-BE49-F238E27FC236}">
                <a16:creationId xmlns:a16="http://schemas.microsoft.com/office/drawing/2014/main" id="{52B2130A-76E1-6582-5489-CA4D3C8D61B4}"/>
              </a:ext>
            </a:extLst>
          </p:cNvPr>
          <p:cNvSpPr>
            <a:spLocks noGrp="1"/>
          </p:cNvSpPr>
          <p:nvPr>
            <p:ph type="body" idx="1" hasCustomPrompt="1"/>
          </p:nvPr>
        </p:nvSpPr>
        <p:spPr>
          <a:xfrm>
            <a:off x="637200" y="540000"/>
            <a:ext cx="5197912" cy="549968"/>
          </a:xfrm>
          <a:prstGeom prst="rect">
            <a:avLst/>
          </a:prstGeom>
        </p:spPr>
        <p:txBody>
          <a:bodyPr lIns="0" tIns="0">
            <a:noAutofit/>
          </a:bodyPr>
          <a:lstStyle>
            <a:lvl1pPr marL="0" indent="0">
              <a:buNone/>
              <a:defRPr sz="25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Del 1</a:t>
            </a:r>
          </a:p>
        </p:txBody>
      </p:sp>
      <p:sp>
        <p:nvSpPr>
          <p:cNvPr id="2" name="Rubrik 3">
            <a:extLst>
              <a:ext uri="{FF2B5EF4-FFF2-40B4-BE49-F238E27FC236}">
                <a16:creationId xmlns:a16="http://schemas.microsoft.com/office/drawing/2014/main" id="{BFD6FC84-E6B8-4B24-D1A4-467309C0F4BF}"/>
              </a:ext>
            </a:extLst>
          </p:cNvPr>
          <p:cNvSpPr>
            <a:spLocks noGrp="1"/>
          </p:cNvSpPr>
          <p:nvPr>
            <p:ph type="title"/>
          </p:nvPr>
        </p:nvSpPr>
        <p:spPr>
          <a:xfrm>
            <a:off x="637200" y="1691999"/>
            <a:ext cx="8968770" cy="2520000"/>
          </a:xfrm>
        </p:spPr>
        <p:txBody>
          <a:bodyPr rIns="0" anchor="b">
            <a:normAutofit/>
          </a:bodyPr>
          <a:lstStyle>
            <a:lvl1pPr>
              <a:lnSpc>
                <a:spcPct val="100000"/>
              </a:lnSpc>
              <a:defRPr sz="4800" spc="-40" baseline="0">
                <a:solidFill>
                  <a:schemeClr val="bg1"/>
                </a:solidFill>
              </a:defRPr>
            </a:lvl1pPr>
          </a:lstStyle>
          <a:p>
            <a:r>
              <a:rPr lang="sv-SE"/>
              <a:t>Klicka här för att ändra mall för rubrikformat</a:t>
            </a:r>
            <a:endParaRPr lang="sv-SE" dirty="0"/>
          </a:p>
        </p:txBody>
      </p:sp>
      <p:sp>
        <p:nvSpPr>
          <p:cNvPr id="12" name="Underrubrik 4">
            <a:extLst>
              <a:ext uri="{FF2B5EF4-FFF2-40B4-BE49-F238E27FC236}">
                <a16:creationId xmlns:a16="http://schemas.microsoft.com/office/drawing/2014/main" id="{CF9EFB7A-52F7-4B96-A8E7-23E49A8AF6BE}"/>
              </a:ext>
            </a:extLst>
          </p:cNvPr>
          <p:cNvSpPr>
            <a:spLocks noGrp="1"/>
          </p:cNvSpPr>
          <p:nvPr>
            <p:ph type="subTitle" idx="12" hasCustomPrompt="1"/>
          </p:nvPr>
        </p:nvSpPr>
        <p:spPr>
          <a:xfrm>
            <a:off x="637200" y="4333988"/>
            <a:ext cx="9000000" cy="1655763"/>
          </a:xfrm>
          <a:prstGeom prst="rect">
            <a:avLst/>
          </a:prstGeom>
        </p:spPr>
        <p:txBody>
          <a:bodyPr lIns="0" anchor="t">
            <a:normAutofit/>
          </a:bodyPr>
          <a:lstStyle>
            <a:lvl1pPr marL="0" indent="0" algn="l">
              <a:lnSpc>
                <a:spcPct val="110000"/>
              </a:lnSpc>
              <a:buNone/>
              <a:defRPr sz="2500" spc="-30" baseline="0">
                <a:solidFill>
                  <a:schemeClr val="bg1"/>
                </a:solidFill>
                <a:latin typeface="+mj-lt"/>
                <a:ea typeface="Noto Sans" panose="020B0502040504020204" pitchFamily="34" charset="0"/>
                <a:cs typeface="Noto Sans" panose="020B050204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Avsnittsundertitel</a:t>
            </a:r>
          </a:p>
        </p:txBody>
      </p:sp>
      <p:sp>
        <p:nvSpPr>
          <p:cNvPr id="9" name="Platshållare för sidfot 5">
            <a:extLst>
              <a:ext uri="{FF2B5EF4-FFF2-40B4-BE49-F238E27FC236}">
                <a16:creationId xmlns:a16="http://schemas.microsoft.com/office/drawing/2014/main" id="{D626CCBB-FA3C-4FF3-9FD8-C0ABEF2E3D71}"/>
              </a:ext>
            </a:extLst>
          </p:cNvPr>
          <p:cNvSpPr>
            <a:spLocks noGrp="1"/>
          </p:cNvSpPr>
          <p:nvPr>
            <p:ph type="ftr" sz="quarter" idx="10"/>
          </p:nvPr>
        </p:nvSpPr>
        <p:spPr/>
        <p:txBody>
          <a:bodyPr/>
          <a:lstStyle>
            <a:lvl1pPr>
              <a:defRPr>
                <a:solidFill>
                  <a:schemeClr val="bg1"/>
                </a:solidFill>
              </a:defRPr>
            </a:lvl1pPr>
          </a:lstStyle>
          <a:p>
            <a:endParaRPr lang="sv-SE"/>
          </a:p>
        </p:txBody>
      </p:sp>
      <p:sp>
        <p:nvSpPr>
          <p:cNvPr id="10" name="Platshållare för bildnummer 6">
            <a:extLst>
              <a:ext uri="{FF2B5EF4-FFF2-40B4-BE49-F238E27FC236}">
                <a16:creationId xmlns:a16="http://schemas.microsoft.com/office/drawing/2014/main" id="{DDA22063-D2D4-47CD-A7AE-ECEFC03816D5}"/>
              </a:ext>
            </a:extLst>
          </p:cNvPr>
          <p:cNvSpPr>
            <a:spLocks noGrp="1"/>
          </p:cNvSpPr>
          <p:nvPr>
            <p:ph type="sldNum" sz="quarter" idx="11"/>
          </p:nvPr>
        </p:nvSpPr>
        <p:spPr/>
        <p:txBody>
          <a:bodyPr/>
          <a:lstStyle>
            <a:lvl1pPr>
              <a:defRPr>
                <a:solidFill>
                  <a:schemeClr val="bg1"/>
                </a:solidFill>
              </a:defRPr>
            </a:lvl1pPr>
          </a:lstStyle>
          <a:p>
            <a:fld id="{4EF126C7-24CB-41BE-8327-5CF4F4F9B55B}" type="slidenum">
              <a:rPr lang="sv-SE" smtClean="0"/>
              <a:pPr/>
              <a:t>‹#›</a:t>
            </a:fld>
            <a:endParaRPr lang="sv-SE"/>
          </a:p>
        </p:txBody>
      </p:sp>
      <p:pic>
        <p:nvPicPr>
          <p:cNvPr id="11" name="Bild 7" descr="Socialstyrelsen logotyp">
            <a:extLst>
              <a:ext uri="{FF2B5EF4-FFF2-40B4-BE49-F238E27FC236}">
                <a16:creationId xmlns:a16="http://schemas.microsoft.com/office/drawing/2014/main" id="{4C26D879-9B78-4AE9-918F-D0BA94858CE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26800" y="6332400"/>
            <a:ext cx="1440000" cy="309490"/>
          </a:xfrm>
          <a:prstGeom prst="rect">
            <a:avLst/>
          </a:prstGeom>
        </p:spPr>
      </p:pic>
    </p:spTree>
    <p:extLst>
      <p:ext uri="{BB962C8B-B14F-4D97-AF65-F5344CB8AC3E}">
        <p14:creationId xmlns:p14="http://schemas.microsoft.com/office/powerpoint/2010/main" val="975114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apitelsida numrerad">
    <p:spTree>
      <p:nvGrpSpPr>
        <p:cNvPr id="1" name=""/>
        <p:cNvGrpSpPr/>
        <p:nvPr/>
      </p:nvGrpSpPr>
      <p:grpSpPr>
        <a:xfrm>
          <a:off x="0" y="0"/>
          <a:ext cx="0" cy="0"/>
          <a:chOff x="0" y="0"/>
          <a:chExt cx="0" cy="0"/>
        </a:xfrm>
      </p:grpSpPr>
      <p:sp>
        <p:nvSpPr>
          <p:cNvPr id="3" name="Rektangel 1">
            <a:extLst>
              <a:ext uri="{FF2B5EF4-FFF2-40B4-BE49-F238E27FC236}">
                <a16:creationId xmlns:a16="http://schemas.microsoft.com/office/drawing/2014/main" id="{66632C35-978C-6B62-C6D3-0489AB671B91}"/>
              </a:ext>
              <a:ext uri="{C183D7F6-B498-43B3-948B-1728B52AA6E4}">
                <adec:decorative xmlns:adec="http://schemas.microsoft.com/office/drawing/2017/decorative" val="1"/>
              </a:ext>
            </a:extLst>
          </p:cNvPr>
          <p:cNvSpPr/>
          <p:nvPr/>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ubrik 2">
            <a:extLst>
              <a:ext uri="{FF2B5EF4-FFF2-40B4-BE49-F238E27FC236}">
                <a16:creationId xmlns:a16="http://schemas.microsoft.com/office/drawing/2014/main" id="{A26D114C-C763-4581-8597-B1B4017E7B84}"/>
              </a:ext>
            </a:extLst>
          </p:cNvPr>
          <p:cNvSpPr>
            <a:spLocks noGrp="1"/>
          </p:cNvSpPr>
          <p:nvPr>
            <p:ph type="title"/>
          </p:nvPr>
        </p:nvSpPr>
        <p:spPr>
          <a:xfrm>
            <a:off x="637200" y="540000"/>
            <a:ext cx="5199062" cy="2847601"/>
          </a:xfrm>
        </p:spPr>
        <p:txBody>
          <a:bodyPr>
            <a:noAutofit/>
          </a:bodyPr>
          <a:lstStyle>
            <a:lvl1pPr>
              <a:lnSpc>
                <a:spcPct val="100000"/>
              </a:lnSpc>
              <a:defRPr sz="4000" spc="-40" baseline="0">
                <a:solidFill>
                  <a:schemeClr val="bg1"/>
                </a:solidFill>
              </a:defRPr>
            </a:lvl1pPr>
          </a:lstStyle>
          <a:p>
            <a:r>
              <a:rPr lang="sv-SE"/>
              <a:t>Klicka här för att ändra mall för rubrikformat</a:t>
            </a:r>
            <a:endParaRPr lang="sv-SE" dirty="0"/>
          </a:p>
        </p:txBody>
      </p:sp>
      <p:sp>
        <p:nvSpPr>
          <p:cNvPr id="13" name="Platshållare för text 3">
            <a:extLst>
              <a:ext uri="{FF2B5EF4-FFF2-40B4-BE49-F238E27FC236}">
                <a16:creationId xmlns:a16="http://schemas.microsoft.com/office/drawing/2014/main" id="{C17A5B22-744D-07CC-E5A8-7E3117B56BA1}"/>
              </a:ext>
            </a:extLst>
          </p:cNvPr>
          <p:cNvSpPr>
            <a:spLocks noGrp="1"/>
          </p:cNvSpPr>
          <p:nvPr>
            <p:ph type="body" sz="quarter" idx="12" hasCustomPrompt="1"/>
          </p:nvPr>
        </p:nvSpPr>
        <p:spPr>
          <a:xfrm>
            <a:off x="7389099" y="-577755"/>
            <a:ext cx="4794333" cy="5735897"/>
          </a:xfrm>
          <a:prstGeom prst="rect">
            <a:avLst/>
          </a:prstGeom>
        </p:spPr>
        <p:txBody>
          <a:bodyPr anchor="t" anchorCtr="0">
            <a:noAutofit/>
          </a:bodyPr>
          <a:lstStyle>
            <a:lvl1pPr marL="0" indent="0" algn="r">
              <a:lnSpc>
                <a:spcPct val="100000"/>
              </a:lnSpc>
              <a:spcBef>
                <a:spcPts val="0"/>
              </a:spcBef>
              <a:buNone/>
              <a:defRPr sz="40000" b="1">
                <a:solidFill>
                  <a:schemeClr val="accent2">
                    <a:alpha val="50000"/>
                  </a:schemeClr>
                </a:solidFill>
              </a:defRPr>
            </a:lvl1pPr>
          </a:lstStyle>
          <a:p>
            <a:pPr lvl="0"/>
            <a:r>
              <a:rPr lang="sv-SE" dirty="0"/>
              <a:t>1</a:t>
            </a:r>
          </a:p>
        </p:txBody>
      </p:sp>
      <p:sp>
        <p:nvSpPr>
          <p:cNvPr id="4" name="Platshållare för sidfot 4">
            <a:extLst>
              <a:ext uri="{FF2B5EF4-FFF2-40B4-BE49-F238E27FC236}">
                <a16:creationId xmlns:a16="http://schemas.microsoft.com/office/drawing/2014/main" id="{D7E8D443-E237-462B-975C-154721968459}"/>
              </a:ext>
            </a:extLst>
          </p:cNvPr>
          <p:cNvSpPr>
            <a:spLocks noGrp="1"/>
          </p:cNvSpPr>
          <p:nvPr>
            <p:ph type="ftr" sz="quarter" idx="13"/>
          </p:nvPr>
        </p:nvSpPr>
        <p:spPr/>
        <p:txBody>
          <a:bodyPr/>
          <a:lstStyle>
            <a:lvl1pPr>
              <a:defRPr>
                <a:solidFill>
                  <a:schemeClr val="bg1"/>
                </a:solidFill>
              </a:defRPr>
            </a:lvl1pPr>
          </a:lstStyle>
          <a:p>
            <a:endParaRPr lang="sv-SE" dirty="0"/>
          </a:p>
        </p:txBody>
      </p:sp>
      <p:sp>
        <p:nvSpPr>
          <p:cNvPr id="10" name="Platshållare för bildnummer 5">
            <a:extLst>
              <a:ext uri="{FF2B5EF4-FFF2-40B4-BE49-F238E27FC236}">
                <a16:creationId xmlns:a16="http://schemas.microsoft.com/office/drawing/2014/main" id="{1224EAF2-CF04-4F06-9EF2-9F75F889D03D}"/>
              </a:ext>
            </a:extLst>
          </p:cNvPr>
          <p:cNvSpPr>
            <a:spLocks noGrp="1"/>
          </p:cNvSpPr>
          <p:nvPr>
            <p:ph type="sldNum" sz="quarter" idx="14"/>
          </p:nvPr>
        </p:nvSpPr>
        <p:spPr/>
        <p:txBody>
          <a:bodyPr/>
          <a:lstStyle>
            <a:lvl1pPr>
              <a:defRPr>
                <a:solidFill>
                  <a:schemeClr val="bg1"/>
                </a:solidFill>
              </a:defRPr>
            </a:lvl1pPr>
          </a:lstStyle>
          <a:p>
            <a:fld id="{4EF126C7-24CB-41BE-8327-5CF4F4F9B55B}" type="slidenum">
              <a:rPr lang="sv-SE" smtClean="0"/>
              <a:pPr/>
              <a:t>‹#›</a:t>
            </a:fld>
            <a:endParaRPr lang="sv-SE"/>
          </a:p>
        </p:txBody>
      </p:sp>
      <p:pic>
        <p:nvPicPr>
          <p:cNvPr id="9" name="Bild 6" descr="Socialstyrelsen logotyp">
            <a:extLst>
              <a:ext uri="{FF2B5EF4-FFF2-40B4-BE49-F238E27FC236}">
                <a16:creationId xmlns:a16="http://schemas.microsoft.com/office/drawing/2014/main" id="{5587D7EB-8136-4358-A5A2-960A0628D70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26800" y="6332400"/>
            <a:ext cx="1440000" cy="309490"/>
          </a:xfrm>
          <a:prstGeom prst="rect">
            <a:avLst/>
          </a:prstGeom>
        </p:spPr>
      </p:pic>
    </p:spTree>
    <p:extLst>
      <p:ext uri="{BB962C8B-B14F-4D97-AF65-F5344CB8AC3E}">
        <p14:creationId xmlns:p14="http://schemas.microsoft.com/office/powerpoint/2010/main" val="3420577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apitelsida med bakgrundsbild">
    <p:spTree>
      <p:nvGrpSpPr>
        <p:cNvPr id="1" name=""/>
        <p:cNvGrpSpPr/>
        <p:nvPr/>
      </p:nvGrpSpPr>
      <p:grpSpPr>
        <a:xfrm>
          <a:off x="0" y="0"/>
          <a:ext cx="0" cy="0"/>
          <a:chOff x="0" y="0"/>
          <a:chExt cx="0" cy="0"/>
        </a:xfrm>
      </p:grpSpPr>
      <p:sp>
        <p:nvSpPr>
          <p:cNvPr id="7" name="Platshållare för bild 1">
            <a:extLst>
              <a:ext uri="{FF2B5EF4-FFF2-40B4-BE49-F238E27FC236}">
                <a16:creationId xmlns:a16="http://schemas.microsoft.com/office/drawing/2014/main" id="{9C40D1D3-1113-927C-B6F9-18C863930682}"/>
              </a:ext>
              <a:ext uri="{C183D7F6-B498-43B3-948B-1728B52AA6E4}">
                <adec:decorative xmlns:adec="http://schemas.microsoft.com/office/drawing/2017/decorative" val="1"/>
              </a:ext>
            </a:extLst>
          </p:cNvPr>
          <p:cNvSpPr>
            <a:spLocks noGrp="1"/>
          </p:cNvSpPr>
          <p:nvPr>
            <p:ph type="pic" idx="11" hasCustomPrompt="1"/>
          </p:nvPr>
        </p:nvSpPr>
        <p:spPr>
          <a:xfrm>
            <a:off x="0" y="1"/>
            <a:ext cx="12192000" cy="6857999"/>
          </a:xfrm>
          <a:prstGeom prst="rect">
            <a:avLst/>
          </a:prstGeom>
        </p:spPr>
        <p:txBody>
          <a:bodyPr lIns="216000" tIns="180000">
            <a:normAutofit/>
          </a:bodyPr>
          <a:lstStyle>
            <a:lvl1pPr marL="0" indent="0">
              <a:buNone/>
              <a:defRPr sz="1100">
                <a:solidFill>
                  <a:srgbClr val="017CC0"/>
                </a:solidFill>
                <a:latin typeface="Noto Sans" panose="020B0502040504020204" pitchFamily="34" charset="0"/>
                <a:ea typeface="Noto Sans" panose="020B0502040504020204" pitchFamily="34" charset="0"/>
                <a:cs typeface="Noto Sans" panose="020B050204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100000"/>
              </a:lnSpc>
              <a:spcBef>
                <a:spcPts val="1000"/>
              </a:spcBef>
              <a:spcAft>
                <a:spcPts val="0"/>
              </a:spcAft>
              <a:buClrTx/>
              <a:buSzTx/>
              <a:buFontTx/>
              <a:buNone/>
              <a:tabLst/>
              <a:defRPr/>
            </a:pPr>
            <a:r>
              <a:rPr lang="sv-SE" dirty="0"/>
              <a:t>Utfallande bild bakom text – 1) Klicka på vit yta 2) Infoga bild. Kom ihåg att skriva in en alternativtext eller markera som dekorativ.</a:t>
            </a:r>
          </a:p>
        </p:txBody>
      </p:sp>
      <p:sp>
        <p:nvSpPr>
          <p:cNvPr id="13" name="Rubrik 2">
            <a:extLst>
              <a:ext uri="{FF2B5EF4-FFF2-40B4-BE49-F238E27FC236}">
                <a16:creationId xmlns:a16="http://schemas.microsoft.com/office/drawing/2014/main" id="{2FD6ECBC-F7B5-4B05-A3D3-A59204C80F56}"/>
              </a:ext>
            </a:extLst>
          </p:cNvPr>
          <p:cNvSpPr>
            <a:spLocks noGrp="1"/>
          </p:cNvSpPr>
          <p:nvPr>
            <p:ph type="title"/>
          </p:nvPr>
        </p:nvSpPr>
        <p:spPr>
          <a:xfrm>
            <a:off x="637200" y="1692000"/>
            <a:ext cx="9180000" cy="2520000"/>
          </a:xfrm>
        </p:spPr>
        <p:txBody>
          <a:bodyPr rIns="0" anchor="b">
            <a:normAutofit/>
          </a:bodyPr>
          <a:lstStyle>
            <a:lvl1pPr>
              <a:lnSpc>
                <a:spcPct val="100000"/>
              </a:lnSpc>
              <a:defRPr sz="4800" spc="-40" baseline="0">
                <a:solidFill>
                  <a:schemeClr val="tx1"/>
                </a:solidFill>
              </a:defRPr>
            </a:lvl1pPr>
          </a:lstStyle>
          <a:p>
            <a:r>
              <a:rPr lang="sv-SE"/>
              <a:t>Klicka här för att ändra mall för rubrikformat</a:t>
            </a:r>
            <a:endParaRPr lang="sv-SE" dirty="0"/>
          </a:p>
        </p:txBody>
      </p:sp>
      <p:sp>
        <p:nvSpPr>
          <p:cNvPr id="6" name="Underrubrik 2">
            <a:extLst>
              <a:ext uri="{FF2B5EF4-FFF2-40B4-BE49-F238E27FC236}">
                <a16:creationId xmlns:a16="http://schemas.microsoft.com/office/drawing/2014/main" id="{D4CC4E9F-6EA0-9462-40D9-07A750177851}"/>
              </a:ext>
            </a:extLst>
          </p:cNvPr>
          <p:cNvSpPr>
            <a:spLocks noGrp="1"/>
          </p:cNvSpPr>
          <p:nvPr>
            <p:ph type="subTitle" idx="1" hasCustomPrompt="1"/>
          </p:nvPr>
        </p:nvSpPr>
        <p:spPr>
          <a:xfrm>
            <a:off x="637200" y="4333988"/>
            <a:ext cx="9180000" cy="1655763"/>
          </a:xfrm>
          <a:prstGeom prst="rect">
            <a:avLst/>
          </a:prstGeom>
        </p:spPr>
        <p:txBody>
          <a:bodyPr lIns="0" anchor="t">
            <a:normAutofit/>
          </a:bodyPr>
          <a:lstStyle>
            <a:lvl1pPr marL="0" indent="0" algn="l">
              <a:lnSpc>
                <a:spcPct val="110000"/>
              </a:lnSpc>
              <a:buNone/>
              <a:defRPr sz="2500" spc="-30" baseline="0">
                <a:solidFill>
                  <a:schemeClr val="tx1"/>
                </a:solidFill>
                <a:latin typeface="+mj-lt"/>
                <a:ea typeface="Noto Sans" panose="020B0502040504020204" pitchFamily="34" charset="0"/>
                <a:cs typeface="Noto Sans" panose="020B050204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Avsnittsundertitel</a:t>
            </a:r>
          </a:p>
        </p:txBody>
      </p:sp>
      <p:sp>
        <p:nvSpPr>
          <p:cNvPr id="4" name="Platshållare för sidfot 4">
            <a:extLst>
              <a:ext uri="{FF2B5EF4-FFF2-40B4-BE49-F238E27FC236}">
                <a16:creationId xmlns:a16="http://schemas.microsoft.com/office/drawing/2014/main" id="{FA7FDCBC-62A6-43C6-A5CE-76BC57FCB704}"/>
              </a:ext>
            </a:extLst>
          </p:cNvPr>
          <p:cNvSpPr>
            <a:spLocks noGrp="1"/>
          </p:cNvSpPr>
          <p:nvPr>
            <p:ph type="ftr" sz="quarter" idx="12"/>
          </p:nvPr>
        </p:nvSpPr>
        <p:spPr/>
        <p:txBody>
          <a:bodyPr/>
          <a:lstStyle/>
          <a:p>
            <a:endParaRPr lang="sv-SE"/>
          </a:p>
        </p:txBody>
      </p:sp>
      <p:sp>
        <p:nvSpPr>
          <p:cNvPr id="5" name="Platshållare för bildnummer 5">
            <a:extLst>
              <a:ext uri="{FF2B5EF4-FFF2-40B4-BE49-F238E27FC236}">
                <a16:creationId xmlns:a16="http://schemas.microsoft.com/office/drawing/2014/main" id="{B6C93929-F7A2-45FB-BE53-B6003C1ACEA5}"/>
              </a:ext>
            </a:extLst>
          </p:cNvPr>
          <p:cNvSpPr>
            <a:spLocks noGrp="1"/>
          </p:cNvSpPr>
          <p:nvPr>
            <p:ph type="sldNum" sz="quarter" idx="13"/>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274750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37EB414-D845-40B8-AD42-8C3E31AC4ADD}"/>
              </a:ext>
            </a:extLst>
          </p:cNvPr>
          <p:cNvSpPr>
            <a:spLocks noGrp="1"/>
          </p:cNvSpPr>
          <p:nvPr>
            <p:ph type="title"/>
          </p:nvPr>
        </p:nvSpPr>
        <p:spPr/>
        <p:txBody>
          <a:bodyPr/>
          <a:lstStyle/>
          <a:p>
            <a:r>
              <a:rPr lang="sv-SE"/>
              <a:t>Klicka här för att ändra mall för rubrikformat</a:t>
            </a:r>
          </a:p>
        </p:txBody>
      </p:sp>
      <p:sp>
        <p:nvSpPr>
          <p:cNvPr id="5" name="Platshållare för sidfot 2">
            <a:extLst>
              <a:ext uri="{FF2B5EF4-FFF2-40B4-BE49-F238E27FC236}">
                <a16:creationId xmlns:a16="http://schemas.microsoft.com/office/drawing/2014/main" id="{F758B885-6149-4D2F-8121-C5EDBE6D387E}"/>
              </a:ext>
            </a:extLst>
          </p:cNvPr>
          <p:cNvSpPr>
            <a:spLocks noGrp="1"/>
          </p:cNvSpPr>
          <p:nvPr>
            <p:ph type="ftr" sz="quarter" idx="10"/>
          </p:nvPr>
        </p:nvSpPr>
        <p:spPr/>
        <p:txBody>
          <a:bodyPr/>
          <a:lstStyle/>
          <a:p>
            <a:endParaRPr lang="sv-SE"/>
          </a:p>
        </p:txBody>
      </p:sp>
      <p:sp>
        <p:nvSpPr>
          <p:cNvPr id="6" name="Platshållare för bildnummer 3">
            <a:extLst>
              <a:ext uri="{FF2B5EF4-FFF2-40B4-BE49-F238E27FC236}">
                <a16:creationId xmlns:a16="http://schemas.microsoft.com/office/drawing/2014/main" id="{BE20BA94-1AE3-4AE0-80FE-ED25E764B106}"/>
              </a:ext>
            </a:extLst>
          </p:cNvPr>
          <p:cNvSpPr>
            <a:spLocks noGrp="1"/>
          </p:cNvSpPr>
          <p:nvPr>
            <p:ph type="sldNum" sz="quarter" idx="11"/>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2035615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DA37F79-443B-45AE-BEEB-261CE791C422}"/>
              </a:ext>
            </a:extLst>
          </p:cNvPr>
          <p:cNvSpPr>
            <a:spLocks noGrp="1"/>
          </p:cNvSpPr>
          <p:nvPr>
            <p:ph type="title"/>
          </p:nvPr>
        </p:nvSpPr>
        <p:spPr/>
        <p:txBody>
          <a:bodyPr/>
          <a:lstStyle/>
          <a:p>
            <a:r>
              <a:rPr lang="sv-SE"/>
              <a:t>Klicka här för att ändra mall för rubrikformat</a:t>
            </a:r>
          </a:p>
        </p:txBody>
      </p:sp>
      <p:sp>
        <p:nvSpPr>
          <p:cNvPr id="7" name="Platshållare för text 2">
            <a:extLst>
              <a:ext uri="{FF2B5EF4-FFF2-40B4-BE49-F238E27FC236}">
                <a16:creationId xmlns:a16="http://schemas.microsoft.com/office/drawing/2014/main" id="{B96EB96E-F922-6BF7-2303-CFCC18F2513C}"/>
              </a:ext>
            </a:extLst>
          </p:cNvPr>
          <p:cNvSpPr>
            <a:spLocks noGrp="1"/>
          </p:cNvSpPr>
          <p:nvPr>
            <p:ph type="body" sz="quarter" idx="14" hasCustomPrompt="1"/>
          </p:nvPr>
        </p:nvSpPr>
        <p:spPr>
          <a:xfrm>
            <a:off x="636045" y="1634400"/>
            <a:ext cx="6840000" cy="4583838"/>
          </a:xfrm>
          <a:prstGeom prst="rect">
            <a:avLst/>
          </a:prstGeom>
        </p:spPr>
        <p:txBody>
          <a:bodyPr lIns="0" anchor="t">
            <a:normAutofit/>
          </a:bodyPr>
          <a:lstStyle>
            <a:lvl1pPr marL="0" indent="0">
              <a:lnSpc>
                <a:spcPct val="110000"/>
              </a:lnSpc>
              <a:spcBef>
                <a:spcPts val="1800"/>
              </a:spcBef>
              <a:spcAft>
                <a:spcPts val="0"/>
              </a:spcAft>
              <a:buSzPct val="130000"/>
              <a:buFontTx/>
              <a:buNone/>
              <a:defRPr sz="2000">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dirty="0"/>
              <a:t>Klicka här för att ändra format på bakgrundstexten</a:t>
            </a:r>
          </a:p>
        </p:txBody>
      </p:sp>
      <p:sp>
        <p:nvSpPr>
          <p:cNvPr id="5" name="Platshållare för sidfot 3">
            <a:extLst>
              <a:ext uri="{FF2B5EF4-FFF2-40B4-BE49-F238E27FC236}">
                <a16:creationId xmlns:a16="http://schemas.microsoft.com/office/drawing/2014/main" id="{D3BAB382-76CC-47B0-B4B5-E9F1930024E8}"/>
              </a:ext>
            </a:extLst>
          </p:cNvPr>
          <p:cNvSpPr>
            <a:spLocks noGrp="1"/>
          </p:cNvSpPr>
          <p:nvPr>
            <p:ph type="ftr" sz="quarter" idx="15"/>
          </p:nvPr>
        </p:nvSpPr>
        <p:spPr/>
        <p:txBody>
          <a:bodyPr/>
          <a:lstStyle/>
          <a:p>
            <a:endParaRPr lang="sv-SE"/>
          </a:p>
        </p:txBody>
      </p:sp>
      <p:sp>
        <p:nvSpPr>
          <p:cNvPr id="6" name="Platshållare för bildnummer 4">
            <a:extLst>
              <a:ext uri="{FF2B5EF4-FFF2-40B4-BE49-F238E27FC236}">
                <a16:creationId xmlns:a16="http://schemas.microsoft.com/office/drawing/2014/main" id="{719F0539-DAC4-4126-BB78-1F341DC0CA6D}"/>
              </a:ext>
            </a:extLst>
          </p:cNvPr>
          <p:cNvSpPr>
            <a:spLocks noGrp="1"/>
          </p:cNvSpPr>
          <p:nvPr>
            <p:ph type="sldNum" sz="quarter" idx="16"/>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446215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och punktlista">
    <p:spTree>
      <p:nvGrpSpPr>
        <p:cNvPr id="1" name=""/>
        <p:cNvGrpSpPr/>
        <p:nvPr/>
      </p:nvGrpSpPr>
      <p:grpSpPr>
        <a:xfrm>
          <a:off x="0" y="0"/>
          <a:ext cx="0" cy="0"/>
          <a:chOff x="0" y="0"/>
          <a:chExt cx="0" cy="0"/>
        </a:xfrm>
      </p:grpSpPr>
      <p:sp>
        <p:nvSpPr>
          <p:cNvPr id="3" name="Rubrik 1">
            <a:extLst>
              <a:ext uri="{FF2B5EF4-FFF2-40B4-BE49-F238E27FC236}">
                <a16:creationId xmlns:a16="http://schemas.microsoft.com/office/drawing/2014/main" id="{E8F80C8E-118A-4D0D-A4C9-42DE8B427707}"/>
              </a:ext>
            </a:extLst>
          </p:cNvPr>
          <p:cNvSpPr>
            <a:spLocks noGrp="1"/>
          </p:cNvSpPr>
          <p:nvPr>
            <p:ph type="title"/>
          </p:nvPr>
        </p:nvSpPr>
        <p:spPr/>
        <p:txBody>
          <a:bodyPr/>
          <a:lstStyle/>
          <a:p>
            <a:r>
              <a:rPr lang="sv-SE"/>
              <a:t>Klicka här för att ändra mall för rubrikformat</a:t>
            </a:r>
          </a:p>
        </p:txBody>
      </p:sp>
      <p:sp>
        <p:nvSpPr>
          <p:cNvPr id="4" name="Platshållare för text 2">
            <a:extLst>
              <a:ext uri="{FF2B5EF4-FFF2-40B4-BE49-F238E27FC236}">
                <a16:creationId xmlns:a16="http://schemas.microsoft.com/office/drawing/2014/main" id="{E8219470-9D8F-6BC8-CE82-81558B419AC3}"/>
              </a:ext>
            </a:extLst>
          </p:cNvPr>
          <p:cNvSpPr>
            <a:spLocks noGrp="1"/>
          </p:cNvSpPr>
          <p:nvPr>
            <p:ph type="body" sz="quarter" idx="15" hasCustomPrompt="1"/>
          </p:nvPr>
        </p:nvSpPr>
        <p:spPr>
          <a:xfrm>
            <a:off x="637200" y="1634401"/>
            <a:ext cx="6840000" cy="4583838"/>
          </a:xfrm>
          <a:prstGeom prst="rect">
            <a:avLst/>
          </a:prstGeom>
        </p:spPr>
        <p:txBody>
          <a:bodyPr lIns="0"/>
          <a:lstStyle>
            <a:lvl1pPr>
              <a:spcBef>
                <a:spcPts val="1800"/>
              </a:spcBef>
              <a:defRPr sz="2000"/>
            </a:lvl1pPr>
            <a:lvl2pPr>
              <a:defRPr sz="1800"/>
            </a:lvl2pPr>
            <a:lvl3pPr>
              <a:defRPr sz="1600"/>
            </a:lvl3pPr>
          </a:lstStyle>
          <a:p>
            <a:pPr lvl="0"/>
            <a:r>
              <a:rPr lang="sv-SE" dirty="0"/>
              <a:t>Klicka här för att ändra format på bakgrundstexten</a:t>
            </a:r>
          </a:p>
          <a:p>
            <a:pPr lvl="1"/>
            <a:r>
              <a:rPr lang="sv-SE" dirty="0"/>
              <a:t>Nivå två</a:t>
            </a:r>
          </a:p>
          <a:p>
            <a:pPr lvl="2"/>
            <a:r>
              <a:rPr lang="sv-SE" dirty="0"/>
              <a:t>Nivå tre</a:t>
            </a:r>
          </a:p>
        </p:txBody>
      </p:sp>
      <p:sp>
        <p:nvSpPr>
          <p:cNvPr id="6" name="Platshållare för sidfot 3">
            <a:extLst>
              <a:ext uri="{FF2B5EF4-FFF2-40B4-BE49-F238E27FC236}">
                <a16:creationId xmlns:a16="http://schemas.microsoft.com/office/drawing/2014/main" id="{4D410928-8390-4D72-8681-6E6A47EBBFF6}"/>
              </a:ext>
            </a:extLst>
          </p:cNvPr>
          <p:cNvSpPr>
            <a:spLocks noGrp="1"/>
          </p:cNvSpPr>
          <p:nvPr>
            <p:ph type="ftr" sz="quarter" idx="16"/>
          </p:nvPr>
        </p:nvSpPr>
        <p:spPr/>
        <p:txBody>
          <a:bodyPr/>
          <a:lstStyle/>
          <a:p>
            <a:endParaRPr lang="sv-SE"/>
          </a:p>
        </p:txBody>
      </p:sp>
      <p:sp>
        <p:nvSpPr>
          <p:cNvPr id="7" name="Platshållare för bildnummer 4">
            <a:extLst>
              <a:ext uri="{FF2B5EF4-FFF2-40B4-BE49-F238E27FC236}">
                <a16:creationId xmlns:a16="http://schemas.microsoft.com/office/drawing/2014/main" id="{4AF91A3B-E428-454E-BCD6-C9CD0663D67C}"/>
              </a:ext>
            </a:extLst>
          </p:cNvPr>
          <p:cNvSpPr>
            <a:spLocks noGrp="1"/>
          </p:cNvSpPr>
          <p:nvPr>
            <p:ph type="sldNum" sz="quarter" idx="17"/>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135071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punktlista och infälld bild">
    <p:spTree>
      <p:nvGrpSpPr>
        <p:cNvPr id="1" name=""/>
        <p:cNvGrpSpPr/>
        <p:nvPr/>
      </p:nvGrpSpPr>
      <p:grpSpPr>
        <a:xfrm>
          <a:off x="0" y="0"/>
          <a:ext cx="0" cy="0"/>
          <a:chOff x="0" y="0"/>
          <a:chExt cx="0" cy="0"/>
        </a:xfrm>
      </p:grpSpPr>
      <p:sp>
        <p:nvSpPr>
          <p:cNvPr id="12" name="Rubrik 1">
            <a:extLst>
              <a:ext uri="{FF2B5EF4-FFF2-40B4-BE49-F238E27FC236}">
                <a16:creationId xmlns:a16="http://schemas.microsoft.com/office/drawing/2014/main" id="{858D0BC7-6CD0-4AE3-946E-9E6B3661622F}"/>
              </a:ext>
            </a:extLst>
          </p:cNvPr>
          <p:cNvSpPr>
            <a:spLocks noGrp="1"/>
          </p:cNvSpPr>
          <p:nvPr>
            <p:ph type="title"/>
          </p:nvPr>
        </p:nvSpPr>
        <p:spPr>
          <a:xfrm>
            <a:off x="636889" y="540000"/>
            <a:ext cx="5459111" cy="1080000"/>
          </a:xfrm>
        </p:spPr>
        <p:txBody>
          <a:bodyPr/>
          <a:lstStyle/>
          <a:p>
            <a:r>
              <a:rPr lang="sv-SE"/>
              <a:t>Klicka här för att ändra mall för rubrikformat</a:t>
            </a:r>
          </a:p>
        </p:txBody>
      </p:sp>
      <p:sp>
        <p:nvSpPr>
          <p:cNvPr id="4" name="Platshållare för text 2">
            <a:extLst>
              <a:ext uri="{FF2B5EF4-FFF2-40B4-BE49-F238E27FC236}">
                <a16:creationId xmlns:a16="http://schemas.microsoft.com/office/drawing/2014/main" id="{64E5CFD4-87C2-B75F-B564-DF97777D54C0}"/>
              </a:ext>
            </a:extLst>
          </p:cNvPr>
          <p:cNvSpPr>
            <a:spLocks noGrp="1"/>
          </p:cNvSpPr>
          <p:nvPr>
            <p:ph type="body" sz="quarter" idx="12" hasCustomPrompt="1"/>
          </p:nvPr>
        </p:nvSpPr>
        <p:spPr>
          <a:xfrm>
            <a:off x="637200" y="1634400"/>
            <a:ext cx="5194051" cy="4583838"/>
          </a:xfrm>
          <a:prstGeom prst="rect">
            <a:avLst/>
          </a:prstGeom>
        </p:spPr>
        <p:txBody>
          <a:bodyPr lIns="0"/>
          <a:lstStyle>
            <a:lvl1pPr>
              <a:spcBef>
                <a:spcPts val="1800"/>
              </a:spcBef>
              <a:defRPr sz="2000"/>
            </a:lvl1pPr>
            <a:lvl2pPr>
              <a:defRPr sz="1800">
                <a:latin typeface="+mn-lt"/>
              </a:defRPr>
            </a:lvl2pPr>
            <a:lvl3pPr>
              <a:defRPr sz="1600">
                <a:latin typeface="+mn-lt"/>
              </a:defRPr>
            </a:lvl3pPr>
          </a:lstStyle>
          <a:p>
            <a:pPr lvl="0"/>
            <a:r>
              <a:rPr lang="sv-SE" dirty="0"/>
              <a:t>Klicka här för att ändra format på bakgrundstexten</a:t>
            </a:r>
          </a:p>
          <a:p>
            <a:pPr lvl="1"/>
            <a:r>
              <a:rPr lang="sv-SE" dirty="0"/>
              <a:t>Nivå två</a:t>
            </a:r>
          </a:p>
          <a:p>
            <a:pPr lvl="2"/>
            <a:r>
              <a:rPr lang="sv-SE" dirty="0"/>
              <a:t>Nivå tre</a:t>
            </a:r>
          </a:p>
        </p:txBody>
      </p:sp>
      <p:sp>
        <p:nvSpPr>
          <p:cNvPr id="6" name="Platshållare för bild 3">
            <a:extLst>
              <a:ext uri="{FF2B5EF4-FFF2-40B4-BE49-F238E27FC236}">
                <a16:creationId xmlns:a16="http://schemas.microsoft.com/office/drawing/2014/main" id="{FEEBDD56-AACA-C812-7E95-EB2BEAFF7B3D}"/>
              </a:ext>
            </a:extLst>
          </p:cNvPr>
          <p:cNvSpPr>
            <a:spLocks noGrp="1"/>
          </p:cNvSpPr>
          <p:nvPr>
            <p:ph type="pic" idx="11" hasCustomPrompt="1"/>
          </p:nvPr>
        </p:nvSpPr>
        <p:spPr>
          <a:xfrm>
            <a:off x="6393181" y="620713"/>
            <a:ext cx="5174931" cy="5597525"/>
          </a:xfrm>
          <a:prstGeom prst="rect">
            <a:avLst/>
          </a:prstGeom>
        </p:spPr>
        <p:txBody>
          <a:bodyPr lIns="216000" tIns="216000" rIns="108000">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Markera bildplatshållaren (klicka inte på ikonen). Infoga en bild. Kom ihåg att skriva in en alternativtext eller markera som dekorativ.</a:t>
            </a:r>
          </a:p>
        </p:txBody>
      </p:sp>
      <p:sp>
        <p:nvSpPr>
          <p:cNvPr id="10" name="Platshållare för sidfot 4">
            <a:extLst>
              <a:ext uri="{FF2B5EF4-FFF2-40B4-BE49-F238E27FC236}">
                <a16:creationId xmlns:a16="http://schemas.microsoft.com/office/drawing/2014/main" id="{C07FB06F-FE7D-4A6F-8F38-03ACAB9EC2A0}"/>
              </a:ext>
            </a:extLst>
          </p:cNvPr>
          <p:cNvSpPr>
            <a:spLocks noGrp="1"/>
          </p:cNvSpPr>
          <p:nvPr>
            <p:ph type="ftr" sz="quarter" idx="13"/>
          </p:nvPr>
        </p:nvSpPr>
        <p:spPr/>
        <p:txBody>
          <a:bodyPr/>
          <a:lstStyle/>
          <a:p>
            <a:endParaRPr lang="sv-SE"/>
          </a:p>
        </p:txBody>
      </p:sp>
      <p:sp>
        <p:nvSpPr>
          <p:cNvPr id="11" name="Platshållare för bildnummer 5">
            <a:extLst>
              <a:ext uri="{FF2B5EF4-FFF2-40B4-BE49-F238E27FC236}">
                <a16:creationId xmlns:a16="http://schemas.microsoft.com/office/drawing/2014/main" id="{DE6A03B2-C1F9-4CCD-9567-13726E14CE49}"/>
              </a:ext>
            </a:extLst>
          </p:cNvPr>
          <p:cNvSpPr>
            <a:spLocks noGrp="1"/>
          </p:cNvSpPr>
          <p:nvPr>
            <p:ph type="sldNum" sz="quarter" idx="14"/>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062098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Bildobjekt 5" descr="Socialstyrelsen">
            <a:extLst>
              <a:ext uri="{FF2B5EF4-FFF2-40B4-BE49-F238E27FC236}">
                <a16:creationId xmlns:a16="http://schemas.microsoft.com/office/drawing/2014/main" id="{95A5E953-50F9-1BA8-4372-278E440140AA}"/>
              </a:ext>
            </a:extLst>
          </p:cNvPr>
          <p:cNvPicPr>
            <a:picLocks noChangeAspect="1"/>
          </p:cNvPicPr>
          <p:nvPr/>
        </p:nvPicPr>
        <p:blipFill>
          <a:blip r:embed="rId27"/>
          <a:stretch>
            <a:fillRect/>
          </a:stretch>
        </p:blipFill>
        <p:spPr>
          <a:xfrm>
            <a:off x="10128113" y="6333464"/>
            <a:ext cx="1440000" cy="295715"/>
          </a:xfrm>
          <a:prstGeom prst="rect">
            <a:avLst/>
          </a:prstGeom>
        </p:spPr>
      </p:pic>
      <p:sp>
        <p:nvSpPr>
          <p:cNvPr id="2" name="Platshållare för rubrik 1">
            <a:extLst>
              <a:ext uri="{FF2B5EF4-FFF2-40B4-BE49-F238E27FC236}">
                <a16:creationId xmlns:a16="http://schemas.microsoft.com/office/drawing/2014/main" id="{2B6156E1-64F2-E440-B780-30634D866D53}"/>
              </a:ext>
            </a:extLst>
          </p:cNvPr>
          <p:cNvSpPr>
            <a:spLocks noGrp="1"/>
          </p:cNvSpPr>
          <p:nvPr>
            <p:ph type="title"/>
          </p:nvPr>
        </p:nvSpPr>
        <p:spPr>
          <a:xfrm>
            <a:off x="636889" y="540000"/>
            <a:ext cx="9720000" cy="1080000"/>
          </a:xfrm>
          <a:prstGeom prst="rect">
            <a:avLst/>
          </a:prstGeom>
        </p:spPr>
        <p:txBody>
          <a:bodyPr vert="horz" lIns="0" tIns="0" rIns="91440" bIns="45720" rtlCol="0" anchor="t">
            <a:normAutofit/>
          </a:bodyPr>
          <a:lstStyle/>
          <a:p>
            <a:r>
              <a:rPr lang="sv-SE" dirty="0"/>
              <a:t>Klicka här för att ändra mall för rubrikformat</a:t>
            </a:r>
          </a:p>
        </p:txBody>
      </p:sp>
      <p:cxnSp>
        <p:nvCxnSpPr>
          <p:cNvPr id="5" name="Rak koppling 4">
            <a:extLst>
              <a:ext uri="{FF2B5EF4-FFF2-40B4-BE49-F238E27FC236}">
                <a16:creationId xmlns:a16="http://schemas.microsoft.com/office/drawing/2014/main" id="{7A5FCC32-EFE8-43FE-90EA-4835D8353439}"/>
              </a:ext>
              <a:ext uri="{C183D7F6-B498-43B3-948B-1728B52AA6E4}">
                <adec:decorative xmlns:adec="http://schemas.microsoft.com/office/drawing/2017/decorative" val="1"/>
              </a:ext>
            </a:extLst>
          </p:cNvPr>
          <p:cNvCxnSpPr/>
          <p:nvPr/>
        </p:nvCxnSpPr>
        <p:spPr>
          <a:xfrm>
            <a:off x="623309"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Rak koppling 10">
            <a:extLst>
              <a:ext uri="{FF2B5EF4-FFF2-40B4-BE49-F238E27FC236}">
                <a16:creationId xmlns:a16="http://schemas.microsoft.com/office/drawing/2014/main" id="{A586222A-556B-44F4-B6A8-0B286BFF60B6}"/>
              </a:ext>
              <a:ext uri="{C183D7F6-B498-43B3-948B-1728B52AA6E4}">
                <adec:decorative xmlns:adec="http://schemas.microsoft.com/office/drawing/2017/decorative" val="1"/>
              </a:ext>
            </a:extLst>
          </p:cNvPr>
          <p:cNvCxnSpPr/>
          <p:nvPr/>
        </p:nvCxnSpPr>
        <p:spPr>
          <a:xfrm>
            <a:off x="5808663"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Rak koppling 11">
            <a:extLst>
              <a:ext uri="{FF2B5EF4-FFF2-40B4-BE49-F238E27FC236}">
                <a16:creationId xmlns:a16="http://schemas.microsoft.com/office/drawing/2014/main" id="{5B0E99FA-C014-4BF4-AC97-8CC40C679C08}"/>
              </a:ext>
              <a:ext uri="{C183D7F6-B498-43B3-948B-1728B52AA6E4}">
                <adec:decorative xmlns:adec="http://schemas.microsoft.com/office/drawing/2017/decorative" val="1"/>
              </a:ext>
            </a:extLst>
          </p:cNvPr>
          <p:cNvCxnSpPr/>
          <p:nvPr/>
        </p:nvCxnSpPr>
        <p:spPr>
          <a:xfrm>
            <a:off x="6383338"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ak koppling 13">
            <a:extLst>
              <a:ext uri="{FF2B5EF4-FFF2-40B4-BE49-F238E27FC236}">
                <a16:creationId xmlns:a16="http://schemas.microsoft.com/office/drawing/2014/main" id="{93AFE2DE-231B-4B77-BC0B-D1D77B7BD68B}"/>
              </a:ext>
              <a:ext uri="{C183D7F6-B498-43B3-948B-1728B52AA6E4}">
                <adec:decorative xmlns:adec="http://schemas.microsoft.com/office/drawing/2017/decorative" val="1"/>
              </a:ext>
            </a:extLst>
          </p:cNvPr>
          <p:cNvCxnSpPr>
            <a:cxnSpLocks/>
          </p:cNvCxnSpPr>
          <p:nvPr/>
        </p:nvCxnSpPr>
        <p:spPr>
          <a:xfrm>
            <a:off x="11568113"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Rak koppling 14">
            <a:extLst>
              <a:ext uri="{FF2B5EF4-FFF2-40B4-BE49-F238E27FC236}">
                <a16:creationId xmlns:a16="http://schemas.microsoft.com/office/drawing/2014/main" id="{09E1D972-C7AD-468B-A376-70DE1520A9C0}"/>
              </a:ext>
              <a:ext uri="{C183D7F6-B498-43B3-948B-1728B52AA6E4}">
                <adec:decorative xmlns:adec="http://schemas.microsoft.com/office/drawing/2017/decorative" val="1"/>
              </a:ext>
            </a:extLst>
          </p:cNvPr>
          <p:cNvCxnSpPr>
            <a:cxnSpLocks/>
          </p:cNvCxnSpPr>
          <p:nvPr/>
        </p:nvCxnSpPr>
        <p:spPr>
          <a:xfrm rot="5400000">
            <a:off x="12420684" y="48945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ak koppling 15">
            <a:extLst>
              <a:ext uri="{FF2B5EF4-FFF2-40B4-BE49-F238E27FC236}">
                <a16:creationId xmlns:a16="http://schemas.microsoft.com/office/drawing/2014/main" id="{B28794D6-F104-40D6-A58C-887FD8A15A17}"/>
              </a:ext>
              <a:ext uri="{C183D7F6-B498-43B3-948B-1728B52AA6E4}">
                <adec:decorative xmlns:adec="http://schemas.microsoft.com/office/drawing/2017/decorative" val="1"/>
              </a:ext>
            </a:extLst>
          </p:cNvPr>
          <p:cNvCxnSpPr>
            <a:cxnSpLocks/>
          </p:cNvCxnSpPr>
          <p:nvPr/>
        </p:nvCxnSpPr>
        <p:spPr>
          <a:xfrm rot="5400000">
            <a:off x="12420684" y="329837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Rak koppling 16">
            <a:extLst>
              <a:ext uri="{FF2B5EF4-FFF2-40B4-BE49-F238E27FC236}">
                <a16:creationId xmlns:a16="http://schemas.microsoft.com/office/drawing/2014/main" id="{57FAD7DA-5705-41D8-B3E9-A3AAD56A4448}"/>
              </a:ext>
              <a:ext uri="{C183D7F6-B498-43B3-948B-1728B52AA6E4}">
                <adec:decorative xmlns:adec="http://schemas.microsoft.com/office/drawing/2017/decorative" val="1"/>
              </a:ext>
            </a:extLst>
          </p:cNvPr>
          <p:cNvCxnSpPr>
            <a:cxnSpLocks/>
          </p:cNvCxnSpPr>
          <p:nvPr/>
        </p:nvCxnSpPr>
        <p:spPr>
          <a:xfrm rot="5400000">
            <a:off x="12420684" y="6087610"/>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Rak koppling 18">
            <a:extLst>
              <a:ext uri="{FF2B5EF4-FFF2-40B4-BE49-F238E27FC236}">
                <a16:creationId xmlns:a16="http://schemas.microsoft.com/office/drawing/2014/main" id="{D5517197-6BCC-4C8E-B1B6-B33B8CC63861}"/>
              </a:ext>
              <a:ext uri="{C183D7F6-B498-43B3-948B-1728B52AA6E4}">
                <adec:decorative xmlns:adec="http://schemas.microsoft.com/office/drawing/2017/decorative" val="1"/>
              </a:ext>
            </a:extLst>
          </p:cNvPr>
          <p:cNvCxnSpPr/>
          <p:nvPr/>
        </p:nvCxnSpPr>
        <p:spPr>
          <a:xfrm>
            <a:off x="623887"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Rak koppling 19">
            <a:extLst>
              <a:ext uri="{FF2B5EF4-FFF2-40B4-BE49-F238E27FC236}">
                <a16:creationId xmlns:a16="http://schemas.microsoft.com/office/drawing/2014/main" id="{6C66B513-8FD7-46A0-9DA3-6A111EC8E7B8}"/>
              </a:ext>
              <a:ext uri="{C183D7F6-B498-43B3-948B-1728B52AA6E4}">
                <adec:decorative xmlns:adec="http://schemas.microsoft.com/office/drawing/2017/decorative" val="1"/>
              </a:ext>
            </a:extLst>
          </p:cNvPr>
          <p:cNvCxnSpPr/>
          <p:nvPr/>
        </p:nvCxnSpPr>
        <p:spPr>
          <a:xfrm>
            <a:off x="5808663"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Rak koppling 20">
            <a:extLst>
              <a:ext uri="{FF2B5EF4-FFF2-40B4-BE49-F238E27FC236}">
                <a16:creationId xmlns:a16="http://schemas.microsoft.com/office/drawing/2014/main" id="{32DAB08D-0A38-4342-808A-83215B53E80B}"/>
              </a:ext>
              <a:ext uri="{C183D7F6-B498-43B3-948B-1728B52AA6E4}">
                <adec:decorative xmlns:adec="http://schemas.microsoft.com/office/drawing/2017/decorative" val="1"/>
              </a:ext>
            </a:extLst>
          </p:cNvPr>
          <p:cNvCxnSpPr/>
          <p:nvPr/>
        </p:nvCxnSpPr>
        <p:spPr>
          <a:xfrm>
            <a:off x="6383338"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Rak koppling 21">
            <a:extLst>
              <a:ext uri="{FF2B5EF4-FFF2-40B4-BE49-F238E27FC236}">
                <a16:creationId xmlns:a16="http://schemas.microsoft.com/office/drawing/2014/main" id="{58609B6E-8AC8-4F8F-B05A-29E3F1FC030A}"/>
              </a:ext>
              <a:ext uri="{C183D7F6-B498-43B3-948B-1728B52AA6E4}">
                <adec:decorative xmlns:adec="http://schemas.microsoft.com/office/drawing/2017/decorative" val="1"/>
              </a:ext>
            </a:extLst>
          </p:cNvPr>
          <p:cNvCxnSpPr>
            <a:cxnSpLocks/>
          </p:cNvCxnSpPr>
          <p:nvPr/>
        </p:nvCxnSpPr>
        <p:spPr>
          <a:xfrm>
            <a:off x="11568113"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Rak koppling 22">
            <a:extLst>
              <a:ext uri="{FF2B5EF4-FFF2-40B4-BE49-F238E27FC236}">
                <a16:creationId xmlns:a16="http://schemas.microsoft.com/office/drawing/2014/main" id="{CB1CA607-F3C8-4BBB-8981-DCFE317984F1}"/>
              </a:ext>
              <a:ext uri="{C183D7F6-B498-43B3-948B-1728B52AA6E4}">
                <adec:decorative xmlns:adec="http://schemas.microsoft.com/office/drawing/2017/decorative" val="1"/>
              </a:ext>
            </a:extLst>
          </p:cNvPr>
          <p:cNvCxnSpPr>
            <a:cxnSpLocks/>
          </p:cNvCxnSpPr>
          <p:nvPr/>
        </p:nvCxnSpPr>
        <p:spPr>
          <a:xfrm rot="5400000">
            <a:off x="-242020" y="489453"/>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Rak koppling 23">
            <a:extLst>
              <a:ext uri="{FF2B5EF4-FFF2-40B4-BE49-F238E27FC236}">
                <a16:creationId xmlns:a16="http://schemas.microsoft.com/office/drawing/2014/main" id="{F6240431-D3FA-44C6-A7AF-EAE305B35AFD}"/>
              </a:ext>
              <a:ext uri="{C183D7F6-B498-43B3-948B-1728B52AA6E4}">
                <adec:decorative xmlns:adec="http://schemas.microsoft.com/office/drawing/2017/decorative" val="1"/>
              </a:ext>
            </a:extLst>
          </p:cNvPr>
          <p:cNvCxnSpPr>
            <a:cxnSpLocks/>
          </p:cNvCxnSpPr>
          <p:nvPr/>
        </p:nvCxnSpPr>
        <p:spPr>
          <a:xfrm rot="5400000">
            <a:off x="-242020" y="3298373"/>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Rak koppling 24">
            <a:extLst>
              <a:ext uri="{FF2B5EF4-FFF2-40B4-BE49-F238E27FC236}">
                <a16:creationId xmlns:a16="http://schemas.microsoft.com/office/drawing/2014/main" id="{F89DC709-C213-4789-9169-7162B14811ED}"/>
              </a:ext>
              <a:ext uri="{C183D7F6-B498-43B3-948B-1728B52AA6E4}">
                <adec:decorative xmlns:adec="http://schemas.microsoft.com/office/drawing/2017/decorative" val="1"/>
              </a:ext>
            </a:extLst>
          </p:cNvPr>
          <p:cNvCxnSpPr>
            <a:cxnSpLocks/>
          </p:cNvCxnSpPr>
          <p:nvPr/>
        </p:nvCxnSpPr>
        <p:spPr>
          <a:xfrm rot="5400000">
            <a:off x="-242020" y="6087611"/>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Platshållare för text 2">
            <a:extLst>
              <a:ext uri="{FF2B5EF4-FFF2-40B4-BE49-F238E27FC236}">
                <a16:creationId xmlns:a16="http://schemas.microsoft.com/office/drawing/2014/main" id="{AEC25B12-FF7C-4C32-BF6B-DA75EF36F6B6}"/>
              </a:ext>
            </a:extLst>
          </p:cNvPr>
          <p:cNvSpPr>
            <a:spLocks noGrp="1"/>
          </p:cNvSpPr>
          <p:nvPr>
            <p:ph type="body" idx="1"/>
          </p:nvPr>
        </p:nvSpPr>
        <p:spPr>
          <a:xfrm>
            <a:off x="636045" y="1634097"/>
            <a:ext cx="7020000" cy="4582800"/>
          </a:xfrm>
          <a:prstGeom prst="rect">
            <a:avLst/>
          </a:prstGeom>
        </p:spPr>
        <p:txBody>
          <a:bodyPr vert="horz" lIns="91440" tIns="45720" rIns="91440" bIns="45720" rtlCol="0">
            <a:normAutofit/>
          </a:bodyPr>
          <a:lstStyle/>
          <a:p>
            <a:pPr marL="288000" marR="0" lvl="0" indent="-288000" algn="l" defTabSz="914400" rtl="0" eaLnBrk="1" fontAlgn="auto" latinLnBrk="0" hangingPunct="1">
              <a:lnSpc>
                <a:spcPct val="110000"/>
              </a:lnSpc>
              <a:spcBef>
                <a:spcPts val="1000"/>
              </a:spcBef>
              <a:spcAft>
                <a:spcPts val="0"/>
              </a:spcAft>
              <a:buClrTx/>
              <a:buSzTx/>
              <a:buFont typeface="Arial" panose="020B0604020202020204" pitchFamily="34" charset="0"/>
              <a:buChar char="•"/>
              <a:tabLst/>
              <a:defRPr/>
            </a:pPr>
            <a:r>
              <a:rPr kumimoji="0" lang="sv-SE" sz="2000" b="0" i="0" u="none" strike="noStrike" kern="1200" cap="none" spc="0" normalizeH="0" baseline="0" noProof="0" dirty="0">
                <a:ln>
                  <a:noFill/>
                </a:ln>
                <a:solidFill>
                  <a:srgbClr val="000000"/>
                </a:solidFill>
                <a:effectLst/>
                <a:uLnTx/>
                <a:uFillTx/>
                <a:latin typeface="+mn-lt"/>
                <a:ea typeface="+mn-ea"/>
                <a:cs typeface="+mn-cs"/>
              </a:rPr>
              <a:t>Redigera format för bakgrundstext</a:t>
            </a:r>
          </a:p>
          <a:p>
            <a:pPr marL="684000" marR="0" lvl="1"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a:pPr>
            <a:r>
              <a:rPr kumimoji="0" lang="sv-SE" sz="1800" b="0" i="0" u="none" strike="noStrike" kern="1200" cap="none" spc="0" normalizeH="0" baseline="0" noProof="0" dirty="0">
                <a:ln>
                  <a:noFill/>
                </a:ln>
                <a:solidFill>
                  <a:srgbClr val="000000"/>
                </a:solidFill>
                <a:effectLst/>
                <a:uLnTx/>
                <a:uFillTx/>
                <a:latin typeface="Noto Sans"/>
                <a:ea typeface="+mn-ea"/>
                <a:cs typeface="+mn-cs"/>
              </a:rPr>
              <a:t>Nivå två</a:t>
            </a:r>
          </a:p>
          <a:p>
            <a:pPr marL="1080000" marR="0" lvl="2"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a:pPr>
            <a:r>
              <a:rPr kumimoji="0" lang="sv-SE" sz="1600" b="0" i="0" u="none" strike="noStrike" kern="1200" cap="none" spc="0" normalizeH="0" baseline="0" noProof="0" dirty="0">
                <a:ln>
                  <a:noFill/>
                </a:ln>
                <a:solidFill>
                  <a:srgbClr val="000000"/>
                </a:solidFill>
                <a:effectLst/>
                <a:uLnTx/>
                <a:uFillTx/>
                <a:latin typeface="Noto Sans"/>
                <a:ea typeface="+mn-ea"/>
                <a:cs typeface="+mn-cs"/>
              </a:rPr>
              <a:t>Nivå tre</a:t>
            </a:r>
          </a:p>
          <a:p>
            <a:pPr marL="1440000" marR="0" lvl="3"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a:pPr>
            <a:r>
              <a:rPr kumimoji="0" lang="sv-SE" sz="1600" b="0" i="0" u="none" strike="noStrike" kern="1200" cap="none" spc="0" normalizeH="0" baseline="0" noProof="0" dirty="0">
                <a:ln>
                  <a:noFill/>
                </a:ln>
                <a:solidFill>
                  <a:srgbClr val="000000"/>
                </a:solidFill>
                <a:effectLst/>
                <a:uLnTx/>
                <a:uFillTx/>
                <a:latin typeface="Noto Sans"/>
                <a:ea typeface="+mn-ea"/>
                <a:cs typeface="+mn-cs"/>
              </a:rPr>
              <a:t>Nivå fyra</a:t>
            </a:r>
          </a:p>
          <a:p>
            <a:pPr marL="1800000" marR="0" lvl="4"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a:pPr>
            <a:r>
              <a:rPr kumimoji="0" lang="sv-SE" sz="1600" b="0" i="0" u="none" strike="noStrike" kern="1200" cap="none" spc="0" normalizeH="0" baseline="0" noProof="0" dirty="0">
                <a:ln>
                  <a:noFill/>
                </a:ln>
                <a:solidFill>
                  <a:srgbClr val="000000"/>
                </a:solidFill>
                <a:effectLst/>
                <a:uLnTx/>
                <a:uFillTx/>
                <a:latin typeface="Noto Sans"/>
                <a:ea typeface="+mn-ea"/>
                <a:cs typeface="+mn-cs"/>
              </a:rPr>
              <a:t>Nivå fem</a:t>
            </a:r>
          </a:p>
        </p:txBody>
      </p:sp>
      <p:sp>
        <p:nvSpPr>
          <p:cNvPr id="4" name="Platshållare för bildnummer 3">
            <a:extLst>
              <a:ext uri="{FF2B5EF4-FFF2-40B4-BE49-F238E27FC236}">
                <a16:creationId xmlns:a16="http://schemas.microsoft.com/office/drawing/2014/main" id="{CD1C0627-B6A2-4CE6-BC0A-BACFBFF9684C}"/>
              </a:ext>
            </a:extLst>
          </p:cNvPr>
          <p:cNvSpPr>
            <a:spLocks noGrp="1"/>
          </p:cNvSpPr>
          <p:nvPr>
            <p:ph type="sldNum" sz="quarter" idx="4"/>
          </p:nvPr>
        </p:nvSpPr>
        <p:spPr>
          <a:xfrm>
            <a:off x="5629258" y="6356350"/>
            <a:ext cx="933484" cy="365125"/>
          </a:xfrm>
          <a:prstGeom prst="rect">
            <a:avLst/>
          </a:prstGeom>
        </p:spPr>
        <p:txBody>
          <a:bodyPr vert="horz" lIns="91440" tIns="45720" rIns="91440" bIns="45720" rtlCol="0" anchor="ctr"/>
          <a:lstStyle>
            <a:lvl1pPr algn="ctr">
              <a:defRPr sz="1200">
                <a:solidFill>
                  <a:schemeClr val="tx1"/>
                </a:solidFill>
              </a:defRPr>
            </a:lvl1pPr>
          </a:lstStyle>
          <a:p>
            <a:fld id="{4EF126C7-24CB-41BE-8327-5CF4F4F9B55B}" type="slidenum">
              <a:rPr lang="sv-SE" smtClean="0"/>
              <a:pPr/>
              <a:t>‹#›</a:t>
            </a:fld>
            <a:endParaRPr lang="sv-SE"/>
          </a:p>
        </p:txBody>
      </p:sp>
      <p:sp>
        <p:nvSpPr>
          <p:cNvPr id="7" name="Platshållare för sidfot 6">
            <a:extLst>
              <a:ext uri="{FF2B5EF4-FFF2-40B4-BE49-F238E27FC236}">
                <a16:creationId xmlns:a16="http://schemas.microsoft.com/office/drawing/2014/main" id="{A385F0E0-33B8-4837-BBDF-812092BC3BB9}"/>
              </a:ext>
            </a:extLst>
          </p:cNvPr>
          <p:cNvSpPr>
            <a:spLocks noGrp="1"/>
          </p:cNvSpPr>
          <p:nvPr>
            <p:ph type="ftr" sz="quarter" idx="3"/>
          </p:nvPr>
        </p:nvSpPr>
        <p:spPr>
          <a:xfrm>
            <a:off x="636045" y="6356350"/>
            <a:ext cx="4114800" cy="365125"/>
          </a:xfrm>
          <a:prstGeom prst="rect">
            <a:avLst/>
          </a:prstGeom>
        </p:spPr>
        <p:txBody>
          <a:bodyPr vert="horz" lIns="0" tIns="45720" rIns="91440" bIns="45720" rtlCol="0" anchor="ctr"/>
          <a:lstStyle>
            <a:lvl1pPr algn="l">
              <a:defRPr sz="1200">
                <a:solidFill>
                  <a:schemeClr val="tx1"/>
                </a:solidFill>
              </a:defRPr>
            </a:lvl1pPr>
          </a:lstStyle>
          <a:p>
            <a:endParaRPr lang="sv-SE"/>
          </a:p>
        </p:txBody>
      </p:sp>
    </p:spTree>
    <p:extLst>
      <p:ext uri="{BB962C8B-B14F-4D97-AF65-F5344CB8AC3E}">
        <p14:creationId xmlns:p14="http://schemas.microsoft.com/office/powerpoint/2010/main" val="2035559284"/>
      </p:ext>
    </p:extLst>
  </p:cSld>
  <p:clrMap bg1="lt1" tx1="dk1" bg2="lt2" tx2="dk2" accent1="accent1" accent2="accent2" accent3="accent3" accent4="accent4" accent5="accent5" accent6="accent6" hlink="hlink" folHlink="folHlink"/>
  <p:sldLayoutIdLst>
    <p:sldLayoutId id="2147483711" r:id="rId1"/>
    <p:sldLayoutId id="2147483687" r:id="rId2"/>
    <p:sldLayoutId id="2147483712" r:id="rId3"/>
    <p:sldLayoutId id="2147483690" r:id="rId4"/>
    <p:sldLayoutId id="2147483689" r:id="rId5"/>
    <p:sldLayoutId id="2147483669" r:id="rId6"/>
    <p:sldLayoutId id="2147483670" r:id="rId7"/>
    <p:sldLayoutId id="2147483671" r:id="rId8"/>
    <p:sldLayoutId id="2147483674" r:id="rId9"/>
    <p:sldLayoutId id="2147483672" r:id="rId10"/>
    <p:sldLayoutId id="2147483673" r:id="rId11"/>
    <p:sldLayoutId id="2147483713" r:id="rId12"/>
    <p:sldLayoutId id="2147483714" r:id="rId13"/>
    <p:sldLayoutId id="2147483675" r:id="rId14"/>
    <p:sldLayoutId id="2147483676" r:id="rId15"/>
    <p:sldLayoutId id="2147483677" r:id="rId16"/>
    <p:sldLayoutId id="2147483678" r:id="rId17"/>
    <p:sldLayoutId id="2147483679" r:id="rId18"/>
    <p:sldLayoutId id="2147483682" r:id="rId19"/>
    <p:sldLayoutId id="2147483710" r:id="rId20"/>
    <p:sldLayoutId id="2147483708" r:id="rId21"/>
    <p:sldLayoutId id="2147483709" r:id="rId22"/>
    <p:sldLayoutId id="2147483717" r:id="rId23"/>
    <p:sldLayoutId id="2147483719" r:id="rId24"/>
    <p:sldLayoutId id="2147483744" r:id="rId25"/>
  </p:sldLayoutIdLst>
  <p:txStyles>
    <p:titleStyle>
      <a:lvl1pPr algn="l" defTabSz="914400" rtl="0" eaLnBrk="1" latinLnBrk="0" hangingPunct="1">
        <a:lnSpc>
          <a:spcPct val="110000"/>
        </a:lnSpc>
        <a:spcBef>
          <a:spcPct val="0"/>
        </a:spcBef>
        <a:buNone/>
        <a:defRPr sz="2800" b="1" kern="1200">
          <a:solidFill>
            <a:schemeClr val="tx1"/>
          </a:solidFill>
          <a:latin typeface="+mj-lt"/>
          <a:ea typeface="+mj-ea"/>
          <a:cs typeface="Arial" panose="020B0604020202020204" pitchFamily="34" charset="0"/>
        </a:defRPr>
      </a:lvl1pPr>
    </p:titleStyle>
    <p:bodyStyle>
      <a:lvl1pPr marL="288000" marR="0" indent="-288000" algn="l" defTabSz="914400" rtl="0" eaLnBrk="1" fontAlgn="auto" latinLnBrk="0" hangingPunct="1">
        <a:lnSpc>
          <a:spcPct val="110000"/>
        </a:lnSpc>
        <a:spcBef>
          <a:spcPts val="1000"/>
        </a:spcBef>
        <a:spcAft>
          <a:spcPts val="0"/>
        </a:spcAft>
        <a:buClrTx/>
        <a:buSzTx/>
        <a:buFont typeface="Arial" panose="020B0604020202020204" pitchFamily="34" charset="0"/>
        <a:buChar char="•"/>
        <a:tabLst/>
        <a:defRPr sz="2200" kern="1200">
          <a:solidFill>
            <a:schemeClr val="tx1"/>
          </a:solidFill>
          <a:latin typeface="+mn-lt"/>
          <a:ea typeface="Noto Sans" panose="020B0502040504020204" pitchFamily="34" charset="0"/>
          <a:cs typeface="Noto Sans" panose="020B0502040504020204" pitchFamily="34" charset="0"/>
        </a:defRPr>
      </a:lvl1pPr>
      <a:lvl2pPr marL="684000" marR="0"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2pPr>
      <a:lvl3pPr marL="1080000" marR="0"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sz="1800" kern="1200">
          <a:solidFill>
            <a:schemeClr val="tx1"/>
          </a:solidFill>
          <a:latin typeface="Arial" panose="020B0604020202020204" pitchFamily="34" charset="0"/>
          <a:ea typeface="+mn-ea"/>
          <a:cs typeface="Arial" panose="020B0604020202020204" pitchFamily="34" charset="0"/>
        </a:defRPr>
      </a:lvl3pPr>
      <a:lvl4pPr marL="1440000" marR="0"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sz="2200" kern="1200">
          <a:solidFill>
            <a:schemeClr val="tx1"/>
          </a:solidFill>
          <a:latin typeface="Arial" panose="020B0604020202020204" pitchFamily="34" charset="0"/>
          <a:ea typeface="+mn-ea"/>
          <a:cs typeface="Arial" panose="020B0604020202020204" pitchFamily="34" charset="0"/>
        </a:defRPr>
      </a:lvl4pPr>
      <a:lvl5pPr marL="1800000" marR="0"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sz="2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9" orient="horz" pos="3917">
          <p15:clr>
            <a:srgbClr val="F26B43"/>
          </p15:clr>
        </p15:guide>
        <p15:guide id="10" pos="4021">
          <p15:clr>
            <a:srgbClr val="F26B43"/>
          </p15:clr>
        </p15:guide>
        <p15:guide id="11" pos="3659">
          <p15:clr>
            <a:srgbClr val="F26B43"/>
          </p15:clr>
        </p15:guide>
        <p15:guide id="12" orient="horz" pos="391">
          <p15:clr>
            <a:srgbClr val="F26B43"/>
          </p15:clr>
        </p15:guide>
        <p15:guide id="13" pos="393" userDrawn="1">
          <p15:clr>
            <a:srgbClr val="F26B43"/>
          </p15:clr>
        </p15:guide>
        <p15:guide id="14" pos="7287">
          <p15:clr>
            <a:srgbClr val="F26B43"/>
          </p15:clr>
        </p15:guide>
        <p15:guide id="15" orient="horz" pos="216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5.xml"/><Relationship Id="rId4" Type="http://schemas.openxmlformats.org/officeDocument/2006/relationships/image" Target="../media/image10.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7.xml"/><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8.xml"/><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1.xml"/><Relationship Id="rId1" Type="http://schemas.openxmlformats.org/officeDocument/2006/relationships/slideLayout" Target="../slideLayouts/slideLayout25.xml"/><Relationship Id="rId4" Type="http://schemas.openxmlformats.org/officeDocument/2006/relationships/image" Target="../media/image13.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2.xml"/><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4.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Bild 11" descr="Socialstyrelsen logotyp">
            <a:extLst>
              <a:ext uri="{FF2B5EF4-FFF2-40B4-BE49-F238E27FC236}">
                <a16:creationId xmlns:a16="http://schemas.microsoft.com/office/drawing/2014/main" id="{0853BE05-6A3A-4DA6-9364-25B250BEDEE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8490" y="620713"/>
            <a:ext cx="2438400" cy="524075"/>
          </a:xfrm>
          <a:prstGeom prst="rect">
            <a:avLst/>
          </a:prstGeom>
        </p:spPr>
      </p:pic>
      <p:sp>
        <p:nvSpPr>
          <p:cNvPr id="2" name="Rubrik 1">
            <a:extLst>
              <a:ext uri="{FF2B5EF4-FFF2-40B4-BE49-F238E27FC236}">
                <a16:creationId xmlns:a16="http://schemas.microsoft.com/office/drawing/2014/main" id="{23AA7CB2-7C18-4ABD-83E0-416926455C44}"/>
              </a:ext>
            </a:extLst>
          </p:cNvPr>
          <p:cNvSpPr>
            <a:spLocks noGrp="1"/>
          </p:cNvSpPr>
          <p:nvPr>
            <p:ph type="ctrTitle"/>
          </p:nvPr>
        </p:nvSpPr>
        <p:spPr/>
        <p:txBody>
          <a:bodyPr/>
          <a:lstStyle/>
          <a:p>
            <a:r>
              <a:rPr lang="sv-SE" dirty="0"/>
              <a:t>Vad är socialtjänsten och vilken hjälp kan familjer få? </a:t>
            </a:r>
          </a:p>
        </p:txBody>
      </p:sp>
      <p:sp>
        <p:nvSpPr>
          <p:cNvPr id="5" name="Platshållare för text 4">
            <a:extLst>
              <a:ext uri="{FF2B5EF4-FFF2-40B4-BE49-F238E27FC236}">
                <a16:creationId xmlns:a16="http://schemas.microsoft.com/office/drawing/2014/main" id="{C43E14CA-19C6-4C62-8157-F905CAA30281}"/>
              </a:ext>
            </a:extLst>
          </p:cNvPr>
          <p:cNvSpPr>
            <a:spLocks noGrp="1"/>
          </p:cNvSpPr>
          <p:nvPr>
            <p:ph type="body" sz="quarter" idx="13"/>
          </p:nvPr>
        </p:nvSpPr>
        <p:spPr/>
        <p:txBody>
          <a:bodyPr/>
          <a:lstStyle/>
          <a:p>
            <a:endParaRPr lang="sv-SE"/>
          </a:p>
          <a:p>
            <a:endParaRPr lang="sv-SE" dirty="0"/>
          </a:p>
        </p:txBody>
      </p:sp>
    </p:spTree>
    <p:extLst>
      <p:ext uri="{BB962C8B-B14F-4D97-AF65-F5344CB8AC3E}">
        <p14:creationId xmlns:p14="http://schemas.microsoft.com/office/powerpoint/2010/main" val="3883067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91A4B1-774E-4B2B-BD1B-83F02EF7611B}"/>
              </a:ext>
            </a:extLst>
          </p:cNvPr>
          <p:cNvSpPr>
            <a:spLocks noGrp="1"/>
          </p:cNvSpPr>
          <p:nvPr>
            <p:ph type="title"/>
          </p:nvPr>
        </p:nvSpPr>
        <p:spPr>
          <a:xfrm>
            <a:off x="4459060" y="4212000"/>
            <a:ext cx="3273881" cy="1190682"/>
          </a:xfrm>
        </p:spPr>
        <p:txBody>
          <a:bodyPr>
            <a:noAutofit/>
          </a:bodyPr>
          <a:lstStyle/>
          <a:p>
            <a:r>
              <a:rPr lang="sv-SE" sz="3600" dirty="0"/>
              <a:t>Orosanmälan</a:t>
            </a:r>
            <a:endParaRPr lang="sv-SE" sz="3600" dirty="0">
              <a:solidFill>
                <a:schemeClr val="bg1"/>
              </a:solidFill>
            </a:endParaRPr>
          </a:p>
        </p:txBody>
      </p:sp>
      <p:grpSp>
        <p:nvGrpSpPr>
          <p:cNvPr id="20" name="Grupp 19">
            <a:extLst>
              <a:ext uri="{FF2B5EF4-FFF2-40B4-BE49-F238E27FC236}">
                <a16:creationId xmlns:a16="http://schemas.microsoft.com/office/drawing/2014/main" id="{88C97459-DF68-4CEE-8D02-FBE5F683100A}"/>
              </a:ext>
              <a:ext uri="{C183D7F6-B498-43B3-948B-1728B52AA6E4}">
                <adec:decorative xmlns:adec="http://schemas.microsoft.com/office/drawing/2017/decorative" val="1"/>
              </a:ext>
            </a:extLst>
          </p:cNvPr>
          <p:cNvGrpSpPr/>
          <p:nvPr/>
        </p:nvGrpSpPr>
        <p:grpSpPr>
          <a:xfrm>
            <a:off x="5052000" y="1944000"/>
            <a:ext cx="2088000" cy="2088000"/>
            <a:chOff x="4614261" y="3429000"/>
            <a:chExt cx="1983566" cy="1983566"/>
          </a:xfrm>
        </p:grpSpPr>
        <p:sp>
          <p:nvSpPr>
            <p:cNvPr id="24" name="Ellips 23">
              <a:extLst>
                <a:ext uri="{FF2B5EF4-FFF2-40B4-BE49-F238E27FC236}">
                  <a16:creationId xmlns:a16="http://schemas.microsoft.com/office/drawing/2014/main" id="{909BE27D-D6EA-4A8F-981B-F2C0006C0391}"/>
                </a:ext>
                <a:ext uri="{C183D7F6-B498-43B3-948B-1728B52AA6E4}">
                  <adec:decorative xmlns:adec="http://schemas.microsoft.com/office/drawing/2017/decorative" val="1"/>
                </a:ext>
              </a:extLst>
            </p:cNvPr>
            <p:cNvSpPr/>
            <p:nvPr/>
          </p:nvSpPr>
          <p:spPr>
            <a:xfrm>
              <a:off x="4614261" y="3429000"/>
              <a:ext cx="1983566" cy="198356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9" name="Bildobjekt 28">
              <a:extLst>
                <a:ext uri="{FF2B5EF4-FFF2-40B4-BE49-F238E27FC236}">
                  <a16:creationId xmlns:a16="http://schemas.microsoft.com/office/drawing/2014/main" id="{5CDAFACF-024D-40A4-8DBB-75CE8123B23C}"/>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980451" y="3620688"/>
              <a:ext cx="1409586" cy="1511308"/>
            </a:xfrm>
            <a:prstGeom prst="rect">
              <a:avLst/>
            </a:prstGeom>
          </p:spPr>
        </p:pic>
      </p:grpSp>
    </p:spTree>
    <p:extLst>
      <p:ext uri="{BB962C8B-B14F-4D97-AF65-F5344CB8AC3E}">
        <p14:creationId xmlns:p14="http://schemas.microsoft.com/office/powerpoint/2010/main" val="3567253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91A4B1-774E-4B2B-BD1B-83F02EF7611B}"/>
              </a:ext>
            </a:extLst>
          </p:cNvPr>
          <p:cNvSpPr>
            <a:spLocks noGrp="1"/>
          </p:cNvSpPr>
          <p:nvPr>
            <p:ph type="title"/>
          </p:nvPr>
        </p:nvSpPr>
        <p:spPr>
          <a:xfrm>
            <a:off x="2673965" y="4212000"/>
            <a:ext cx="6844070" cy="1190682"/>
          </a:xfrm>
        </p:spPr>
        <p:txBody>
          <a:bodyPr>
            <a:noAutofit/>
          </a:bodyPr>
          <a:lstStyle/>
          <a:p>
            <a:r>
              <a:rPr lang="sv-SE" sz="3600" dirty="0"/>
              <a:t>Vad händer när socialtjänsten får en orosanmälan?</a:t>
            </a:r>
            <a:endParaRPr lang="sv-SE" sz="3600" dirty="0">
              <a:solidFill>
                <a:schemeClr val="bg1"/>
              </a:solidFill>
            </a:endParaRPr>
          </a:p>
        </p:txBody>
      </p:sp>
      <p:grpSp>
        <p:nvGrpSpPr>
          <p:cNvPr id="6" name="Grupp 5">
            <a:extLst>
              <a:ext uri="{FF2B5EF4-FFF2-40B4-BE49-F238E27FC236}">
                <a16:creationId xmlns:a16="http://schemas.microsoft.com/office/drawing/2014/main" id="{0FFD8BF9-DB97-41E3-8248-9B08C7738B52}"/>
              </a:ext>
              <a:ext uri="{C183D7F6-B498-43B3-948B-1728B52AA6E4}">
                <adec:decorative xmlns:adec="http://schemas.microsoft.com/office/drawing/2017/decorative" val="1"/>
              </a:ext>
            </a:extLst>
          </p:cNvPr>
          <p:cNvGrpSpPr/>
          <p:nvPr/>
        </p:nvGrpSpPr>
        <p:grpSpPr>
          <a:xfrm>
            <a:off x="5040000" y="1944000"/>
            <a:ext cx="2088000" cy="2088000"/>
            <a:chOff x="4614261" y="3429000"/>
            <a:chExt cx="1983566" cy="1983566"/>
          </a:xfrm>
        </p:grpSpPr>
        <p:sp>
          <p:nvSpPr>
            <p:cNvPr id="7" name="Ellips 6">
              <a:extLst>
                <a:ext uri="{FF2B5EF4-FFF2-40B4-BE49-F238E27FC236}">
                  <a16:creationId xmlns:a16="http://schemas.microsoft.com/office/drawing/2014/main" id="{5B83F9AB-DD9C-4A3B-A9FD-930A01B44EFB}"/>
                </a:ext>
                <a:ext uri="{C183D7F6-B498-43B3-948B-1728B52AA6E4}">
                  <adec:decorative xmlns:adec="http://schemas.microsoft.com/office/drawing/2017/decorative" val="1"/>
                </a:ext>
              </a:extLst>
            </p:cNvPr>
            <p:cNvSpPr/>
            <p:nvPr/>
          </p:nvSpPr>
          <p:spPr>
            <a:xfrm>
              <a:off x="4614261" y="3429000"/>
              <a:ext cx="1983566" cy="198356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a:extLst>
                <a:ext uri="{FF2B5EF4-FFF2-40B4-BE49-F238E27FC236}">
                  <a16:creationId xmlns:a16="http://schemas.microsoft.com/office/drawing/2014/main" id="{81530CCD-1EAF-4A7C-B18E-18ED0E93CE4B}"/>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980450" y="3620688"/>
              <a:ext cx="1409586" cy="1511308"/>
            </a:xfrm>
            <a:prstGeom prst="rect">
              <a:avLst/>
            </a:prstGeom>
          </p:spPr>
        </p:pic>
      </p:grpSp>
      <p:sp>
        <p:nvSpPr>
          <p:cNvPr id="3" name="Likbent triangel 2">
            <a:extLst>
              <a:ext uri="{FF2B5EF4-FFF2-40B4-BE49-F238E27FC236}">
                <a16:creationId xmlns:a16="http://schemas.microsoft.com/office/drawing/2014/main" id="{95267783-6E21-4906-8FED-AF0FDC424B16}"/>
              </a:ext>
              <a:ext uri="{C183D7F6-B498-43B3-948B-1728B52AA6E4}">
                <adec:decorative xmlns:adec="http://schemas.microsoft.com/office/drawing/2017/decorative" val="1"/>
              </a:ext>
            </a:extLst>
          </p:cNvPr>
          <p:cNvSpPr/>
          <p:nvPr/>
        </p:nvSpPr>
        <p:spPr>
          <a:xfrm>
            <a:off x="4762620" y="1569309"/>
            <a:ext cx="2809499" cy="2412104"/>
          </a:xfrm>
          <a:prstGeom prst="triangle">
            <a:avLst/>
          </a:prstGeom>
          <a:noFill/>
          <a:ln w="104775" cap="rnd">
            <a:solidFill>
              <a:srgbClr val="F9E0A7"/>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Bild 3">
            <a:extLst>
              <a:ext uri="{FF2B5EF4-FFF2-40B4-BE49-F238E27FC236}">
                <a16:creationId xmlns:a16="http://schemas.microsoft.com/office/drawing/2014/main" id="{61A7BCA5-7D4F-44DD-B957-38623BC7F581}"/>
              </a:ext>
              <a:ext uri="{C183D7F6-B498-43B3-948B-1728B52AA6E4}">
                <adec:decorative xmlns:adec="http://schemas.microsoft.com/office/drawing/2017/decorative" val="1"/>
              </a:ext>
            </a:extLst>
          </p:cNvPr>
          <p:cNvSpPr/>
          <p:nvPr/>
        </p:nvSpPr>
        <p:spPr>
          <a:xfrm flipH="1">
            <a:off x="6467818" y="1571007"/>
            <a:ext cx="1045651" cy="896384"/>
          </a:xfrm>
          <a:custGeom>
            <a:avLst/>
            <a:gdLst>
              <a:gd name="connsiteX0" fmla="*/ 98688 w 895350"/>
              <a:gd name="connsiteY0" fmla="*/ 104502 h 771525"/>
              <a:gd name="connsiteX1" fmla="*/ 706649 w 895350"/>
              <a:gd name="connsiteY1" fmla="*/ 8490 h 771525"/>
              <a:gd name="connsiteX2" fmla="*/ 829179 w 895350"/>
              <a:gd name="connsiteY2" fmla="*/ 96025 h 771525"/>
              <a:gd name="connsiteX3" fmla="*/ 893082 w 895350"/>
              <a:gd name="connsiteY3" fmla="*/ 500704 h 771525"/>
              <a:gd name="connsiteX4" fmla="*/ 803490 w 895350"/>
              <a:gd name="connsiteY4" fmla="*/ 621738 h 771525"/>
              <a:gd name="connsiteX5" fmla="*/ 750912 w 895350"/>
              <a:gd name="connsiteY5" fmla="*/ 630044 h 771525"/>
              <a:gd name="connsiteX6" fmla="*/ 769353 w 895350"/>
              <a:gd name="connsiteY6" fmla="*/ 746840 h 771525"/>
              <a:gd name="connsiteX7" fmla="*/ 740406 w 895350"/>
              <a:gd name="connsiteY7" fmla="*/ 766042 h 771525"/>
              <a:gd name="connsiteX8" fmla="*/ 562812 w 895350"/>
              <a:gd name="connsiteY8" fmla="*/ 659791 h 771525"/>
              <a:gd name="connsiteX9" fmla="*/ 194652 w 895350"/>
              <a:gd name="connsiteY9" fmla="*/ 717931 h 771525"/>
              <a:gd name="connsiteX10" fmla="*/ 72122 w 895350"/>
              <a:gd name="connsiteY10" fmla="*/ 630396 h 771525"/>
              <a:gd name="connsiteX11" fmla="*/ 8191 w 895350"/>
              <a:gd name="connsiteY11" fmla="*/ 225689 h 771525"/>
              <a:gd name="connsiteX12" fmla="*/ 98688 w 895350"/>
              <a:gd name="connsiteY12" fmla="*/ 104512 h 771525"/>
              <a:gd name="connsiteX13" fmla="*/ 98688 w 895350"/>
              <a:gd name="connsiteY13" fmla="*/ 104512 h 771525"/>
              <a:gd name="connsiteX14" fmla="*/ 650080 w 895350"/>
              <a:gd name="connsiteY14" fmla="*/ 225174 h 771525"/>
              <a:gd name="connsiteX15" fmla="*/ 597883 w 895350"/>
              <a:gd name="connsiteY15" fmla="*/ 187246 h 771525"/>
              <a:gd name="connsiteX16" fmla="*/ 256250 w 895350"/>
              <a:gd name="connsiteY16" fmla="*/ 241357 h 771525"/>
              <a:gd name="connsiteX17" fmla="*/ 218331 w 895350"/>
              <a:gd name="connsiteY17" fmla="*/ 293554 h 771525"/>
              <a:gd name="connsiteX18" fmla="*/ 270528 w 895350"/>
              <a:gd name="connsiteY18" fmla="*/ 331483 h 771525"/>
              <a:gd name="connsiteX19" fmla="*/ 612161 w 895350"/>
              <a:gd name="connsiteY19" fmla="*/ 277371 h 771525"/>
              <a:gd name="connsiteX20" fmla="*/ 650080 w 895350"/>
              <a:gd name="connsiteY20" fmla="*/ 225174 h 771525"/>
              <a:gd name="connsiteX21" fmla="*/ 608028 w 895350"/>
              <a:gd name="connsiteY21" fmla="*/ 445735 h 771525"/>
              <a:gd name="connsiteX22" fmla="*/ 555831 w 895350"/>
              <a:gd name="connsiteY22" fmla="*/ 407807 h 771525"/>
              <a:gd name="connsiteX23" fmla="*/ 289302 w 895350"/>
              <a:gd name="connsiteY23" fmla="*/ 450022 h 771525"/>
              <a:gd name="connsiteX24" fmla="*/ 251383 w 895350"/>
              <a:gd name="connsiteY24" fmla="*/ 502219 h 771525"/>
              <a:gd name="connsiteX25" fmla="*/ 303580 w 895350"/>
              <a:gd name="connsiteY25" fmla="*/ 540147 h 771525"/>
              <a:gd name="connsiteX26" fmla="*/ 570109 w 895350"/>
              <a:gd name="connsiteY26" fmla="*/ 497932 h 771525"/>
              <a:gd name="connsiteX27" fmla="*/ 608028 w 895350"/>
              <a:gd name="connsiteY27" fmla="*/ 445735 h 771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95350" h="771525">
                <a:moveTo>
                  <a:pt x="98688" y="104502"/>
                </a:moveTo>
                <a:lnTo>
                  <a:pt x="706649" y="8490"/>
                </a:lnTo>
                <a:cubicBezTo>
                  <a:pt x="765457" y="-797"/>
                  <a:pt x="820168" y="38989"/>
                  <a:pt x="829179" y="96025"/>
                </a:cubicBezTo>
                <a:lnTo>
                  <a:pt x="893082" y="500704"/>
                </a:lnTo>
                <a:cubicBezTo>
                  <a:pt x="902093" y="557740"/>
                  <a:pt x="862297" y="612451"/>
                  <a:pt x="803490" y="621738"/>
                </a:cubicBezTo>
                <a:lnTo>
                  <a:pt x="750912" y="630044"/>
                </a:lnTo>
                <a:lnTo>
                  <a:pt x="769353" y="746840"/>
                </a:lnTo>
                <a:cubicBezTo>
                  <a:pt x="771886" y="762889"/>
                  <a:pt x="754417" y="773862"/>
                  <a:pt x="740406" y="766042"/>
                </a:cubicBezTo>
                <a:lnTo>
                  <a:pt x="562812" y="659791"/>
                </a:lnTo>
                <a:lnTo>
                  <a:pt x="194652" y="717931"/>
                </a:lnTo>
                <a:cubicBezTo>
                  <a:pt x="136712" y="727085"/>
                  <a:pt x="81133" y="687432"/>
                  <a:pt x="72122" y="630396"/>
                </a:cubicBezTo>
                <a:lnTo>
                  <a:pt x="8191" y="225689"/>
                </a:lnTo>
                <a:cubicBezTo>
                  <a:pt x="85" y="168510"/>
                  <a:pt x="39880" y="113799"/>
                  <a:pt x="98688" y="104512"/>
                </a:cubicBezTo>
                <a:lnTo>
                  <a:pt x="98688" y="104512"/>
                </a:lnTo>
                <a:close/>
                <a:moveTo>
                  <a:pt x="650080" y="225174"/>
                </a:moveTo>
                <a:cubicBezTo>
                  <a:pt x="646137" y="200286"/>
                  <a:pt x="622772" y="183312"/>
                  <a:pt x="597883" y="187246"/>
                </a:cubicBezTo>
                <a:lnTo>
                  <a:pt x="256250" y="241357"/>
                </a:lnTo>
                <a:cubicBezTo>
                  <a:pt x="231361" y="245301"/>
                  <a:pt x="214388" y="268666"/>
                  <a:pt x="218331" y="293554"/>
                </a:cubicBezTo>
                <a:cubicBezTo>
                  <a:pt x="222275" y="318443"/>
                  <a:pt x="245639" y="335417"/>
                  <a:pt x="270528" y="331483"/>
                </a:cubicBezTo>
                <a:lnTo>
                  <a:pt x="612161" y="277371"/>
                </a:lnTo>
                <a:cubicBezTo>
                  <a:pt x="637050" y="273428"/>
                  <a:pt x="654024" y="250063"/>
                  <a:pt x="650080" y="225174"/>
                </a:cubicBezTo>
                <a:close/>
                <a:moveTo>
                  <a:pt x="608028" y="445735"/>
                </a:moveTo>
                <a:cubicBezTo>
                  <a:pt x="604084" y="420846"/>
                  <a:pt x="580719" y="403873"/>
                  <a:pt x="555831" y="407807"/>
                </a:cubicBezTo>
                <a:lnTo>
                  <a:pt x="289302" y="450022"/>
                </a:lnTo>
                <a:cubicBezTo>
                  <a:pt x="264413" y="453965"/>
                  <a:pt x="247440" y="477330"/>
                  <a:pt x="251383" y="502219"/>
                </a:cubicBezTo>
                <a:cubicBezTo>
                  <a:pt x="255326" y="527107"/>
                  <a:pt x="278691" y="544081"/>
                  <a:pt x="303580" y="540147"/>
                </a:cubicBezTo>
                <a:lnTo>
                  <a:pt x="570109" y="497932"/>
                </a:lnTo>
                <a:cubicBezTo>
                  <a:pt x="594997" y="493989"/>
                  <a:pt x="611971" y="470624"/>
                  <a:pt x="608028" y="445735"/>
                </a:cubicBezTo>
                <a:close/>
              </a:path>
            </a:pathLst>
          </a:custGeom>
          <a:solidFill>
            <a:srgbClr val="F9E0A7"/>
          </a:solidFill>
          <a:ln w="9525" cap="flat">
            <a:noFill/>
            <a:prstDash val="solid"/>
            <a:miter/>
          </a:ln>
        </p:spPr>
        <p:txBody>
          <a:bodyPr rtlCol="0" anchor="ctr"/>
          <a:lstStyle/>
          <a:p>
            <a:endParaRPr lang="sv-SE"/>
          </a:p>
        </p:txBody>
      </p:sp>
    </p:spTree>
    <p:extLst>
      <p:ext uri="{BB962C8B-B14F-4D97-AF65-F5344CB8AC3E}">
        <p14:creationId xmlns:p14="http://schemas.microsoft.com/office/powerpoint/2010/main" val="3816840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7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3"/>
                                        </p:tgtEl>
                                        <p:attrNameLst>
                                          <p:attrName>style.visibility</p:attrName>
                                        </p:attrNameLst>
                                      </p:cBhvr>
                                      <p:to>
                                        <p:strVal val="hidden"/>
                                      </p:to>
                                    </p:set>
                                  </p:childTnLst>
                                </p:cTn>
                              </p:par>
                              <p:par>
                                <p:cTn id="12" presetID="42" presetClass="entr" presetSubtype="0" fill="hold" grpId="0" nodeType="with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750"/>
                                        <p:tgtEl>
                                          <p:spTgt spid="5"/>
                                        </p:tgtEl>
                                      </p:cBhvr>
                                    </p:animEffect>
                                    <p:anim calcmode="lin" valueType="num">
                                      <p:cBhvr>
                                        <p:cTn id="15" dur="750" fill="hold"/>
                                        <p:tgtEl>
                                          <p:spTgt spid="5"/>
                                        </p:tgtEl>
                                        <p:attrNameLst>
                                          <p:attrName>ppt_x</p:attrName>
                                        </p:attrNameLst>
                                      </p:cBhvr>
                                      <p:tavLst>
                                        <p:tav tm="0">
                                          <p:val>
                                            <p:strVal val="#ppt_x"/>
                                          </p:val>
                                        </p:tav>
                                        <p:tav tm="100000">
                                          <p:val>
                                            <p:strVal val="#ppt_x"/>
                                          </p:val>
                                        </p:tav>
                                      </p:tavLst>
                                    </p:anim>
                                    <p:anim calcmode="lin" valueType="num">
                                      <p:cBhvr>
                                        <p:cTn id="16" dur="750" fill="hold"/>
                                        <p:tgtEl>
                                          <p:spTgt spid="5"/>
                                        </p:tgtEl>
                                        <p:attrNameLst>
                                          <p:attrName>ppt_y</p:attrName>
                                        </p:attrNameLst>
                                      </p:cBhvr>
                                      <p:tavLst>
                                        <p:tav tm="0">
                                          <p:val>
                                            <p:strVal val="#ppt_y+.1"/>
                                          </p:val>
                                        </p:tav>
                                        <p:tav tm="100000">
                                          <p:val>
                                            <p:strVal val="#ppt_y"/>
                                          </p:val>
                                        </p:tav>
                                      </p:tavLst>
                                    </p:anim>
                                  </p:childTnLst>
                                </p:cTn>
                              </p:par>
                              <p:par>
                                <p:cTn id="17" presetID="53" presetClass="entr" presetSubtype="16" fill="hold" grpId="1"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750" fill="hold"/>
                                        <p:tgtEl>
                                          <p:spTgt spid="5"/>
                                        </p:tgtEl>
                                        <p:attrNameLst>
                                          <p:attrName>ppt_w</p:attrName>
                                        </p:attrNameLst>
                                      </p:cBhvr>
                                      <p:tavLst>
                                        <p:tav tm="0">
                                          <p:val>
                                            <p:fltVal val="0"/>
                                          </p:val>
                                        </p:tav>
                                        <p:tav tm="100000">
                                          <p:val>
                                            <p:strVal val="#ppt_w"/>
                                          </p:val>
                                        </p:tav>
                                      </p:tavLst>
                                    </p:anim>
                                    <p:anim calcmode="lin" valueType="num">
                                      <p:cBhvr>
                                        <p:cTn id="20" dur="750" fill="hold"/>
                                        <p:tgtEl>
                                          <p:spTgt spid="5"/>
                                        </p:tgtEl>
                                        <p:attrNameLst>
                                          <p:attrName>ppt_h</p:attrName>
                                        </p:attrNameLst>
                                      </p:cBhvr>
                                      <p:tavLst>
                                        <p:tav tm="0">
                                          <p:val>
                                            <p:fltVal val="0"/>
                                          </p:val>
                                        </p:tav>
                                        <p:tav tm="100000">
                                          <p:val>
                                            <p:strVal val="#ppt_h"/>
                                          </p:val>
                                        </p:tav>
                                      </p:tavLst>
                                    </p:anim>
                                    <p:animEffect transition="in" filter="fade">
                                      <p:cBhvr>
                                        <p:cTn id="21"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5" grpId="0" animBg="1"/>
      <p:bldP spid="5"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91A4B1-774E-4B2B-BD1B-83F02EF7611B}"/>
              </a:ext>
            </a:extLst>
          </p:cNvPr>
          <p:cNvSpPr>
            <a:spLocks noGrp="1"/>
          </p:cNvSpPr>
          <p:nvPr>
            <p:ph type="title"/>
          </p:nvPr>
        </p:nvSpPr>
        <p:spPr>
          <a:xfrm>
            <a:off x="4936488" y="4212000"/>
            <a:ext cx="2319024" cy="622510"/>
          </a:xfrm>
        </p:spPr>
        <p:txBody>
          <a:bodyPr>
            <a:noAutofit/>
          </a:bodyPr>
          <a:lstStyle/>
          <a:p>
            <a:r>
              <a:rPr lang="sv-SE" sz="3600" dirty="0"/>
              <a:t>Sekretess</a:t>
            </a:r>
            <a:endParaRPr lang="sv-SE" sz="3600" dirty="0">
              <a:solidFill>
                <a:schemeClr val="bg1"/>
              </a:solidFill>
            </a:endParaRPr>
          </a:p>
        </p:txBody>
      </p:sp>
      <p:grpSp>
        <p:nvGrpSpPr>
          <p:cNvPr id="4" name="Grupp 3">
            <a:extLst>
              <a:ext uri="{FF2B5EF4-FFF2-40B4-BE49-F238E27FC236}">
                <a16:creationId xmlns:a16="http://schemas.microsoft.com/office/drawing/2014/main" id="{842A1515-C730-404D-946E-4F08E9E0183E}"/>
              </a:ext>
              <a:ext uri="{C183D7F6-B498-43B3-948B-1728B52AA6E4}">
                <adec:decorative xmlns:adec="http://schemas.microsoft.com/office/drawing/2017/decorative" val="1"/>
              </a:ext>
            </a:extLst>
          </p:cNvPr>
          <p:cNvGrpSpPr/>
          <p:nvPr/>
        </p:nvGrpSpPr>
        <p:grpSpPr>
          <a:xfrm>
            <a:off x="5039193" y="1944000"/>
            <a:ext cx="2113614" cy="2088000"/>
            <a:chOff x="5039193" y="1716447"/>
            <a:chExt cx="2113614" cy="2088000"/>
          </a:xfrm>
        </p:grpSpPr>
        <p:sp>
          <p:nvSpPr>
            <p:cNvPr id="7" name="Ellips 6">
              <a:extLst>
                <a:ext uri="{FF2B5EF4-FFF2-40B4-BE49-F238E27FC236}">
                  <a16:creationId xmlns:a16="http://schemas.microsoft.com/office/drawing/2014/main" id="{8A257372-E327-41E8-9FDA-DB73CFD1C49C}"/>
                </a:ext>
                <a:ext uri="{C183D7F6-B498-43B3-948B-1728B52AA6E4}">
                  <adec:decorative xmlns:adec="http://schemas.microsoft.com/office/drawing/2017/decorative" val="1"/>
                </a:ext>
              </a:extLst>
            </p:cNvPr>
            <p:cNvSpPr/>
            <p:nvPr/>
          </p:nvSpPr>
          <p:spPr>
            <a:xfrm>
              <a:off x="5039193" y="1716447"/>
              <a:ext cx="2113614" cy="2088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3" name="Bild 2">
              <a:extLst>
                <a:ext uri="{FF2B5EF4-FFF2-40B4-BE49-F238E27FC236}">
                  <a16:creationId xmlns:a16="http://schemas.microsoft.com/office/drawing/2014/main" id="{C50E3849-E598-4FE5-91F7-DC60A03C17F4}"/>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16669" y="1948250"/>
              <a:ext cx="958663" cy="1526147"/>
            </a:xfrm>
            <a:prstGeom prst="rect">
              <a:avLst/>
            </a:prstGeom>
          </p:spPr>
        </p:pic>
      </p:grpSp>
    </p:spTree>
    <p:extLst>
      <p:ext uri="{BB962C8B-B14F-4D97-AF65-F5344CB8AC3E}">
        <p14:creationId xmlns:p14="http://schemas.microsoft.com/office/powerpoint/2010/main" val="781175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91ECD308-4F54-4831-85E4-390150535AC5}"/>
              </a:ext>
            </a:extLst>
          </p:cNvPr>
          <p:cNvSpPr>
            <a:spLocks noGrp="1"/>
          </p:cNvSpPr>
          <p:nvPr>
            <p:ph type="title"/>
          </p:nvPr>
        </p:nvSpPr>
        <p:spPr>
          <a:xfrm>
            <a:off x="1797654" y="4107461"/>
            <a:ext cx="2465547" cy="1080000"/>
          </a:xfrm>
        </p:spPr>
        <p:txBody>
          <a:bodyPr>
            <a:noAutofit/>
          </a:bodyPr>
          <a:lstStyle/>
          <a:p>
            <a:r>
              <a:rPr lang="sv-SE" altLang="sv-SE" sz="3600" dirty="0"/>
              <a:t>Reflektion</a:t>
            </a:r>
            <a:endParaRPr lang="sv-SE" dirty="0"/>
          </a:p>
        </p:txBody>
      </p:sp>
      <p:sp>
        <p:nvSpPr>
          <p:cNvPr id="4" name="Platshållare för text 3">
            <a:extLst>
              <a:ext uri="{FF2B5EF4-FFF2-40B4-BE49-F238E27FC236}">
                <a16:creationId xmlns:a16="http://schemas.microsoft.com/office/drawing/2014/main" id="{CED747F5-C248-4726-90B5-EEAEDFAB695B}"/>
              </a:ext>
            </a:extLst>
          </p:cNvPr>
          <p:cNvSpPr>
            <a:spLocks noGrp="1"/>
          </p:cNvSpPr>
          <p:nvPr>
            <p:ph type="body" sz="quarter" idx="13"/>
          </p:nvPr>
        </p:nvSpPr>
        <p:spPr>
          <a:xfrm>
            <a:off x="4984415" y="1988385"/>
            <a:ext cx="5659201" cy="2881230"/>
          </a:xfrm>
        </p:spPr>
        <p:txBody>
          <a:bodyPr>
            <a:noAutofit/>
          </a:bodyPr>
          <a:lstStyle/>
          <a:p>
            <a:pPr lvl="0"/>
            <a:r>
              <a:rPr lang="sv-SE" sz="2400" dirty="0">
                <a:solidFill>
                  <a:srgbClr val="000000"/>
                </a:solidFill>
              </a:rPr>
              <a:t>Alla som arbetar med barn måste meddela socialtjänsten om de är oroliga för ett barn. Det kan till exempel vara personal på skola eller förskola.</a:t>
            </a:r>
          </a:p>
          <a:p>
            <a:pPr marL="288000" lvl="0" indent="-288000">
              <a:buFont typeface="Arial" panose="020B0604020202020204" pitchFamily="34" charset="0"/>
              <a:buChar char="•"/>
            </a:pPr>
            <a:r>
              <a:rPr lang="sv-SE" sz="2400" dirty="0">
                <a:solidFill>
                  <a:srgbClr val="000000"/>
                </a:solidFill>
              </a:rPr>
              <a:t>Vad tänker ni om det?</a:t>
            </a:r>
            <a:endParaRPr lang="sv-SE" sz="2400" dirty="0"/>
          </a:p>
        </p:txBody>
      </p:sp>
      <p:grpSp>
        <p:nvGrpSpPr>
          <p:cNvPr id="10" name="Bild 8">
            <a:extLst>
              <a:ext uri="{FF2B5EF4-FFF2-40B4-BE49-F238E27FC236}">
                <a16:creationId xmlns:a16="http://schemas.microsoft.com/office/drawing/2014/main" id="{D1405A1E-6F86-472F-B1F8-1B37EFDA4DCA}"/>
              </a:ext>
              <a:ext uri="{C183D7F6-B498-43B3-948B-1728B52AA6E4}">
                <adec:decorative xmlns:adec="http://schemas.microsoft.com/office/drawing/2017/decorative" val="1"/>
              </a:ext>
            </a:extLst>
          </p:cNvPr>
          <p:cNvGrpSpPr/>
          <p:nvPr/>
        </p:nvGrpSpPr>
        <p:grpSpPr>
          <a:xfrm>
            <a:off x="1882011" y="1986815"/>
            <a:ext cx="2266950" cy="1962150"/>
            <a:chOff x="8400669" y="2442960"/>
            <a:chExt cx="2266950" cy="1962150"/>
          </a:xfrm>
        </p:grpSpPr>
        <p:sp>
          <p:nvSpPr>
            <p:cNvPr id="11" name="Frihandsfigur: Form 10">
              <a:extLst>
                <a:ext uri="{FF2B5EF4-FFF2-40B4-BE49-F238E27FC236}">
                  <a16:creationId xmlns:a16="http://schemas.microsoft.com/office/drawing/2014/main" id="{3E663FC3-A6C2-4EDB-98AE-A35889729663}"/>
                </a:ext>
                <a:ext uri="{C183D7F6-B498-43B3-948B-1728B52AA6E4}">
                  <adec:decorative xmlns:adec="http://schemas.microsoft.com/office/drawing/2017/decorative" val="1"/>
                </a:ext>
              </a:extLst>
            </p:cNvPr>
            <p:cNvSpPr/>
            <p:nvPr/>
          </p:nvSpPr>
          <p:spPr>
            <a:xfrm>
              <a:off x="8589997" y="3264815"/>
              <a:ext cx="571500" cy="571500"/>
            </a:xfrm>
            <a:custGeom>
              <a:avLst/>
              <a:gdLst>
                <a:gd name="connsiteX0" fmla="*/ 289122 w 571500"/>
                <a:gd name="connsiteY0" fmla="*/ 571090 h 571500"/>
                <a:gd name="connsiteX1" fmla="*/ 7144 w 571500"/>
                <a:gd name="connsiteY1" fmla="*/ 289112 h 571500"/>
                <a:gd name="connsiteX2" fmla="*/ 289122 w 571500"/>
                <a:gd name="connsiteY2" fmla="*/ 7144 h 571500"/>
                <a:gd name="connsiteX3" fmla="*/ 571090 w 571500"/>
                <a:gd name="connsiteY3" fmla="*/ 289112 h 571500"/>
                <a:gd name="connsiteX4" fmla="*/ 289122 w 571500"/>
                <a:gd name="connsiteY4" fmla="*/ 571090 h 571500"/>
                <a:gd name="connsiteX5" fmla="*/ 289122 w 571500"/>
                <a:gd name="connsiteY5" fmla="*/ 54769 h 571500"/>
                <a:gd name="connsiteX6" fmla="*/ 54769 w 571500"/>
                <a:gd name="connsiteY6" fmla="*/ 289112 h 571500"/>
                <a:gd name="connsiteX7" fmla="*/ 289122 w 571500"/>
                <a:gd name="connsiteY7" fmla="*/ 523465 h 571500"/>
                <a:gd name="connsiteX8" fmla="*/ 523465 w 571500"/>
                <a:gd name="connsiteY8" fmla="*/ 289112 h 571500"/>
                <a:gd name="connsiteX9" fmla="*/ 289122 w 571500"/>
                <a:gd name="connsiteY9" fmla="*/ 54769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0" h="571500">
                  <a:moveTo>
                    <a:pt x="289122" y="571090"/>
                  </a:moveTo>
                  <a:cubicBezTo>
                    <a:pt x="133645" y="571090"/>
                    <a:pt x="7144" y="444598"/>
                    <a:pt x="7144" y="289112"/>
                  </a:cubicBezTo>
                  <a:cubicBezTo>
                    <a:pt x="7144" y="133626"/>
                    <a:pt x="133636" y="7144"/>
                    <a:pt x="289122" y="7144"/>
                  </a:cubicBezTo>
                  <a:cubicBezTo>
                    <a:pt x="444608" y="7144"/>
                    <a:pt x="571090" y="133636"/>
                    <a:pt x="571090" y="289112"/>
                  </a:cubicBezTo>
                  <a:cubicBezTo>
                    <a:pt x="571090" y="444589"/>
                    <a:pt x="444598" y="571090"/>
                    <a:pt x="289122" y="571090"/>
                  </a:cubicBezTo>
                  <a:close/>
                  <a:moveTo>
                    <a:pt x="289122" y="54769"/>
                  </a:moveTo>
                  <a:cubicBezTo>
                    <a:pt x="159906" y="54769"/>
                    <a:pt x="54769" y="159896"/>
                    <a:pt x="54769" y="289112"/>
                  </a:cubicBezTo>
                  <a:cubicBezTo>
                    <a:pt x="54769" y="418329"/>
                    <a:pt x="159896" y="523465"/>
                    <a:pt x="289122" y="523465"/>
                  </a:cubicBezTo>
                  <a:cubicBezTo>
                    <a:pt x="418348" y="523465"/>
                    <a:pt x="523465" y="418338"/>
                    <a:pt x="523465" y="289112"/>
                  </a:cubicBezTo>
                  <a:cubicBezTo>
                    <a:pt x="523465" y="159887"/>
                    <a:pt x="418338" y="54769"/>
                    <a:pt x="289122" y="54769"/>
                  </a:cubicBezTo>
                  <a:close/>
                </a:path>
              </a:pathLst>
            </a:custGeom>
            <a:solidFill>
              <a:srgbClr val="002B45"/>
            </a:solidFill>
            <a:ln w="9525" cap="flat">
              <a:noFill/>
              <a:prstDash val="solid"/>
              <a:miter/>
            </a:ln>
          </p:spPr>
          <p:txBody>
            <a:bodyPr rtlCol="0" anchor="ctr"/>
            <a:lstStyle/>
            <a:p>
              <a:endParaRPr lang="sv-SE"/>
            </a:p>
          </p:txBody>
        </p:sp>
        <p:sp>
          <p:nvSpPr>
            <p:cNvPr id="12" name="Frihandsfigur: Form 11">
              <a:extLst>
                <a:ext uri="{FF2B5EF4-FFF2-40B4-BE49-F238E27FC236}">
                  <a16:creationId xmlns:a16="http://schemas.microsoft.com/office/drawing/2014/main" id="{61462D90-9561-4AA5-81FF-823F49AFD762}"/>
                </a:ext>
                <a:ext uri="{C183D7F6-B498-43B3-948B-1728B52AA6E4}">
                  <adec:decorative xmlns:adec="http://schemas.microsoft.com/office/drawing/2017/decorative" val="1"/>
                </a:ext>
              </a:extLst>
            </p:cNvPr>
            <p:cNvSpPr/>
            <p:nvPr/>
          </p:nvSpPr>
          <p:spPr>
            <a:xfrm>
              <a:off x="9882711" y="3264815"/>
              <a:ext cx="571500" cy="571500"/>
            </a:xfrm>
            <a:custGeom>
              <a:avLst/>
              <a:gdLst>
                <a:gd name="connsiteX0" fmla="*/ 289122 w 571500"/>
                <a:gd name="connsiteY0" fmla="*/ 571090 h 571500"/>
                <a:gd name="connsiteX1" fmla="*/ 7144 w 571500"/>
                <a:gd name="connsiteY1" fmla="*/ 289112 h 571500"/>
                <a:gd name="connsiteX2" fmla="*/ 289122 w 571500"/>
                <a:gd name="connsiteY2" fmla="*/ 7144 h 571500"/>
                <a:gd name="connsiteX3" fmla="*/ 571100 w 571500"/>
                <a:gd name="connsiteY3" fmla="*/ 289112 h 571500"/>
                <a:gd name="connsiteX4" fmla="*/ 289122 w 571500"/>
                <a:gd name="connsiteY4" fmla="*/ 571090 h 571500"/>
                <a:gd name="connsiteX5" fmla="*/ 289122 w 571500"/>
                <a:gd name="connsiteY5" fmla="*/ 54769 h 571500"/>
                <a:gd name="connsiteX6" fmla="*/ 54769 w 571500"/>
                <a:gd name="connsiteY6" fmla="*/ 289112 h 571500"/>
                <a:gd name="connsiteX7" fmla="*/ 289122 w 571500"/>
                <a:gd name="connsiteY7" fmla="*/ 523465 h 571500"/>
                <a:gd name="connsiteX8" fmla="*/ 523475 w 571500"/>
                <a:gd name="connsiteY8" fmla="*/ 289112 h 571500"/>
                <a:gd name="connsiteX9" fmla="*/ 289122 w 571500"/>
                <a:gd name="connsiteY9" fmla="*/ 54769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0" h="571500">
                  <a:moveTo>
                    <a:pt x="289122" y="571090"/>
                  </a:moveTo>
                  <a:cubicBezTo>
                    <a:pt x="133645" y="571090"/>
                    <a:pt x="7144" y="444598"/>
                    <a:pt x="7144" y="289112"/>
                  </a:cubicBezTo>
                  <a:cubicBezTo>
                    <a:pt x="7144" y="133626"/>
                    <a:pt x="133636" y="7144"/>
                    <a:pt x="289122" y="7144"/>
                  </a:cubicBezTo>
                  <a:cubicBezTo>
                    <a:pt x="444608" y="7144"/>
                    <a:pt x="571100" y="133636"/>
                    <a:pt x="571100" y="289112"/>
                  </a:cubicBezTo>
                  <a:cubicBezTo>
                    <a:pt x="571100" y="444589"/>
                    <a:pt x="444608" y="571090"/>
                    <a:pt x="289122" y="571090"/>
                  </a:cubicBezTo>
                  <a:close/>
                  <a:moveTo>
                    <a:pt x="289122" y="54769"/>
                  </a:moveTo>
                  <a:cubicBezTo>
                    <a:pt x="159906" y="54769"/>
                    <a:pt x="54769" y="159896"/>
                    <a:pt x="54769" y="289112"/>
                  </a:cubicBezTo>
                  <a:cubicBezTo>
                    <a:pt x="54769" y="418329"/>
                    <a:pt x="159896" y="523465"/>
                    <a:pt x="289122" y="523465"/>
                  </a:cubicBezTo>
                  <a:cubicBezTo>
                    <a:pt x="418348" y="523465"/>
                    <a:pt x="523475" y="418338"/>
                    <a:pt x="523475" y="289112"/>
                  </a:cubicBezTo>
                  <a:cubicBezTo>
                    <a:pt x="523475" y="159887"/>
                    <a:pt x="418348" y="54769"/>
                    <a:pt x="289122" y="54769"/>
                  </a:cubicBezTo>
                  <a:close/>
                </a:path>
              </a:pathLst>
            </a:custGeom>
            <a:solidFill>
              <a:srgbClr val="017CC1"/>
            </a:solidFill>
            <a:ln w="9525" cap="flat">
              <a:noFill/>
              <a:prstDash val="solid"/>
              <a:miter/>
            </a:ln>
          </p:spPr>
          <p:txBody>
            <a:bodyPr rtlCol="0" anchor="ctr"/>
            <a:lstStyle/>
            <a:p>
              <a:endParaRPr lang="sv-SE"/>
            </a:p>
          </p:txBody>
        </p:sp>
        <p:sp>
          <p:nvSpPr>
            <p:cNvPr id="13" name="Frihandsfigur: Form 12">
              <a:extLst>
                <a:ext uri="{FF2B5EF4-FFF2-40B4-BE49-F238E27FC236}">
                  <a16:creationId xmlns:a16="http://schemas.microsoft.com/office/drawing/2014/main" id="{414CA11A-70DF-4582-AF82-13ED82981B2C}"/>
                </a:ext>
                <a:ext uri="{C183D7F6-B498-43B3-948B-1728B52AA6E4}">
                  <adec:decorative xmlns:adec="http://schemas.microsoft.com/office/drawing/2017/decorative" val="1"/>
                </a:ext>
              </a:extLst>
            </p:cNvPr>
            <p:cNvSpPr/>
            <p:nvPr/>
          </p:nvSpPr>
          <p:spPr>
            <a:xfrm>
              <a:off x="9237069" y="3035120"/>
              <a:ext cx="571500" cy="571500"/>
            </a:xfrm>
            <a:custGeom>
              <a:avLst/>
              <a:gdLst>
                <a:gd name="connsiteX0" fmla="*/ 289112 w 571500"/>
                <a:gd name="connsiteY0" fmla="*/ 571090 h 571500"/>
                <a:gd name="connsiteX1" fmla="*/ 7144 w 571500"/>
                <a:gd name="connsiteY1" fmla="*/ 289122 h 571500"/>
                <a:gd name="connsiteX2" fmla="*/ 289112 w 571500"/>
                <a:gd name="connsiteY2" fmla="*/ 7144 h 571500"/>
                <a:gd name="connsiteX3" fmla="*/ 571091 w 571500"/>
                <a:gd name="connsiteY3" fmla="*/ 289122 h 571500"/>
                <a:gd name="connsiteX4" fmla="*/ 289112 w 571500"/>
                <a:gd name="connsiteY4" fmla="*/ 571090 h 571500"/>
                <a:gd name="connsiteX5" fmla="*/ 289112 w 571500"/>
                <a:gd name="connsiteY5" fmla="*/ 54778 h 571500"/>
                <a:gd name="connsiteX6" fmla="*/ 54769 w 571500"/>
                <a:gd name="connsiteY6" fmla="*/ 289131 h 571500"/>
                <a:gd name="connsiteX7" fmla="*/ 289112 w 571500"/>
                <a:gd name="connsiteY7" fmla="*/ 523475 h 571500"/>
                <a:gd name="connsiteX8" fmla="*/ 523466 w 571500"/>
                <a:gd name="connsiteY8" fmla="*/ 289131 h 571500"/>
                <a:gd name="connsiteX9" fmla="*/ 289112 w 571500"/>
                <a:gd name="connsiteY9" fmla="*/ 54778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0" h="571500">
                  <a:moveTo>
                    <a:pt x="289112" y="571090"/>
                  </a:moveTo>
                  <a:cubicBezTo>
                    <a:pt x="133636" y="571090"/>
                    <a:pt x="7144" y="444608"/>
                    <a:pt x="7144" y="289122"/>
                  </a:cubicBezTo>
                  <a:cubicBezTo>
                    <a:pt x="7144" y="133636"/>
                    <a:pt x="133636" y="7144"/>
                    <a:pt x="289112" y="7144"/>
                  </a:cubicBezTo>
                  <a:cubicBezTo>
                    <a:pt x="444589" y="7144"/>
                    <a:pt x="571091" y="133636"/>
                    <a:pt x="571091" y="289122"/>
                  </a:cubicBezTo>
                  <a:cubicBezTo>
                    <a:pt x="571091" y="444608"/>
                    <a:pt x="444599" y="571090"/>
                    <a:pt x="289112" y="571090"/>
                  </a:cubicBezTo>
                  <a:close/>
                  <a:moveTo>
                    <a:pt x="289112" y="54778"/>
                  </a:moveTo>
                  <a:cubicBezTo>
                    <a:pt x="159896" y="54778"/>
                    <a:pt x="54769" y="159906"/>
                    <a:pt x="54769" y="289131"/>
                  </a:cubicBezTo>
                  <a:cubicBezTo>
                    <a:pt x="54769" y="418357"/>
                    <a:pt x="159896" y="523475"/>
                    <a:pt x="289112" y="523475"/>
                  </a:cubicBezTo>
                  <a:cubicBezTo>
                    <a:pt x="418328" y="523475"/>
                    <a:pt x="523466" y="418348"/>
                    <a:pt x="523466" y="289131"/>
                  </a:cubicBezTo>
                  <a:cubicBezTo>
                    <a:pt x="523466" y="159915"/>
                    <a:pt x="418338" y="54778"/>
                    <a:pt x="289112" y="54778"/>
                  </a:cubicBezTo>
                  <a:close/>
                </a:path>
              </a:pathLst>
            </a:custGeom>
            <a:solidFill>
              <a:srgbClr val="1B2F46"/>
            </a:solidFill>
            <a:ln w="9525" cap="flat">
              <a:noFill/>
              <a:prstDash val="solid"/>
              <a:miter/>
            </a:ln>
          </p:spPr>
          <p:txBody>
            <a:bodyPr rtlCol="0" anchor="ctr"/>
            <a:lstStyle/>
            <a:p>
              <a:endParaRPr lang="sv-SE"/>
            </a:p>
          </p:txBody>
        </p:sp>
        <p:sp>
          <p:nvSpPr>
            <p:cNvPr id="14" name="Frihandsfigur: Form 13">
              <a:extLst>
                <a:ext uri="{FF2B5EF4-FFF2-40B4-BE49-F238E27FC236}">
                  <a16:creationId xmlns:a16="http://schemas.microsoft.com/office/drawing/2014/main" id="{FBBFC3AA-D042-4E7B-AA51-3E870AB13BF9}"/>
                </a:ext>
                <a:ext uri="{C183D7F6-B498-43B3-948B-1728B52AA6E4}">
                  <adec:decorative xmlns:adec="http://schemas.microsoft.com/office/drawing/2017/decorative" val="1"/>
                </a:ext>
              </a:extLst>
            </p:cNvPr>
            <p:cNvSpPr/>
            <p:nvPr/>
          </p:nvSpPr>
          <p:spPr>
            <a:xfrm>
              <a:off x="8463505" y="3853231"/>
              <a:ext cx="628650" cy="552450"/>
            </a:xfrm>
            <a:custGeom>
              <a:avLst/>
              <a:gdLst>
                <a:gd name="connsiteX0" fmla="*/ 583549 w 628650"/>
                <a:gd name="connsiteY0" fmla="*/ 551602 h 552450"/>
                <a:gd name="connsiteX1" fmla="*/ 536048 w 628650"/>
                <a:gd name="connsiteY1" fmla="*/ 548202 h 552450"/>
                <a:gd name="connsiteX2" fmla="*/ 563518 w 628650"/>
                <a:gd name="connsiteY2" fmla="*/ 163878 h 552450"/>
                <a:gd name="connsiteX3" fmla="*/ 570090 w 628650"/>
                <a:gd name="connsiteY3" fmla="*/ 88202 h 552450"/>
                <a:gd name="connsiteX4" fmla="*/ 422072 w 628650"/>
                <a:gd name="connsiteY4" fmla="*/ 54759 h 552450"/>
                <a:gd name="connsiteX5" fmla="*/ 409127 w 628650"/>
                <a:gd name="connsiteY5" fmla="*/ 54759 h 552450"/>
                <a:gd name="connsiteX6" fmla="*/ 65532 w 628650"/>
                <a:gd name="connsiteY6" fmla="*/ 398355 h 552450"/>
                <a:gd name="connsiteX7" fmla="*/ 65475 w 628650"/>
                <a:gd name="connsiteY7" fmla="*/ 400060 h 552450"/>
                <a:gd name="connsiteX8" fmla="*/ 54645 w 628650"/>
                <a:gd name="connsiteY8" fmla="*/ 551602 h 552450"/>
                <a:gd name="connsiteX9" fmla="*/ 7144 w 628650"/>
                <a:gd name="connsiteY9" fmla="*/ 548202 h 552450"/>
                <a:gd name="connsiteX10" fmla="*/ 17917 w 628650"/>
                <a:gd name="connsiteY10" fmla="*/ 397497 h 552450"/>
                <a:gd name="connsiteX11" fmla="*/ 409137 w 628650"/>
                <a:gd name="connsiteY11" fmla="*/ 7144 h 552450"/>
                <a:gd name="connsiteX12" fmla="*/ 422081 w 628650"/>
                <a:gd name="connsiteY12" fmla="*/ 7144 h 552450"/>
                <a:gd name="connsiteX13" fmla="*/ 608066 w 628650"/>
                <a:gd name="connsiteY13" fmla="*/ 54121 h 552450"/>
                <a:gd name="connsiteX14" fmla="*/ 623573 w 628650"/>
                <a:gd name="connsiteY14" fmla="*/ 62522 h 552450"/>
                <a:gd name="connsiteX15" fmla="*/ 620058 w 628650"/>
                <a:gd name="connsiteY15" fmla="*/ 79801 h 552450"/>
                <a:gd name="connsiteX16" fmla="*/ 611134 w 628650"/>
                <a:gd name="connsiteY16" fmla="*/ 165040 h 552450"/>
                <a:gd name="connsiteX17" fmla="*/ 611076 w 628650"/>
                <a:gd name="connsiteY17" fmla="*/ 166545 h 552450"/>
                <a:gd name="connsiteX18" fmla="*/ 583549 w 628650"/>
                <a:gd name="connsiteY18" fmla="*/ 551612 h 552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28650" h="552450">
                  <a:moveTo>
                    <a:pt x="583549" y="551602"/>
                  </a:moveTo>
                  <a:lnTo>
                    <a:pt x="536048" y="548202"/>
                  </a:lnTo>
                  <a:lnTo>
                    <a:pt x="563518" y="163878"/>
                  </a:lnTo>
                  <a:cubicBezTo>
                    <a:pt x="563756" y="138579"/>
                    <a:pt x="565966" y="113205"/>
                    <a:pt x="570090" y="88202"/>
                  </a:cubicBezTo>
                  <a:cubicBezTo>
                    <a:pt x="524161" y="66284"/>
                    <a:pt x="473345" y="54759"/>
                    <a:pt x="422072" y="54759"/>
                  </a:cubicBezTo>
                  <a:lnTo>
                    <a:pt x="409127" y="54759"/>
                  </a:lnTo>
                  <a:cubicBezTo>
                    <a:pt x="219666" y="54759"/>
                    <a:pt x="65532" y="208902"/>
                    <a:pt x="65532" y="398355"/>
                  </a:cubicBezTo>
                  <a:lnTo>
                    <a:pt x="65475" y="400060"/>
                  </a:lnTo>
                  <a:lnTo>
                    <a:pt x="54645" y="551602"/>
                  </a:lnTo>
                  <a:lnTo>
                    <a:pt x="7144" y="548202"/>
                  </a:lnTo>
                  <a:lnTo>
                    <a:pt x="17917" y="397497"/>
                  </a:lnTo>
                  <a:cubicBezTo>
                    <a:pt x="18383" y="182185"/>
                    <a:pt x="193710" y="7144"/>
                    <a:pt x="409137" y="7144"/>
                  </a:cubicBezTo>
                  <a:lnTo>
                    <a:pt x="422081" y="7144"/>
                  </a:lnTo>
                  <a:cubicBezTo>
                    <a:pt x="487004" y="7144"/>
                    <a:pt x="551317" y="23384"/>
                    <a:pt x="608066" y="54121"/>
                  </a:cubicBezTo>
                  <a:lnTo>
                    <a:pt x="623573" y="62522"/>
                  </a:lnTo>
                  <a:lnTo>
                    <a:pt x="620058" y="79801"/>
                  </a:lnTo>
                  <a:cubicBezTo>
                    <a:pt x="614363" y="107794"/>
                    <a:pt x="611362" y="136474"/>
                    <a:pt x="611134" y="165040"/>
                  </a:cubicBezTo>
                  <a:lnTo>
                    <a:pt x="611076" y="166545"/>
                  </a:lnTo>
                  <a:lnTo>
                    <a:pt x="583549" y="551612"/>
                  </a:lnTo>
                  <a:close/>
                </a:path>
              </a:pathLst>
            </a:custGeom>
            <a:solidFill>
              <a:srgbClr val="1B2F46"/>
            </a:solidFill>
            <a:ln w="9525" cap="flat">
              <a:noFill/>
              <a:prstDash val="solid"/>
              <a:miter/>
            </a:ln>
          </p:spPr>
          <p:txBody>
            <a:bodyPr rtlCol="0" anchor="ctr"/>
            <a:lstStyle/>
            <a:p>
              <a:endParaRPr lang="sv-SE"/>
            </a:p>
          </p:txBody>
        </p:sp>
        <p:sp>
          <p:nvSpPr>
            <p:cNvPr id="15" name="Frihandsfigur: Form 14">
              <a:extLst>
                <a:ext uri="{FF2B5EF4-FFF2-40B4-BE49-F238E27FC236}">
                  <a16:creationId xmlns:a16="http://schemas.microsoft.com/office/drawing/2014/main" id="{4A106386-F94C-4228-B3AF-CC6AA4BBE53D}"/>
                </a:ext>
                <a:ext uri="{C183D7F6-B498-43B3-948B-1728B52AA6E4}">
                  <adec:decorative xmlns:adec="http://schemas.microsoft.com/office/drawing/2017/decorative" val="1"/>
                </a:ext>
              </a:extLst>
            </p:cNvPr>
            <p:cNvSpPr/>
            <p:nvPr/>
          </p:nvSpPr>
          <p:spPr>
            <a:xfrm>
              <a:off x="9957959" y="3853231"/>
              <a:ext cx="628650" cy="552450"/>
            </a:xfrm>
            <a:custGeom>
              <a:avLst/>
              <a:gdLst>
                <a:gd name="connsiteX0" fmla="*/ 48711 w 628650"/>
                <a:gd name="connsiteY0" fmla="*/ 551679 h 552450"/>
                <a:gd name="connsiteX1" fmla="*/ 19755 w 628650"/>
                <a:gd name="connsiteY1" fmla="*/ 164849 h 552450"/>
                <a:gd name="connsiteX2" fmla="*/ 10706 w 628650"/>
                <a:gd name="connsiteY2" fmla="*/ 79172 h 552450"/>
                <a:gd name="connsiteX3" fmla="*/ 7144 w 628650"/>
                <a:gd name="connsiteY3" fmla="*/ 61789 h 552450"/>
                <a:gd name="connsiteX4" fmla="*/ 22784 w 628650"/>
                <a:gd name="connsiteY4" fmla="*/ 53407 h 552450"/>
                <a:gd name="connsiteX5" fmla="*/ 207407 w 628650"/>
                <a:gd name="connsiteY5" fmla="*/ 7144 h 552450"/>
                <a:gd name="connsiteX6" fmla="*/ 220351 w 628650"/>
                <a:gd name="connsiteY6" fmla="*/ 7144 h 552450"/>
                <a:gd name="connsiteX7" fmla="*/ 611572 w 628650"/>
                <a:gd name="connsiteY7" fmla="*/ 397469 h 552450"/>
                <a:gd name="connsiteX8" fmla="*/ 622868 w 628650"/>
                <a:gd name="connsiteY8" fmla="*/ 548135 h 552450"/>
                <a:gd name="connsiteX9" fmla="*/ 575377 w 628650"/>
                <a:gd name="connsiteY9" fmla="*/ 551688 h 552450"/>
                <a:gd name="connsiteX10" fmla="*/ 563956 w 628650"/>
                <a:gd name="connsiteY10" fmla="*/ 398364 h 552450"/>
                <a:gd name="connsiteX11" fmla="*/ 220361 w 628650"/>
                <a:gd name="connsiteY11" fmla="*/ 54769 h 552450"/>
                <a:gd name="connsiteX12" fmla="*/ 207416 w 628650"/>
                <a:gd name="connsiteY12" fmla="*/ 54769 h 552450"/>
                <a:gd name="connsiteX13" fmla="*/ 60722 w 628650"/>
                <a:gd name="connsiteY13" fmla="*/ 87621 h 552450"/>
                <a:gd name="connsiteX14" fmla="*/ 67389 w 628650"/>
                <a:gd name="connsiteY14" fmla="*/ 163640 h 552450"/>
                <a:gd name="connsiteX15" fmla="*/ 96222 w 628650"/>
                <a:gd name="connsiteY15" fmla="*/ 548126 h 552450"/>
                <a:gd name="connsiteX16" fmla="*/ 48730 w 628650"/>
                <a:gd name="connsiteY16" fmla="*/ 551679 h 552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28650" h="552450">
                  <a:moveTo>
                    <a:pt x="48711" y="551679"/>
                  </a:moveTo>
                  <a:lnTo>
                    <a:pt x="19755" y="164849"/>
                  </a:lnTo>
                  <a:cubicBezTo>
                    <a:pt x="19517" y="136131"/>
                    <a:pt x="16469" y="107309"/>
                    <a:pt x="10706" y="79172"/>
                  </a:cubicBezTo>
                  <a:lnTo>
                    <a:pt x="7144" y="61789"/>
                  </a:lnTo>
                  <a:lnTo>
                    <a:pt x="22784" y="53407"/>
                  </a:lnTo>
                  <a:cubicBezTo>
                    <a:pt x="79248" y="23136"/>
                    <a:pt x="143085" y="7144"/>
                    <a:pt x="207407" y="7144"/>
                  </a:cubicBezTo>
                  <a:lnTo>
                    <a:pt x="220351" y="7144"/>
                  </a:lnTo>
                  <a:cubicBezTo>
                    <a:pt x="435769" y="7144"/>
                    <a:pt x="611076" y="182156"/>
                    <a:pt x="611572" y="397469"/>
                  </a:cubicBezTo>
                  <a:lnTo>
                    <a:pt x="622868" y="548135"/>
                  </a:lnTo>
                  <a:lnTo>
                    <a:pt x="575377" y="551688"/>
                  </a:lnTo>
                  <a:lnTo>
                    <a:pt x="563956" y="398364"/>
                  </a:lnTo>
                  <a:cubicBezTo>
                    <a:pt x="563956" y="208902"/>
                    <a:pt x="409813" y="54769"/>
                    <a:pt x="220361" y="54769"/>
                  </a:cubicBezTo>
                  <a:lnTo>
                    <a:pt x="207416" y="54769"/>
                  </a:lnTo>
                  <a:cubicBezTo>
                    <a:pt x="156705" y="54769"/>
                    <a:pt x="106347" y="66084"/>
                    <a:pt x="60722" y="87621"/>
                  </a:cubicBezTo>
                  <a:cubicBezTo>
                    <a:pt x="64894" y="112738"/>
                    <a:pt x="67142" y="138217"/>
                    <a:pt x="67389" y="163640"/>
                  </a:cubicBezTo>
                  <a:lnTo>
                    <a:pt x="96222" y="548126"/>
                  </a:lnTo>
                  <a:lnTo>
                    <a:pt x="48730" y="551679"/>
                  </a:lnTo>
                  <a:close/>
                </a:path>
              </a:pathLst>
            </a:custGeom>
            <a:solidFill>
              <a:srgbClr val="017CC1"/>
            </a:solidFill>
            <a:ln w="9525" cap="flat">
              <a:noFill/>
              <a:prstDash val="solid"/>
              <a:miter/>
            </a:ln>
          </p:spPr>
          <p:txBody>
            <a:bodyPr rtlCol="0" anchor="ctr"/>
            <a:lstStyle/>
            <a:p>
              <a:endParaRPr lang="sv-SE"/>
            </a:p>
          </p:txBody>
        </p:sp>
        <p:sp>
          <p:nvSpPr>
            <p:cNvPr id="16" name="Frihandsfigur: Form 15">
              <a:extLst>
                <a:ext uri="{FF2B5EF4-FFF2-40B4-BE49-F238E27FC236}">
                  <a16:creationId xmlns:a16="http://schemas.microsoft.com/office/drawing/2014/main" id="{CDA01FF4-D3F1-46B0-9F8B-2CA0694AD805}"/>
                </a:ext>
                <a:ext uri="{C183D7F6-B498-43B3-948B-1728B52AA6E4}">
                  <adec:decorative xmlns:adec="http://schemas.microsoft.com/office/drawing/2017/decorative" val="1"/>
                </a:ext>
              </a:extLst>
            </p:cNvPr>
            <p:cNvSpPr/>
            <p:nvPr/>
          </p:nvSpPr>
          <p:spPr>
            <a:xfrm>
              <a:off x="9094146" y="3623546"/>
              <a:ext cx="857250" cy="781050"/>
            </a:xfrm>
            <a:custGeom>
              <a:avLst/>
              <a:gdLst>
                <a:gd name="connsiteX0" fmla="*/ 810749 w 857250"/>
                <a:gd name="connsiteY0" fmla="*/ 781364 h 781050"/>
                <a:gd name="connsiteX1" fmla="*/ 782098 w 857250"/>
                <a:gd name="connsiteY1" fmla="*/ 398364 h 781050"/>
                <a:gd name="connsiteX2" fmla="*/ 438493 w 857250"/>
                <a:gd name="connsiteY2" fmla="*/ 54769 h 781050"/>
                <a:gd name="connsiteX3" fmla="*/ 425548 w 857250"/>
                <a:gd name="connsiteY3" fmla="*/ 54769 h 781050"/>
                <a:gd name="connsiteX4" fmla="*/ 81953 w 857250"/>
                <a:gd name="connsiteY4" fmla="*/ 398364 h 781050"/>
                <a:gd name="connsiteX5" fmla="*/ 81896 w 857250"/>
                <a:gd name="connsiteY5" fmla="*/ 400069 h 781050"/>
                <a:gd name="connsiteX6" fmla="*/ 54645 w 857250"/>
                <a:gd name="connsiteY6" fmla="*/ 781288 h 781050"/>
                <a:gd name="connsiteX7" fmla="*/ 7144 w 857250"/>
                <a:gd name="connsiteY7" fmla="*/ 777888 h 781050"/>
                <a:gd name="connsiteX8" fmla="*/ 34328 w 857250"/>
                <a:gd name="connsiteY8" fmla="*/ 397497 h 781050"/>
                <a:gd name="connsiteX9" fmla="*/ 425548 w 857250"/>
                <a:gd name="connsiteY9" fmla="*/ 7144 h 781050"/>
                <a:gd name="connsiteX10" fmla="*/ 438493 w 857250"/>
                <a:gd name="connsiteY10" fmla="*/ 7144 h 781050"/>
                <a:gd name="connsiteX11" fmla="*/ 829723 w 857250"/>
                <a:gd name="connsiteY11" fmla="*/ 397469 h 781050"/>
                <a:gd name="connsiteX12" fmla="*/ 858241 w 857250"/>
                <a:gd name="connsiteY12" fmla="*/ 777821 h 781050"/>
                <a:gd name="connsiteX13" fmla="*/ 810749 w 857250"/>
                <a:gd name="connsiteY13" fmla="*/ 781374 h 781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7250" h="781050">
                  <a:moveTo>
                    <a:pt x="810749" y="781364"/>
                  </a:moveTo>
                  <a:lnTo>
                    <a:pt x="782098" y="398364"/>
                  </a:lnTo>
                  <a:cubicBezTo>
                    <a:pt x="782098" y="208902"/>
                    <a:pt x="627955" y="54769"/>
                    <a:pt x="438493" y="54769"/>
                  </a:cubicBezTo>
                  <a:lnTo>
                    <a:pt x="425548" y="54769"/>
                  </a:lnTo>
                  <a:cubicBezTo>
                    <a:pt x="236087" y="54769"/>
                    <a:pt x="81953" y="208912"/>
                    <a:pt x="81953" y="398364"/>
                  </a:cubicBezTo>
                  <a:lnTo>
                    <a:pt x="81896" y="400069"/>
                  </a:lnTo>
                  <a:lnTo>
                    <a:pt x="54645" y="781288"/>
                  </a:lnTo>
                  <a:lnTo>
                    <a:pt x="7144" y="777888"/>
                  </a:lnTo>
                  <a:lnTo>
                    <a:pt x="34328" y="397497"/>
                  </a:lnTo>
                  <a:cubicBezTo>
                    <a:pt x="34795" y="182185"/>
                    <a:pt x="210121" y="7144"/>
                    <a:pt x="425548" y="7144"/>
                  </a:cubicBezTo>
                  <a:lnTo>
                    <a:pt x="438493" y="7144"/>
                  </a:lnTo>
                  <a:cubicBezTo>
                    <a:pt x="653920" y="7144"/>
                    <a:pt x="829227" y="182156"/>
                    <a:pt x="829723" y="397469"/>
                  </a:cubicBezTo>
                  <a:lnTo>
                    <a:pt x="858241" y="777821"/>
                  </a:lnTo>
                  <a:lnTo>
                    <a:pt x="810749" y="781374"/>
                  </a:lnTo>
                  <a:close/>
                </a:path>
              </a:pathLst>
            </a:custGeom>
            <a:solidFill>
              <a:srgbClr val="1B2F46"/>
            </a:solidFill>
            <a:ln w="9525" cap="flat">
              <a:noFill/>
              <a:prstDash val="solid"/>
              <a:miter/>
            </a:ln>
          </p:spPr>
          <p:txBody>
            <a:bodyPr rtlCol="0" anchor="ctr"/>
            <a:lstStyle/>
            <a:p>
              <a:endParaRPr lang="sv-SE"/>
            </a:p>
          </p:txBody>
        </p:sp>
        <p:sp>
          <p:nvSpPr>
            <p:cNvPr id="17" name="Frihandsfigur: Form 16">
              <a:extLst>
                <a:ext uri="{FF2B5EF4-FFF2-40B4-BE49-F238E27FC236}">
                  <a16:creationId xmlns:a16="http://schemas.microsoft.com/office/drawing/2014/main" id="{D956B9E8-E1EE-41DF-BFCE-004CE299AD90}"/>
                </a:ext>
                <a:ext uri="{C183D7F6-B498-43B3-948B-1728B52AA6E4}">
                  <adec:decorative xmlns:adec="http://schemas.microsoft.com/office/drawing/2017/decorative" val="1"/>
                </a:ext>
              </a:extLst>
            </p:cNvPr>
            <p:cNvSpPr/>
            <p:nvPr/>
          </p:nvSpPr>
          <p:spPr>
            <a:xfrm>
              <a:off x="8393526" y="2435813"/>
              <a:ext cx="895350" cy="771525"/>
            </a:xfrm>
            <a:custGeom>
              <a:avLst/>
              <a:gdLst>
                <a:gd name="connsiteX0" fmla="*/ 98688 w 895350"/>
                <a:gd name="connsiteY0" fmla="*/ 104502 h 771525"/>
                <a:gd name="connsiteX1" fmla="*/ 706649 w 895350"/>
                <a:gd name="connsiteY1" fmla="*/ 8490 h 771525"/>
                <a:gd name="connsiteX2" fmla="*/ 829179 w 895350"/>
                <a:gd name="connsiteY2" fmla="*/ 96025 h 771525"/>
                <a:gd name="connsiteX3" fmla="*/ 893082 w 895350"/>
                <a:gd name="connsiteY3" fmla="*/ 500704 h 771525"/>
                <a:gd name="connsiteX4" fmla="*/ 803490 w 895350"/>
                <a:gd name="connsiteY4" fmla="*/ 621738 h 771525"/>
                <a:gd name="connsiteX5" fmla="*/ 750912 w 895350"/>
                <a:gd name="connsiteY5" fmla="*/ 630044 h 771525"/>
                <a:gd name="connsiteX6" fmla="*/ 769353 w 895350"/>
                <a:gd name="connsiteY6" fmla="*/ 746840 h 771525"/>
                <a:gd name="connsiteX7" fmla="*/ 740406 w 895350"/>
                <a:gd name="connsiteY7" fmla="*/ 766042 h 771525"/>
                <a:gd name="connsiteX8" fmla="*/ 562812 w 895350"/>
                <a:gd name="connsiteY8" fmla="*/ 659791 h 771525"/>
                <a:gd name="connsiteX9" fmla="*/ 194652 w 895350"/>
                <a:gd name="connsiteY9" fmla="*/ 717931 h 771525"/>
                <a:gd name="connsiteX10" fmla="*/ 72122 w 895350"/>
                <a:gd name="connsiteY10" fmla="*/ 630396 h 771525"/>
                <a:gd name="connsiteX11" fmla="*/ 8191 w 895350"/>
                <a:gd name="connsiteY11" fmla="*/ 225689 h 771525"/>
                <a:gd name="connsiteX12" fmla="*/ 98688 w 895350"/>
                <a:gd name="connsiteY12" fmla="*/ 104512 h 771525"/>
                <a:gd name="connsiteX13" fmla="*/ 98688 w 895350"/>
                <a:gd name="connsiteY13" fmla="*/ 104512 h 771525"/>
                <a:gd name="connsiteX14" fmla="*/ 650080 w 895350"/>
                <a:gd name="connsiteY14" fmla="*/ 225174 h 771525"/>
                <a:gd name="connsiteX15" fmla="*/ 597883 w 895350"/>
                <a:gd name="connsiteY15" fmla="*/ 187246 h 771525"/>
                <a:gd name="connsiteX16" fmla="*/ 256250 w 895350"/>
                <a:gd name="connsiteY16" fmla="*/ 241357 h 771525"/>
                <a:gd name="connsiteX17" fmla="*/ 218331 w 895350"/>
                <a:gd name="connsiteY17" fmla="*/ 293554 h 771525"/>
                <a:gd name="connsiteX18" fmla="*/ 270528 w 895350"/>
                <a:gd name="connsiteY18" fmla="*/ 331483 h 771525"/>
                <a:gd name="connsiteX19" fmla="*/ 612161 w 895350"/>
                <a:gd name="connsiteY19" fmla="*/ 277371 h 771525"/>
                <a:gd name="connsiteX20" fmla="*/ 650080 w 895350"/>
                <a:gd name="connsiteY20" fmla="*/ 225174 h 771525"/>
                <a:gd name="connsiteX21" fmla="*/ 608028 w 895350"/>
                <a:gd name="connsiteY21" fmla="*/ 445735 h 771525"/>
                <a:gd name="connsiteX22" fmla="*/ 555831 w 895350"/>
                <a:gd name="connsiteY22" fmla="*/ 407807 h 771525"/>
                <a:gd name="connsiteX23" fmla="*/ 289302 w 895350"/>
                <a:gd name="connsiteY23" fmla="*/ 450022 h 771525"/>
                <a:gd name="connsiteX24" fmla="*/ 251383 w 895350"/>
                <a:gd name="connsiteY24" fmla="*/ 502219 h 771525"/>
                <a:gd name="connsiteX25" fmla="*/ 303580 w 895350"/>
                <a:gd name="connsiteY25" fmla="*/ 540147 h 771525"/>
                <a:gd name="connsiteX26" fmla="*/ 570109 w 895350"/>
                <a:gd name="connsiteY26" fmla="*/ 497932 h 771525"/>
                <a:gd name="connsiteX27" fmla="*/ 608028 w 895350"/>
                <a:gd name="connsiteY27" fmla="*/ 445735 h 771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95350" h="771525">
                  <a:moveTo>
                    <a:pt x="98688" y="104502"/>
                  </a:moveTo>
                  <a:lnTo>
                    <a:pt x="706649" y="8490"/>
                  </a:lnTo>
                  <a:cubicBezTo>
                    <a:pt x="765457" y="-797"/>
                    <a:pt x="820168" y="38989"/>
                    <a:pt x="829179" y="96025"/>
                  </a:cubicBezTo>
                  <a:lnTo>
                    <a:pt x="893082" y="500704"/>
                  </a:lnTo>
                  <a:cubicBezTo>
                    <a:pt x="902093" y="557740"/>
                    <a:pt x="862297" y="612451"/>
                    <a:pt x="803490" y="621738"/>
                  </a:cubicBezTo>
                  <a:lnTo>
                    <a:pt x="750912" y="630044"/>
                  </a:lnTo>
                  <a:lnTo>
                    <a:pt x="769353" y="746840"/>
                  </a:lnTo>
                  <a:cubicBezTo>
                    <a:pt x="771886" y="762889"/>
                    <a:pt x="754417" y="773862"/>
                    <a:pt x="740406" y="766042"/>
                  </a:cubicBezTo>
                  <a:lnTo>
                    <a:pt x="562812" y="659791"/>
                  </a:lnTo>
                  <a:lnTo>
                    <a:pt x="194652" y="717931"/>
                  </a:lnTo>
                  <a:cubicBezTo>
                    <a:pt x="136712" y="727085"/>
                    <a:pt x="81133" y="687432"/>
                    <a:pt x="72122" y="630396"/>
                  </a:cubicBezTo>
                  <a:lnTo>
                    <a:pt x="8191" y="225689"/>
                  </a:lnTo>
                  <a:cubicBezTo>
                    <a:pt x="85" y="168510"/>
                    <a:pt x="39880" y="113799"/>
                    <a:pt x="98688" y="104512"/>
                  </a:cubicBezTo>
                  <a:lnTo>
                    <a:pt x="98688" y="104512"/>
                  </a:lnTo>
                  <a:close/>
                  <a:moveTo>
                    <a:pt x="650080" y="225174"/>
                  </a:moveTo>
                  <a:cubicBezTo>
                    <a:pt x="646137" y="200286"/>
                    <a:pt x="622772" y="183312"/>
                    <a:pt x="597883" y="187246"/>
                  </a:cubicBezTo>
                  <a:lnTo>
                    <a:pt x="256250" y="241357"/>
                  </a:lnTo>
                  <a:cubicBezTo>
                    <a:pt x="231361" y="245301"/>
                    <a:pt x="214388" y="268666"/>
                    <a:pt x="218331" y="293554"/>
                  </a:cubicBezTo>
                  <a:cubicBezTo>
                    <a:pt x="222275" y="318443"/>
                    <a:pt x="245639" y="335417"/>
                    <a:pt x="270528" y="331483"/>
                  </a:cubicBezTo>
                  <a:lnTo>
                    <a:pt x="612161" y="277371"/>
                  </a:lnTo>
                  <a:cubicBezTo>
                    <a:pt x="637050" y="273428"/>
                    <a:pt x="654024" y="250063"/>
                    <a:pt x="650080" y="225174"/>
                  </a:cubicBezTo>
                  <a:close/>
                  <a:moveTo>
                    <a:pt x="608028" y="445735"/>
                  </a:moveTo>
                  <a:cubicBezTo>
                    <a:pt x="604084" y="420846"/>
                    <a:pt x="580719" y="403873"/>
                    <a:pt x="555831" y="407807"/>
                  </a:cubicBezTo>
                  <a:lnTo>
                    <a:pt x="289302" y="450022"/>
                  </a:lnTo>
                  <a:cubicBezTo>
                    <a:pt x="264413" y="453965"/>
                    <a:pt x="247440" y="477330"/>
                    <a:pt x="251383" y="502219"/>
                  </a:cubicBezTo>
                  <a:cubicBezTo>
                    <a:pt x="255326" y="527107"/>
                    <a:pt x="278691" y="544081"/>
                    <a:pt x="303580" y="540147"/>
                  </a:cubicBezTo>
                  <a:lnTo>
                    <a:pt x="570109" y="497932"/>
                  </a:lnTo>
                  <a:cubicBezTo>
                    <a:pt x="594997" y="493989"/>
                    <a:pt x="611971" y="470624"/>
                    <a:pt x="608028" y="445735"/>
                  </a:cubicBezTo>
                  <a:close/>
                </a:path>
              </a:pathLst>
            </a:custGeom>
            <a:solidFill>
              <a:srgbClr val="017CC1"/>
            </a:solidFill>
            <a:ln w="9525" cap="flat">
              <a:noFill/>
              <a:prstDash val="solid"/>
              <a:miter/>
            </a:ln>
          </p:spPr>
          <p:txBody>
            <a:bodyPr rtlCol="0" anchor="ctr"/>
            <a:lstStyle/>
            <a:p>
              <a:endParaRPr lang="sv-SE"/>
            </a:p>
          </p:txBody>
        </p:sp>
        <p:sp>
          <p:nvSpPr>
            <p:cNvPr id="18" name="Frihandsfigur: Form 17">
              <a:extLst>
                <a:ext uri="{FF2B5EF4-FFF2-40B4-BE49-F238E27FC236}">
                  <a16:creationId xmlns:a16="http://schemas.microsoft.com/office/drawing/2014/main" id="{CEC96AA1-3079-497C-8F55-DCC5A2CB7D7F}"/>
                </a:ext>
                <a:ext uri="{C183D7F6-B498-43B3-948B-1728B52AA6E4}">
                  <adec:decorative xmlns:adec="http://schemas.microsoft.com/office/drawing/2017/decorative" val="1"/>
                </a:ext>
              </a:extLst>
            </p:cNvPr>
            <p:cNvSpPr/>
            <p:nvPr/>
          </p:nvSpPr>
          <p:spPr>
            <a:xfrm>
              <a:off x="9776512" y="2451862"/>
              <a:ext cx="895350" cy="809625"/>
            </a:xfrm>
            <a:custGeom>
              <a:avLst/>
              <a:gdLst>
                <a:gd name="connsiteX0" fmla="*/ 893317 w 895350"/>
                <a:gd name="connsiteY0" fmla="*/ 225679 h 809625"/>
                <a:gd name="connsiteX1" fmla="*/ 802820 w 895350"/>
                <a:gd name="connsiteY1" fmla="*/ 104502 h 809625"/>
                <a:gd name="connsiteX2" fmla="*/ 802820 w 895350"/>
                <a:gd name="connsiteY2" fmla="*/ 104502 h 809625"/>
                <a:gd name="connsiteX3" fmla="*/ 194849 w 895350"/>
                <a:gd name="connsiteY3" fmla="*/ 8490 h 809625"/>
                <a:gd name="connsiteX4" fmla="*/ 72319 w 895350"/>
                <a:gd name="connsiteY4" fmla="*/ 96025 h 809625"/>
                <a:gd name="connsiteX5" fmla="*/ 8416 w 895350"/>
                <a:gd name="connsiteY5" fmla="*/ 500704 h 809625"/>
                <a:gd name="connsiteX6" fmla="*/ 98008 w 895350"/>
                <a:gd name="connsiteY6" fmla="*/ 621738 h 809625"/>
                <a:gd name="connsiteX7" fmla="*/ 208774 w 895350"/>
                <a:gd name="connsiteY7" fmla="*/ 639198 h 809625"/>
                <a:gd name="connsiteX8" fmla="*/ 222005 w 895350"/>
                <a:gd name="connsiteY8" fmla="*/ 641303 h 809625"/>
                <a:gd name="connsiteX9" fmla="*/ 358079 w 895350"/>
                <a:gd name="connsiteY9" fmla="*/ 797227 h 809625"/>
                <a:gd name="connsiteX10" fmla="*/ 391540 w 895350"/>
                <a:gd name="connsiteY10" fmla="*/ 787911 h 809625"/>
                <a:gd name="connsiteX11" fmla="*/ 410085 w 895350"/>
                <a:gd name="connsiteY11" fmla="*/ 671135 h 809625"/>
                <a:gd name="connsiteX12" fmla="*/ 706798 w 895350"/>
                <a:gd name="connsiteY12" fmla="*/ 718150 h 809625"/>
                <a:gd name="connsiteX13" fmla="*/ 706817 w 895350"/>
                <a:gd name="connsiteY13" fmla="*/ 718036 h 809625"/>
                <a:gd name="connsiteX14" fmla="*/ 706837 w 895350"/>
                <a:gd name="connsiteY14" fmla="*/ 717922 h 809625"/>
                <a:gd name="connsiteX15" fmla="*/ 829366 w 895350"/>
                <a:gd name="connsiteY15" fmla="*/ 630387 h 809625"/>
                <a:gd name="connsiteX16" fmla="*/ 893308 w 895350"/>
                <a:gd name="connsiteY16" fmla="*/ 225679 h 809625"/>
                <a:gd name="connsiteX17" fmla="*/ 501325 w 895350"/>
                <a:gd name="connsiteY17" fmla="*/ 524831 h 809625"/>
                <a:gd name="connsiteX18" fmla="*/ 256285 w 895350"/>
                <a:gd name="connsiteY18" fmla="*/ 486017 h 809625"/>
                <a:gd name="connsiteX19" fmla="*/ 218366 w 895350"/>
                <a:gd name="connsiteY19" fmla="*/ 433829 h 809625"/>
                <a:gd name="connsiteX20" fmla="*/ 270554 w 895350"/>
                <a:gd name="connsiteY20" fmla="*/ 395910 h 809625"/>
                <a:gd name="connsiteX21" fmla="*/ 515594 w 895350"/>
                <a:gd name="connsiteY21" fmla="*/ 434724 h 809625"/>
                <a:gd name="connsiteX22" fmla="*/ 553513 w 895350"/>
                <a:gd name="connsiteY22" fmla="*/ 486912 h 809625"/>
                <a:gd name="connsiteX23" fmla="*/ 501325 w 895350"/>
                <a:gd name="connsiteY23" fmla="*/ 524831 h 809625"/>
                <a:gd name="connsiteX24" fmla="*/ 630970 w 895350"/>
                <a:gd name="connsiteY24" fmla="*/ 331473 h 809625"/>
                <a:gd name="connsiteX25" fmla="*/ 289337 w 895350"/>
                <a:gd name="connsiteY25" fmla="*/ 277362 h 809625"/>
                <a:gd name="connsiteX26" fmla="*/ 251418 w 895350"/>
                <a:gd name="connsiteY26" fmla="*/ 225165 h 809625"/>
                <a:gd name="connsiteX27" fmla="*/ 303615 w 895350"/>
                <a:gd name="connsiteY27" fmla="*/ 187236 h 809625"/>
                <a:gd name="connsiteX28" fmla="*/ 645248 w 895350"/>
                <a:gd name="connsiteY28" fmla="*/ 241348 h 809625"/>
                <a:gd name="connsiteX29" fmla="*/ 683167 w 895350"/>
                <a:gd name="connsiteY29" fmla="*/ 293545 h 809625"/>
                <a:gd name="connsiteX30" fmla="*/ 630970 w 895350"/>
                <a:gd name="connsiteY30" fmla="*/ 331473 h 809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895350" h="809625">
                  <a:moveTo>
                    <a:pt x="893317" y="225679"/>
                  </a:moveTo>
                  <a:cubicBezTo>
                    <a:pt x="901423" y="168501"/>
                    <a:pt x="861627" y="113789"/>
                    <a:pt x="802820" y="104502"/>
                  </a:cubicBezTo>
                  <a:lnTo>
                    <a:pt x="802820" y="104502"/>
                  </a:lnTo>
                  <a:cubicBezTo>
                    <a:pt x="802820" y="104502"/>
                    <a:pt x="194849" y="8490"/>
                    <a:pt x="194849" y="8490"/>
                  </a:cubicBezTo>
                  <a:cubicBezTo>
                    <a:pt x="136041" y="-797"/>
                    <a:pt x="81330" y="38989"/>
                    <a:pt x="72319" y="96025"/>
                  </a:cubicBezTo>
                  <a:lnTo>
                    <a:pt x="8416" y="500704"/>
                  </a:lnTo>
                  <a:cubicBezTo>
                    <a:pt x="-595" y="557740"/>
                    <a:pt x="39201" y="612451"/>
                    <a:pt x="98008" y="621738"/>
                  </a:cubicBezTo>
                  <a:lnTo>
                    <a:pt x="208774" y="639198"/>
                  </a:lnTo>
                  <a:lnTo>
                    <a:pt x="222005" y="641303"/>
                  </a:lnTo>
                  <a:lnTo>
                    <a:pt x="358079" y="797227"/>
                  </a:lnTo>
                  <a:cubicBezTo>
                    <a:pt x="368985" y="808990"/>
                    <a:pt x="388987" y="803961"/>
                    <a:pt x="391540" y="787911"/>
                  </a:cubicBezTo>
                  <a:lnTo>
                    <a:pt x="410085" y="671135"/>
                  </a:lnTo>
                  <a:lnTo>
                    <a:pt x="706798" y="718150"/>
                  </a:lnTo>
                  <a:lnTo>
                    <a:pt x="706817" y="718036"/>
                  </a:lnTo>
                  <a:lnTo>
                    <a:pt x="706837" y="717922"/>
                  </a:lnTo>
                  <a:cubicBezTo>
                    <a:pt x="764777" y="727075"/>
                    <a:pt x="820356" y="687423"/>
                    <a:pt x="829366" y="630387"/>
                  </a:cubicBezTo>
                  <a:lnTo>
                    <a:pt x="893308" y="225679"/>
                  </a:lnTo>
                  <a:close/>
                  <a:moveTo>
                    <a:pt x="501325" y="524831"/>
                  </a:moveTo>
                  <a:lnTo>
                    <a:pt x="256285" y="486017"/>
                  </a:lnTo>
                  <a:cubicBezTo>
                    <a:pt x="231396" y="482073"/>
                    <a:pt x="214423" y="458708"/>
                    <a:pt x="218366" y="433829"/>
                  </a:cubicBezTo>
                  <a:cubicBezTo>
                    <a:pt x="222309" y="408950"/>
                    <a:pt x="245674" y="391967"/>
                    <a:pt x="270554" y="395910"/>
                  </a:cubicBezTo>
                  <a:lnTo>
                    <a:pt x="515594" y="434724"/>
                  </a:lnTo>
                  <a:cubicBezTo>
                    <a:pt x="540482" y="438668"/>
                    <a:pt x="557456" y="462033"/>
                    <a:pt x="553513" y="486912"/>
                  </a:cubicBezTo>
                  <a:cubicBezTo>
                    <a:pt x="549569" y="511791"/>
                    <a:pt x="526205" y="528774"/>
                    <a:pt x="501325" y="524831"/>
                  </a:cubicBezTo>
                  <a:close/>
                  <a:moveTo>
                    <a:pt x="630970" y="331473"/>
                  </a:moveTo>
                  <a:lnTo>
                    <a:pt x="289337" y="277362"/>
                  </a:lnTo>
                  <a:cubicBezTo>
                    <a:pt x="264448" y="273419"/>
                    <a:pt x="247474" y="250054"/>
                    <a:pt x="251418" y="225165"/>
                  </a:cubicBezTo>
                  <a:cubicBezTo>
                    <a:pt x="255361" y="200276"/>
                    <a:pt x="278726" y="183303"/>
                    <a:pt x="303615" y="187236"/>
                  </a:cubicBezTo>
                  <a:lnTo>
                    <a:pt x="645248" y="241348"/>
                  </a:lnTo>
                  <a:cubicBezTo>
                    <a:pt x="670137" y="245291"/>
                    <a:pt x="687110" y="268656"/>
                    <a:pt x="683167" y="293545"/>
                  </a:cubicBezTo>
                  <a:cubicBezTo>
                    <a:pt x="679224" y="318434"/>
                    <a:pt x="655859" y="335407"/>
                    <a:pt x="630970" y="331473"/>
                  </a:cubicBezTo>
                  <a:close/>
                </a:path>
              </a:pathLst>
            </a:custGeom>
            <a:solidFill>
              <a:srgbClr val="1B2F46"/>
            </a:solidFill>
            <a:ln w="9525" cap="flat">
              <a:noFill/>
              <a:prstDash val="solid"/>
              <a:miter/>
            </a:ln>
          </p:spPr>
          <p:txBody>
            <a:bodyPr rtlCol="0" anchor="ctr"/>
            <a:lstStyle/>
            <a:p>
              <a:endParaRPr lang="sv-SE"/>
            </a:p>
          </p:txBody>
        </p:sp>
      </p:grpSp>
    </p:spTree>
    <p:extLst>
      <p:ext uri="{BB962C8B-B14F-4D97-AF65-F5344CB8AC3E}">
        <p14:creationId xmlns:p14="http://schemas.microsoft.com/office/powerpoint/2010/main" val="2533040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91A4B1-774E-4B2B-BD1B-83F02EF7611B}"/>
              </a:ext>
            </a:extLst>
          </p:cNvPr>
          <p:cNvSpPr>
            <a:spLocks noGrp="1"/>
          </p:cNvSpPr>
          <p:nvPr>
            <p:ph type="title"/>
          </p:nvPr>
        </p:nvSpPr>
        <p:spPr>
          <a:xfrm>
            <a:off x="3710622" y="4428000"/>
            <a:ext cx="4770756" cy="1190682"/>
          </a:xfrm>
        </p:spPr>
        <p:txBody>
          <a:bodyPr>
            <a:noAutofit/>
          </a:bodyPr>
          <a:lstStyle/>
          <a:p>
            <a:r>
              <a:rPr lang="sv-SE" sz="3600" dirty="0"/>
              <a:t>Öppenvårdsinsatser</a:t>
            </a:r>
            <a:endParaRPr lang="sv-SE" sz="3600" dirty="0">
              <a:solidFill>
                <a:schemeClr val="bg1"/>
              </a:solidFill>
            </a:endParaRPr>
          </a:p>
        </p:txBody>
      </p:sp>
      <p:grpSp>
        <p:nvGrpSpPr>
          <p:cNvPr id="3" name="Grupp 2">
            <a:extLst>
              <a:ext uri="{FF2B5EF4-FFF2-40B4-BE49-F238E27FC236}">
                <a16:creationId xmlns:a16="http://schemas.microsoft.com/office/drawing/2014/main" id="{BFA589E2-1E7B-4A64-8DB2-AD7178DADE22}"/>
              </a:ext>
              <a:ext uri="{C183D7F6-B498-43B3-948B-1728B52AA6E4}">
                <adec:decorative xmlns:adec="http://schemas.microsoft.com/office/drawing/2017/decorative" val="1"/>
              </a:ext>
            </a:extLst>
          </p:cNvPr>
          <p:cNvGrpSpPr/>
          <p:nvPr/>
        </p:nvGrpSpPr>
        <p:grpSpPr>
          <a:xfrm>
            <a:off x="5039193" y="1478612"/>
            <a:ext cx="2113614" cy="2088000"/>
            <a:chOff x="5039193" y="1478612"/>
            <a:chExt cx="2113614" cy="2088000"/>
          </a:xfrm>
        </p:grpSpPr>
        <p:sp>
          <p:nvSpPr>
            <p:cNvPr id="10" name="Ellips 9">
              <a:extLst>
                <a:ext uri="{FF2B5EF4-FFF2-40B4-BE49-F238E27FC236}">
                  <a16:creationId xmlns:a16="http://schemas.microsoft.com/office/drawing/2014/main" id="{A9B7926E-1CAD-46AB-8F8C-3859185B72D5}"/>
                </a:ext>
                <a:ext uri="{C183D7F6-B498-43B3-948B-1728B52AA6E4}">
                  <adec:decorative xmlns:adec="http://schemas.microsoft.com/office/drawing/2017/decorative" val="1"/>
                </a:ext>
              </a:extLst>
            </p:cNvPr>
            <p:cNvSpPr/>
            <p:nvPr/>
          </p:nvSpPr>
          <p:spPr>
            <a:xfrm>
              <a:off x="5039193" y="1478612"/>
              <a:ext cx="2113614" cy="2088000"/>
            </a:xfrm>
            <a:prstGeom prst="ellipse">
              <a:avLst/>
            </a:prstGeom>
            <a:solidFill>
              <a:schemeClr val="accent5">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nvGrpSpPr>
            <p:cNvPr id="6" name="Bild 4">
              <a:extLst>
                <a:ext uri="{FF2B5EF4-FFF2-40B4-BE49-F238E27FC236}">
                  <a16:creationId xmlns:a16="http://schemas.microsoft.com/office/drawing/2014/main" id="{6D838C2D-6EE4-4CF9-A409-5CF64884E335}"/>
                </a:ext>
                <a:ext uri="{C183D7F6-B498-43B3-948B-1728B52AA6E4}">
                  <adec:decorative xmlns:adec="http://schemas.microsoft.com/office/drawing/2017/decorative" val="1"/>
                </a:ext>
              </a:extLst>
            </p:cNvPr>
            <p:cNvGrpSpPr/>
            <p:nvPr/>
          </p:nvGrpSpPr>
          <p:grpSpPr>
            <a:xfrm>
              <a:off x="5599743" y="1850731"/>
              <a:ext cx="992514" cy="1169749"/>
              <a:chOff x="5424049" y="915376"/>
              <a:chExt cx="1343901" cy="1583883"/>
            </a:xfrm>
          </p:grpSpPr>
          <p:sp>
            <p:nvSpPr>
              <p:cNvPr id="7" name="Frihandsfigur: Form 6">
                <a:extLst>
                  <a:ext uri="{FF2B5EF4-FFF2-40B4-BE49-F238E27FC236}">
                    <a16:creationId xmlns:a16="http://schemas.microsoft.com/office/drawing/2014/main" id="{32E414DB-E799-4AB4-BD11-917AD27BF928}"/>
                  </a:ext>
                  <a:ext uri="{C183D7F6-B498-43B3-948B-1728B52AA6E4}">
                    <adec:decorative xmlns:adec="http://schemas.microsoft.com/office/drawing/2017/decorative" val="1"/>
                  </a:ext>
                </a:extLst>
              </p:cNvPr>
              <p:cNvSpPr/>
              <p:nvPr/>
            </p:nvSpPr>
            <p:spPr>
              <a:xfrm>
                <a:off x="5406026" y="1258359"/>
                <a:ext cx="503963" cy="1103918"/>
              </a:xfrm>
              <a:custGeom>
                <a:avLst/>
                <a:gdLst>
                  <a:gd name="connsiteX0" fmla="*/ 463502 w 503962"/>
                  <a:gd name="connsiteY0" fmla="*/ 227551 h 1103918"/>
                  <a:gd name="connsiteX1" fmla="*/ 485988 w 503962"/>
                  <a:gd name="connsiteY1" fmla="*/ 702548 h 1103918"/>
                  <a:gd name="connsiteX2" fmla="*/ 434992 w 503962"/>
                  <a:gd name="connsiteY2" fmla="*/ 753448 h 1103918"/>
                  <a:gd name="connsiteX3" fmla="*/ 368853 w 503962"/>
                  <a:gd name="connsiteY3" fmla="*/ 753448 h 1103918"/>
                  <a:gd name="connsiteX4" fmla="*/ 333983 w 503962"/>
                  <a:gd name="connsiteY4" fmla="*/ 1063649 h 1103918"/>
                  <a:gd name="connsiteX5" fmla="*/ 298154 w 503962"/>
                  <a:gd name="connsiteY5" fmla="*/ 1096407 h 1103918"/>
                  <a:gd name="connsiteX6" fmla="*/ 205905 w 503962"/>
                  <a:gd name="connsiteY6" fmla="*/ 1096407 h 1103918"/>
                  <a:gd name="connsiteX7" fmla="*/ 170075 w 503962"/>
                  <a:gd name="connsiteY7" fmla="*/ 1063649 h 1103918"/>
                  <a:gd name="connsiteX8" fmla="*/ 135134 w 503962"/>
                  <a:gd name="connsiteY8" fmla="*/ 753448 h 1103918"/>
                  <a:gd name="connsiteX9" fmla="*/ 68899 w 503962"/>
                  <a:gd name="connsiteY9" fmla="*/ 753448 h 1103918"/>
                  <a:gd name="connsiteX10" fmla="*/ 17999 w 503962"/>
                  <a:gd name="connsiteY10" fmla="*/ 702548 h 1103918"/>
                  <a:gd name="connsiteX11" fmla="*/ 41733 w 503962"/>
                  <a:gd name="connsiteY11" fmla="*/ 227551 h 1103918"/>
                  <a:gd name="connsiteX12" fmla="*/ 227623 w 503962"/>
                  <a:gd name="connsiteY12" fmla="*/ 17999 h 1103918"/>
                  <a:gd name="connsiteX13" fmla="*/ 276340 w 503962"/>
                  <a:gd name="connsiteY13" fmla="*/ 17999 h 1103918"/>
                  <a:gd name="connsiteX14" fmla="*/ 463478 w 503962"/>
                  <a:gd name="connsiteY14" fmla="*/ 227551 h 110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03962" h="1103918">
                    <a:moveTo>
                      <a:pt x="463502" y="227551"/>
                    </a:moveTo>
                    <a:lnTo>
                      <a:pt x="485988" y="702548"/>
                    </a:lnTo>
                    <a:cubicBezTo>
                      <a:pt x="485988" y="730674"/>
                      <a:pt x="463118" y="753448"/>
                      <a:pt x="434992" y="753448"/>
                    </a:cubicBezTo>
                    <a:lnTo>
                      <a:pt x="368853" y="753448"/>
                    </a:lnTo>
                    <a:lnTo>
                      <a:pt x="333983" y="1063649"/>
                    </a:lnTo>
                    <a:cubicBezTo>
                      <a:pt x="332232" y="1082224"/>
                      <a:pt x="316729" y="1096407"/>
                      <a:pt x="298154" y="1096407"/>
                    </a:cubicBezTo>
                    <a:lnTo>
                      <a:pt x="205905" y="1096407"/>
                    </a:lnTo>
                    <a:cubicBezTo>
                      <a:pt x="187330" y="1096407"/>
                      <a:pt x="171731" y="1082224"/>
                      <a:pt x="170075" y="1063649"/>
                    </a:cubicBezTo>
                    <a:lnTo>
                      <a:pt x="135134" y="753448"/>
                    </a:lnTo>
                    <a:lnTo>
                      <a:pt x="68899" y="753448"/>
                    </a:lnTo>
                    <a:cubicBezTo>
                      <a:pt x="40773" y="753448"/>
                      <a:pt x="17999" y="730674"/>
                      <a:pt x="17999" y="702548"/>
                    </a:cubicBezTo>
                    <a:lnTo>
                      <a:pt x="41733" y="227551"/>
                    </a:lnTo>
                    <a:cubicBezTo>
                      <a:pt x="41733" y="111832"/>
                      <a:pt x="111832" y="17999"/>
                      <a:pt x="227623" y="17999"/>
                    </a:cubicBezTo>
                    <a:lnTo>
                      <a:pt x="276340" y="17999"/>
                    </a:lnTo>
                    <a:cubicBezTo>
                      <a:pt x="392059" y="17999"/>
                      <a:pt x="463478" y="111832"/>
                      <a:pt x="463478" y="227551"/>
                    </a:cubicBezTo>
                    <a:close/>
                  </a:path>
                </a:pathLst>
              </a:custGeom>
              <a:solidFill>
                <a:schemeClr val="accent2"/>
              </a:solidFill>
              <a:ln w="9525" cap="flat">
                <a:noFill/>
                <a:prstDash val="solid"/>
                <a:miter/>
              </a:ln>
            </p:spPr>
            <p:txBody>
              <a:bodyPr rtlCol="0" anchor="ctr"/>
              <a:lstStyle/>
              <a:p>
                <a:endParaRPr lang="sv-SE"/>
              </a:p>
            </p:txBody>
          </p:sp>
          <p:sp>
            <p:nvSpPr>
              <p:cNvPr id="8" name="Frihandsfigur: Form 7">
                <a:extLst>
                  <a:ext uri="{FF2B5EF4-FFF2-40B4-BE49-F238E27FC236}">
                    <a16:creationId xmlns:a16="http://schemas.microsoft.com/office/drawing/2014/main" id="{5B99B5EE-E625-4DFC-A4F2-33ED2AF60DD3}"/>
                  </a:ext>
                  <a:ext uri="{C183D7F6-B498-43B3-948B-1728B52AA6E4}">
                    <adec:decorative xmlns:adec="http://schemas.microsoft.com/office/drawing/2017/decorative" val="1"/>
                  </a:ext>
                </a:extLst>
              </p:cNvPr>
              <p:cNvSpPr/>
              <p:nvPr/>
            </p:nvSpPr>
            <p:spPr>
              <a:xfrm>
                <a:off x="5476989" y="897377"/>
                <a:ext cx="359973" cy="359973"/>
              </a:xfrm>
              <a:custGeom>
                <a:avLst/>
                <a:gdLst>
                  <a:gd name="connsiteX0" fmla="*/ 344087 w 359973"/>
                  <a:gd name="connsiteY0" fmla="*/ 181043 h 359973"/>
                  <a:gd name="connsiteX1" fmla="*/ 181043 w 359973"/>
                  <a:gd name="connsiteY1" fmla="*/ 344087 h 359973"/>
                  <a:gd name="connsiteX2" fmla="*/ 17999 w 359973"/>
                  <a:gd name="connsiteY2" fmla="*/ 181043 h 359973"/>
                  <a:gd name="connsiteX3" fmla="*/ 181043 w 359973"/>
                  <a:gd name="connsiteY3" fmla="*/ 17999 h 359973"/>
                  <a:gd name="connsiteX4" fmla="*/ 344087 w 359973"/>
                  <a:gd name="connsiteY4" fmla="*/ 181043 h 359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9973" h="359973">
                    <a:moveTo>
                      <a:pt x="344087" y="181043"/>
                    </a:moveTo>
                    <a:cubicBezTo>
                      <a:pt x="344087" y="271089"/>
                      <a:pt x="271089" y="344087"/>
                      <a:pt x="181043" y="344087"/>
                    </a:cubicBezTo>
                    <a:cubicBezTo>
                      <a:pt x="90996" y="344087"/>
                      <a:pt x="17999" y="271089"/>
                      <a:pt x="17999" y="181043"/>
                    </a:cubicBezTo>
                    <a:cubicBezTo>
                      <a:pt x="17999" y="90996"/>
                      <a:pt x="90996" y="17999"/>
                      <a:pt x="181043" y="17999"/>
                    </a:cubicBezTo>
                    <a:cubicBezTo>
                      <a:pt x="271089" y="17999"/>
                      <a:pt x="344087" y="90996"/>
                      <a:pt x="344087" y="181043"/>
                    </a:cubicBezTo>
                    <a:close/>
                  </a:path>
                </a:pathLst>
              </a:custGeom>
              <a:solidFill>
                <a:schemeClr val="accent2"/>
              </a:solidFill>
              <a:ln w="9525" cap="flat">
                <a:noFill/>
                <a:prstDash val="solid"/>
                <a:miter/>
              </a:ln>
            </p:spPr>
            <p:txBody>
              <a:bodyPr rtlCol="0" anchor="ctr"/>
              <a:lstStyle/>
              <a:p>
                <a:endParaRPr lang="sv-SE"/>
              </a:p>
            </p:txBody>
          </p:sp>
          <p:sp>
            <p:nvSpPr>
              <p:cNvPr id="12" name="Frihandsfigur: Form 11">
                <a:extLst>
                  <a:ext uri="{FF2B5EF4-FFF2-40B4-BE49-F238E27FC236}">
                    <a16:creationId xmlns:a16="http://schemas.microsoft.com/office/drawing/2014/main" id="{EE42852A-DC21-48E1-BF1A-D5293B9B38E1}"/>
                  </a:ext>
                  <a:ext uri="{C183D7F6-B498-43B3-948B-1728B52AA6E4}">
                    <adec:decorative xmlns:adec="http://schemas.microsoft.com/office/drawing/2017/decorative" val="1"/>
                  </a:ext>
                </a:extLst>
              </p:cNvPr>
              <p:cNvSpPr/>
              <p:nvPr/>
            </p:nvSpPr>
            <p:spPr>
              <a:xfrm>
                <a:off x="6290241" y="1258359"/>
                <a:ext cx="503963" cy="1103918"/>
              </a:xfrm>
              <a:custGeom>
                <a:avLst/>
                <a:gdLst>
                  <a:gd name="connsiteX0" fmla="*/ 463502 w 503962"/>
                  <a:gd name="connsiteY0" fmla="*/ 227551 h 1103918"/>
                  <a:gd name="connsiteX1" fmla="*/ 485988 w 503962"/>
                  <a:gd name="connsiteY1" fmla="*/ 702548 h 1103918"/>
                  <a:gd name="connsiteX2" fmla="*/ 434992 w 503962"/>
                  <a:gd name="connsiteY2" fmla="*/ 753448 h 1103918"/>
                  <a:gd name="connsiteX3" fmla="*/ 368853 w 503962"/>
                  <a:gd name="connsiteY3" fmla="*/ 753448 h 1103918"/>
                  <a:gd name="connsiteX4" fmla="*/ 333983 w 503962"/>
                  <a:gd name="connsiteY4" fmla="*/ 1063649 h 1103918"/>
                  <a:gd name="connsiteX5" fmla="*/ 298154 w 503962"/>
                  <a:gd name="connsiteY5" fmla="*/ 1096407 h 1103918"/>
                  <a:gd name="connsiteX6" fmla="*/ 205905 w 503962"/>
                  <a:gd name="connsiteY6" fmla="*/ 1096407 h 1103918"/>
                  <a:gd name="connsiteX7" fmla="*/ 170075 w 503962"/>
                  <a:gd name="connsiteY7" fmla="*/ 1063649 h 1103918"/>
                  <a:gd name="connsiteX8" fmla="*/ 135134 w 503962"/>
                  <a:gd name="connsiteY8" fmla="*/ 753448 h 1103918"/>
                  <a:gd name="connsiteX9" fmla="*/ 68899 w 503962"/>
                  <a:gd name="connsiteY9" fmla="*/ 753448 h 1103918"/>
                  <a:gd name="connsiteX10" fmla="*/ 17999 w 503962"/>
                  <a:gd name="connsiteY10" fmla="*/ 702548 h 1103918"/>
                  <a:gd name="connsiteX11" fmla="*/ 41733 w 503962"/>
                  <a:gd name="connsiteY11" fmla="*/ 227551 h 1103918"/>
                  <a:gd name="connsiteX12" fmla="*/ 227623 w 503962"/>
                  <a:gd name="connsiteY12" fmla="*/ 17999 h 1103918"/>
                  <a:gd name="connsiteX13" fmla="*/ 276340 w 503962"/>
                  <a:gd name="connsiteY13" fmla="*/ 17999 h 1103918"/>
                  <a:gd name="connsiteX14" fmla="*/ 463478 w 503962"/>
                  <a:gd name="connsiteY14" fmla="*/ 227551 h 110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03962" h="1103918">
                    <a:moveTo>
                      <a:pt x="463502" y="227551"/>
                    </a:moveTo>
                    <a:lnTo>
                      <a:pt x="485988" y="702548"/>
                    </a:lnTo>
                    <a:cubicBezTo>
                      <a:pt x="485988" y="730674"/>
                      <a:pt x="463118" y="753448"/>
                      <a:pt x="434992" y="753448"/>
                    </a:cubicBezTo>
                    <a:lnTo>
                      <a:pt x="368853" y="753448"/>
                    </a:lnTo>
                    <a:lnTo>
                      <a:pt x="333983" y="1063649"/>
                    </a:lnTo>
                    <a:cubicBezTo>
                      <a:pt x="332231" y="1082224"/>
                      <a:pt x="316729" y="1096407"/>
                      <a:pt x="298154" y="1096407"/>
                    </a:cubicBezTo>
                    <a:lnTo>
                      <a:pt x="205905" y="1096407"/>
                    </a:lnTo>
                    <a:cubicBezTo>
                      <a:pt x="187330" y="1096407"/>
                      <a:pt x="171731" y="1082224"/>
                      <a:pt x="170075" y="1063649"/>
                    </a:cubicBezTo>
                    <a:lnTo>
                      <a:pt x="135134" y="753448"/>
                    </a:lnTo>
                    <a:lnTo>
                      <a:pt x="68899" y="753448"/>
                    </a:lnTo>
                    <a:cubicBezTo>
                      <a:pt x="40773" y="753448"/>
                      <a:pt x="17999" y="730674"/>
                      <a:pt x="17999" y="702548"/>
                    </a:cubicBezTo>
                    <a:lnTo>
                      <a:pt x="41733" y="227551"/>
                    </a:lnTo>
                    <a:cubicBezTo>
                      <a:pt x="41733" y="111832"/>
                      <a:pt x="111832" y="17999"/>
                      <a:pt x="227623" y="17999"/>
                    </a:cubicBezTo>
                    <a:lnTo>
                      <a:pt x="276340" y="17999"/>
                    </a:lnTo>
                    <a:cubicBezTo>
                      <a:pt x="392059" y="17999"/>
                      <a:pt x="463478" y="111832"/>
                      <a:pt x="463478" y="227551"/>
                    </a:cubicBezTo>
                    <a:close/>
                  </a:path>
                </a:pathLst>
              </a:custGeom>
              <a:solidFill>
                <a:schemeClr val="accent2"/>
              </a:solidFill>
              <a:ln w="9525" cap="flat">
                <a:noFill/>
                <a:prstDash val="solid"/>
                <a:miter/>
              </a:ln>
            </p:spPr>
            <p:txBody>
              <a:bodyPr rtlCol="0" anchor="ctr"/>
              <a:lstStyle/>
              <a:p>
                <a:endParaRPr lang="sv-SE"/>
              </a:p>
            </p:txBody>
          </p:sp>
          <p:sp>
            <p:nvSpPr>
              <p:cNvPr id="13" name="Frihandsfigur: Form 12">
                <a:extLst>
                  <a:ext uri="{FF2B5EF4-FFF2-40B4-BE49-F238E27FC236}">
                    <a16:creationId xmlns:a16="http://schemas.microsoft.com/office/drawing/2014/main" id="{6C792888-A6C7-4053-AE71-672E7E305E76}"/>
                  </a:ext>
                  <a:ext uri="{C183D7F6-B498-43B3-948B-1728B52AA6E4}">
                    <adec:decorative xmlns:adec="http://schemas.microsoft.com/office/drawing/2017/decorative" val="1"/>
                  </a:ext>
                </a:extLst>
              </p:cNvPr>
              <p:cNvSpPr/>
              <p:nvPr/>
            </p:nvSpPr>
            <p:spPr>
              <a:xfrm>
                <a:off x="6361204" y="897377"/>
                <a:ext cx="359973" cy="359973"/>
              </a:xfrm>
              <a:custGeom>
                <a:avLst/>
                <a:gdLst>
                  <a:gd name="connsiteX0" fmla="*/ 344087 w 359973"/>
                  <a:gd name="connsiteY0" fmla="*/ 181043 h 359973"/>
                  <a:gd name="connsiteX1" fmla="*/ 181043 w 359973"/>
                  <a:gd name="connsiteY1" fmla="*/ 344087 h 359973"/>
                  <a:gd name="connsiteX2" fmla="*/ 17999 w 359973"/>
                  <a:gd name="connsiteY2" fmla="*/ 181043 h 359973"/>
                  <a:gd name="connsiteX3" fmla="*/ 181043 w 359973"/>
                  <a:gd name="connsiteY3" fmla="*/ 17999 h 359973"/>
                  <a:gd name="connsiteX4" fmla="*/ 344087 w 359973"/>
                  <a:gd name="connsiteY4" fmla="*/ 181043 h 359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9973" h="359973">
                    <a:moveTo>
                      <a:pt x="344087" y="181043"/>
                    </a:moveTo>
                    <a:cubicBezTo>
                      <a:pt x="344087" y="271089"/>
                      <a:pt x="271089" y="344087"/>
                      <a:pt x="181043" y="344087"/>
                    </a:cubicBezTo>
                    <a:cubicBezTo>
                      <a:pt x="90996" y="344087"/>
                      <a:pt x="17999" y="271089"/>
                      <a:pt x="17999" y="181043"/>
                    </a:cubicBezTo>
                    <a:cubicBezTo>
                      <a:pt x="17999" y="90996"/>
                      <a:pt x="90996" y="17999"/>
                      <a:pt x="181043" y="17999"/>
                    </a:cubicBezTo>
                    <a:cubicBezTo>
                      <a:pt x="271089" y="17999"/>
                      <a:pt x="344087" y="90996"/>
                      <a:pt x="344087" y="181043"/>
                    </a:cubicBezTo>
                    <a:close/>
                  </a:path>
                </a:pathLst>
              </a:custGeom>
              <a:solidFill>
                <a:schemeClr val="accent2"/>
              </a:solidFill>
              <a:ln w="9525" cap="flat">
                <a:noFill/>
                <a:prstDash val="solid"/>
                <a:miter/>
              </a:ln>
            </p:spPr>
            <p:txBody>
              <a:bodyPr rtlCol="0" anchor="ctr"/>
              <a:lstStyle/>
              <a:p>
                <a:endParaRPr lang="sv-SE"/>
              </a:p>
            </p:txBody>
          </p:sp>
          <p:sp>
            <p:nvSpPr>
              <p:cNvPr id="14" name="Frihandsfigur: Form 13">
                <a:extLst>
                  <a:ext uri="{FF2B5EF4-FFF2-40B4-BE49-F238E27FC236}">
                    <a16:creationId xmlns:a16="http://schemas.microsoft.com/office/drawing/2014/main" id="{A6AA12B6-1B92-4BAB-9B3C-EA24465D717D}"/>
                  </a:ext>
                  <a:ext uri="{C183D7F6-B498-43B3-948B-1728B52AA6E4}">
                    <adec:decorative xmlns:adec="http://schemas.microsoft.com/office/drawing/2017/decorative" val="1"/>
                  </a:ext>
                </a:extLst>
              </p:cNvPr>
              <p:cNvSpPr/>
              <p:nvPr/>
            </p:nvSpPr>
            <p:spPr>
              <a:xfrm>
                <a:off x="5927388" y="1773697"/>
                <a:ext cx="335975" cy="719947"/>
              </a:xfrm>
              <a:custGeom>
                <a:avLst/>
                <a:gdLst>
                  <a:gd name="connsiteX0" fmla="*/ 181379 w 335975"/>
                  <a:gd name="connsiteY0" fmla="*/ 17999 h 719946"/>
                  <a:gd name="connsiteX1" fmla="*/ 162900 w 335975"/>
                  <a:gd name="connsiteY1" fmla="*/ 17999 h 719946"/>
                  <a:gd name="connsiteX2" fmla="*/ 29998 w 335975"/>
                  <a:gd name="connsiteY2" fmla="*/ 167700 h 719946"/>
                  <a:gd name="connsiteX3" fmla="*/ 17999 w 335975"/>
                  <a:gd name="connsiteY3" fmla="*/ 457670 h 719946"/>
                  <a:gd name="connsiteX4" fmla="*/ 49988 w 335975"/>
                  <a:gd name="connsiteY4" fmla="*/ 489660 h 719946"/>
                  <a:gd name="connsiteX5" fmla="*/ 100769 w 335975"/>
                  <a:gd name="connsiteY5" fmla="*/ 489660 h 719946"/>
                  <a:gd name="connsiteX6" fmla="*/ 119535 w 335975"/>
                  <a:gd name="connsiteY6" fmla="*/ 680830 h 719946"/>
                  <a:gd name="connsiteX7" fmla="*/ 155701 w 335975"/>
                  <a:gd name="connsiteY7" fmla="*/ 714523 h 719946"/>
                  <a:gd name="connsiteX8" fmla="*/ 189706 w 335975"/>
                  <a:gd name="connsiteY8" fmla="*/ 714523 h 719946"/>
                  <a:gd name="connsiteX9" fmla="*/ 225871 w 335975"/>
                  <a:gd name="connsiteY9" fmla="*/ 680830 h 719946"/>
                  <a:gd name="connsiteX10" fmla="*/ 244638 w 335975"/>
                  <a:gd name="connsiteY10" fmla="*/ 489660 h 719946"/>
                  <a:gd name="connsiteX11" fmla="*/ 295418 w 335975"/>
                  <a:gd name="connsiteY11" fmla="*/ 489660 h 719946"/>
                  <a:gd name="connsiteX12" fmla="*/ 327408 w 335975"/>
                  <a:gd name="connsiteY12" fmla="*/ 457670 h 719946"/>
                  <a:gd name="connsiteX13" fmla="*/ 315409 w 335975"/>
                  <a:gd name="connsiteY13" fmla="*/ 167700 h 719946"/>
                  <a:gd name="connsiteX14" fmla="*/ 181307 w 335975"/>
                  <a:gd name="connsiteY14" fmla="*/ 17999 h 719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35975" h="719946">
                    <a:moveTo>
                      <a:pt x="181379" y="17999"/>
                    </a:moveTo>
                    <a:lnTo>
                      <a:pt x="162900" y="17999"/>
                    </a:lnTo>
                    <a:cubicBezTo>
                      <a:pt x="80226" y="17999"/>
                      <a:pt x="29998" y="85026"/>
                      <a:pt x="29998" y="167700"/>
                    </a:cubicBezTo>
                    <a:lnTo>
                      <a:pt x="17999" y="457670"/>
                    </a:lnTo>
                    <a:cubicBezTo>
                      <a:pt x="17999" y="475333"/>
                      <a:pt x="32326" y="489660"/>
                      <a:pt x="49988" y="489660"/>
                    </a:cubicBezTo>
                    <a:lnTo>
                      <a:pt x="100769" y="489660"/>
                    </a:lnTo>
                    <a:lnTo>
                      <a:pt x="119535" y="680830"/>
                    </a:lnTo>
                    <a:cubicBezTo>
                      <a:pt x="120903" y="699812"/>
                      <a:pt x="136694" y="714523"/>
                      <a:pt x="155701" y="714523"/>
                    </a:cubicBezTo>
                    <a:lnTo>
                      <a:pt x="189706" y="714523"/>
                    </a:lnTo>
                    <a:cubicBezTo>
                      <a:pt x="208737" y="714523"/>
                      <a:pt x="224527" y="699812"/>
                      <a:pt x="225871" y="680830"/>
                    </a:cubicBezTo>
                    <a:lnTo>
                      <a:pt x="244638" y="489660"/>
                    </a:lnTo>
                    <a:lnTo>
                      <a:pt x="295418" y="489660"/>
                    </a:lnTo>
                    <a:cubicBezTo>
                      <a:pt x="313081" y="489660"/>
                      <a:pt x="327408" y="475333"/>
                      <a:pt x="327408" y="457670"/>
                    </a:cubicBezTo>
                    <a:lnTo>
                      <a:pt x="315409" y="167700"/>
                    </a:lnTo>
                    <a:cubicBezTo>
                      <a:pt x="315409" y="85026"/>
                      <a:pt x="263981" y="17999"/>
                      <a:pt x="181307" y="17999"/>
                    </a:cubicBezTo>
                    <a:close/>
                  </a:path>
                </a:pathLst>
              </a:custGeom>
              <a:solidFill>
                <a:srgbClr val="F9E0A7"/>
              </a:solidFill>
              <a:ln w="9525" cap="flat">
                <a:noFill/>
                <a:prstDash val="solid"/>
                <a:miter/>
              </a:ln>
            </p:spPr>
            <p:txBody>
              <a:bodyPr rtlCol="0" anchor="ctr"/>
              <a:lstStyle/>
              <a:p>
                <a:endParaRPr lang="sv-SE"/>
              </a:p>
            </p:txBody>
          </p:sp>
          <p:sp>
            <p:nvSpPr>
              <p:cNvPr id="15" name="Frihandsfigur: Form 14">
                <a:extLst>
                  <a:ext uri="{FF2B5EF4-FFF2-40B4-BE49-F238E27FC236}">
                    <a16:creationId xmlns:a16="http://schemas.microsoft.com/office/drawing/2014/main" id="{93F1F66D-1012-487E-BEF5-75B4FCC2A353}"/>
                  </a:ext>
                  <a:ext uri="{C183D7F6-B498-43B3-948B-1728B52AA6E4}">
                    <adec:decorative xmlns:adec="http://schemas.microsoft.com/office/drawing/2017/decorative" val="1"/>
                  </a:ext>
                </a:extLst>
              </p:cNvPr>
              <p:cNvSpPr/>
              <p:nvPr/>
            </p:nvSpPr>
            <p:spPr>
              <a:xfrm>
                <a:off x="5953618" y="1498557"/>
                <a:ext cx="287979" cy="287979"/>
              </a:xfrm>
              <a:custGeom>
                <a:avLst/>
                <a:gdLst>
                  <a:gd name="connsiteX0" fmla="*/ 275068 w 287978"/>
                  <a:gd name="connsiteY0" fmla="*/ 146533 h 287978"/>
                  <a:gd name="connsiteX1" fmla="*/ 146533 w 287978"/>
                  <a:gd name="connsiteY1" fmla="*/ 275068 h 287978"/>
                  <a:gd name="connsiteX2" fmla="*/ 17999 w 287978"/>
                  <a:gd name="connsiteY2" fmla="*/ 146533 h 287978"/>
                  <a:gd name="connsiteX3" fmla="*/ 146533 w 287978"/>
                  <a:gd name="connsiteY3" fmla="*/ 17999 h 287978"/>
                  <a:gd name="connsiteX4" fmla="*/ 275068 w 287978"/>
                  <a:gd name="connsiteY4" fmla="*/ 146533 h 2879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7978" h="287978">
                    <a:moveTo>
                      <a:pt x="275068" y="146533"/>
                    </a:moveTo>
                    <a:cubicBezTo>
                      <a:pt x="275068" y="217521"/>
                      <a:pt x="217521" y="275068"/>
                      <a:pt x="146533" y="275068"/>
                    </a:cubicBezTo>
                    <a:cubicBezTo>
                      <a:pt x="75546" y="275068"/>
                      <a:pt x="17999" y="217521"/>
                      <a:pt x="17999" y="146533"/>
                    </a:cubicBezTo>
                    <a:cubicBezTo>
                      <a:pt x="17999" y="75546"/>
                      <a:pt x="75545" y="17999"/>
                      <a:pt x="146533" y="17999"/>
                    </a:cubicBezTo>
                    <a:cubicBezTo>
                      <a:pt x="217521" y="17999"/>
                      <a:pt x="275068" y="75545"/>
                      <a:pt x="275068" y="146533"/>
                    </a:cubicBezTo>
                    <a:close/>
                  </a:path>
                </a:pathLst>
              </a:custGeom>
              <a:solidFill>
                <a:srgbClr val="F9E0A7"/>
              </a:solidFill>
              <a:ln w="9525" cap="flat">
                <a:noFill/>
                <a:prstDash val="solid"/>
                <a:miter/>
              </a:ln>
            </p:spPr>
            <p:txBody>
              <a:bodyPr rtlCol="0" anchor="ctr"/>
              <a:lstStyle/>
              <a:p>
                <a:endParaRPr lang="sv-SE"/>
              </a:p>
            </p:txBody>
          </p:sp>
        </p:grpSp>
      </p:grpSp>
      <p:sp>
        <p:nvSpPr>
          <p:cNvPr id="17" name="Bild 2">
            <a:extLst>
              <a:ext uri="{FF2B5EF4-FFF2-40B4-BE49-F238E27FC236}">
                <a16:creationId xmlns:a16="http://schemas.microsoft.com/office/drawing/2014/main" id="{7C542ADD-96DA-4C09-A8CE-19EF6B2533A9}"/>
              </a:ext>
              <a:ext uri="{C183D7F6-B498-43B3-948B-1728B52AA6E4}">
                <adec:decorative xmlns:adec="http://schemas.microsoft.com/office/drawing/2017/decorative" val="1"/>
              </a:ext>
            </a:extLst>
          </p:cNvPr>
          <p:cNvSpPr/>
          <p:nvPr/>
        </p:nvSpPr>
        <p:spPr>
          <a:xfrm>
            <a:off x="5070205" y="2905432"/>
            <a:ext cx="2051590" cy="1290175"/>
          </a:xfrm>
          <a:custGeom>
            <a:avLst/>
            <a:gdLst>
              <a:gd name="connsiteX0" fmla="*/ 2047954 w 2067167"/>
              <a:gd name="connsiteY0" fmla="*/ 484642 h 1299970"/>
              <a:gd name="connsiteX1" fmla="*/ 1758472 w 2067167"/>
              <a:gd name="connsiteY1" fmla="*/ 609049 h 1299970"/>
              <a:gd name="connsiteX2" fmla="*/ 1745764 w 2067167"/>
              <a:gd name="connsiteY2" fmla="*/ 620720 h 1299970"/>
              <a:gd name="connsiteX3" fmla="*/ 1647229 w 2067167"/>
              <a:gd name="connsiteY3" fmla="*/ 729058 h 1299970"/>
              <a:gd name="connsiteX4" fmla="*/ 1096957 w 2067167"/>
              <a:gd name="connsiteY4" fmla="*/ 367943 h 1299970"/>
              <a:gd name="connsiteX5" fmla="*/ 1095181 w 2067167"/>
              <a:gd name="connsiteY5" fmla="*/ 366338 h 1299970"/>
              <a:gd name="connsiteX6" fmla="*/ 1073544 w 2067167"/>
              <a:gd name="connsiteY6" fmla="*/ 360897 h 1299970"/>
              <a:gd name="connsiteX7" fmla="*/ 923649 w 2067167"/>
              <a:gd name="connsiteY7" fmla="*/ 390547 h 1299970"/>
              <a:gd name="connsiteX8" fmla="*/ 903659 w 2067167"/>
              <a:gd name="connsiteY8" fmla="*/ 408818 h 1299970"/>
              <a:gd name="connsiteX9" fmla="*/ 824631 w 2067167"/>
              <a:gd name="connsiteY9" fmla="*/ 494758 h 1299970"/>
              <a:gd name="connsiteX10" fmla="*/ 706291 w 2067167"/>
              <a:gd name="connsiteY10" fmla="*/ 497941 h 1299970"/>
              <a:gd name="connsiteX11" fmla="*/ 780148 w 2067167"/>
              <a:gd name="connsiteY11" fmla="*/ 316989 h 1299970"/>
              <a:gd name="connsiteX12" fmla="*/ 975087 w 2067167"/>
              <a:gd name="connsiteY12" fmla="*/ 232150 h 1299970"/>
              <a:gd name="connsiteX13" fmla="*/ 1223530 w 2067167"/>
              <a:gd name="connsiteY13" fmla="*/ 219555 h 1299970"/>
              <a:gd name="connsiteX14" fmla="*/ 1426908 w 2067167"/>
              <a:gd name="connsiteY14" fmla="*/ 264748 h 1299970"/>
              <a:gd name="connsiteX15" fmla="*/ 1430247 w 2067167"/>
              <a:gd name="connsiteY15" fmla="*/ 264116 h 1299970"/>
              <a:gd name="connsiteX16" fmla="*/ 1662090 w 2067167"/>
              <a:gd name="connsiteY16" fmla="*/ 204033 h 1299970"/>
              <a:gd name="connsiteX17" fmla="*/ 1672901 w 2067167"/>
              <a:gd name="connsiteY17" fmla="*/ 198258 h 1299970"/>
              <a:gd name="connsiteX18" fmla="*/ 1845556 w 2067167"/>
              <a:gd name="connsiteY18" fmla="*/ 44400 h 1299970"/>
              <a:gd name="connsiteX19" fmla="*/ 1810826 w 2067167"/>
              <a:gd name="connsiteY19" fmla="*/ 5422 h 1299970"/>
              <a:gd name="connsiteX20" fmla="*/ 1642881 w 2067167"/>
              <a:gd name="connsiteY20" fmla="*/ 155082 h 1299970"/>
              <a:gd name="connsiteX21" fmla="*/ 1419009 w 2067167"/>
              <a:gd name="connsiteY21" fmla="*/ 213098 h 1299970"/>
              <a:gd name="connsiteX22" fmla="*/ 1240331 w 2067167"/>
              <a:gd name="connsiteY22" fmla="*/ 170135 h 1299970"/>
              <a:gd name="connsiteX23" fmla="*/ 964389 w 2067167"/>
              <a:gd name="connsiteY23" fmla="*/ 181060 h 1299970"/>
              <a:gd name="connsiteX24" fmla="*/ 787777 w 2067167"/>
              <a:gd name="connsiteY24" fmla="*/ 249873 h 1299970"/>
              <a:gd name="connsiteX25" fmla="*/ 578986 w 2067167"/>
              <a:gd name="connsiteY25" fmla="*/ 178254 h 1299970"/>
              <a:gd name="connsiteX26" fmla="*/ 345112 w 2067167"/>
              <a:gd name="connsiteY26" fmla="*/ 3973 h 1299970"/>
              <a:gd name="connsiteX27" fmla="*/ 313913 w 2067167"/>
              <a:gd name="connsiteY27" fmla="*/ 45842 h 1299970"/>
              <a:gd name="connsiteX28" fmla="*/ 551204 w 2067167"/>
              <a:gd name="connsiteY28" fmla="*/ 222659 h 1299970"/>
              <a:gd name="connsiteX29" fmla="*/ 558691 w 2067167"/>
              <a:gd name="connsiteY29" fmla="*/ 226538 h 1299970"/>
              <a:gd name="connsiteX30" fmla="*/ 736496 w 2067167"/>
              <a:gd name="connsiteY30" fmla="*/ 287111 h 1299970"/>
              <a:gd name="connsiteX31" fmla="*/ 734557 w 2067167"/>
              <a:gd name="connsiteY31" fmla="*/ 290528 h 1299970"/>
              <a:gd name="connsiteX32" fmla="*/ 649561 w 2067167"/>
              <a:gd name="connsiteY32" fmla="*/ 498765 h 1299970"/>
              <a:gd name="connsiteX33" fmla="*/ 657667 w 2067167"/>
              <a:gd name="connsiteY33" fmla="*/ 529204 h 1299970"/>
              <a:gd name="connsiteX34" fmla="*/ 851085 w 2067167"/>
              <a:gd name="connsiteY34" fmla="*/ 539767 h 1299970"/>
              <a:gd name="connsiteX35" fmla="*/ 947610 w 2067167"/>
              <a:gd name="connsiteY35" fmla="*/ 439023 h 1299970"/>
              <a:gd name="connsiteX36" fmla="*/ 1072528 w 2067167"/>
              <a:gd name="connsiteY36" fmla="*/ 414309 h 1299970"/>
              <a:gd name="connsiteX37" fmla="*/ 1152622 w 2067167"/>
              <a:gd name="connsiteY37" fmla="*/ 468411 h 1299970"/>
              <a:gd name="connsiteX38" fmla="*/ 1347298 w 2067167"/>
              <a:gd name="connsiteY38" fmla="*/ 596127 h 1299970"/>
              <a:gd name="connsiteX39" fmla="*/ 1628503 w 2067167"/>
              <a:gd name="connsiteY39" fmla="*/ 779153 h 1299970"/>
              <a:gd name="connsiteX40" fmla="*/ 1643137 w 2067167"/>
              <a:gd name="connsiteY40" fmla="*/ 853017 h 1299970"/>
              <a:gd name="connsiteX41" fmla="*/ 1555371 w 2067167"/>
              <a:gd name="connsiteY41" fmla="*/ 905094 h 1299970"/>
              <a:gd name="connsiteX42" fmla="*/ 1280971 w 2067167"/>
              <a:gd name="connsiteY42" fmla="*/ 736205 h 1299970"/>
              <a:gd name="connsiteX43" fmla="*/ 1245055 w 2067167"/>
              <a:gd name="connsiteY43" fmla="*/ 744757 h 1299970"/>
              <a:gd name="connsiteX44" fmla="*/ 1253607 w 2067167"/>
              <a:gd name="connsiteY44" fmla="*/ 780673 h 1299970"/>
              <a:gd name="connsiteX45" fmla="*/ 1526942 w 2067167"/>
              <a:gd name="connsiteY45" fmla="*/ 948910 h 1299970"/>
              <a:gd name="connsiteX46" fmla="*/ 1513126 w 2067167"/>
              <a:gd name="connsiteY46" fmla="*/ 1010122 h 1299970"/>
              <a:gd name="connsiteX47" fmla="*/ 1400675 w 2067167"/>
              <a:gd name="connsiteY47" fmla="*/ 1013461 h 1299970"/>
              <a:gd name="connsiteX48" fmla="*/ 1169841 w 2067167"/>
              <a:gd name="connsiteY48" fmla="*/ 871387 h 1299970"/>
              <a:gd name="connsiteX49" fmla="*/ 1133925 w 2067167"/>
              <a:gd name="connsiteY49" fmla="*/ 879940 h 1299970"/>
              <a:gd name="connsiteX50" fmla="*/ 1142478 w 2067167"/>
              <a:gd name="connsiteY50" fmla="*/ 915856 h 1299970"/>
              <a:gd name="connsiteX51" fmla="*/ 1368467 w 2067167"/>
              <a:gd name="connsiteY51" fmla="*/ 1054953 h 1299970"/>
              <a:gd name="connsiteX52" fmla="*/ 1369397 w 2067167"/>
              <a:gd name="connsiteY52" fmla="*/ 1055735 h 1299970"/>
              <a:gd name="connsiteX53" fmla="*/ 1389295 w 2067167"/>
              <a:gd name="connsiteY53" fmla="*/ 1110248 h 1299970"/>
              <a:gd name="connsiteX54" fmla="*/ 1272120 w 2067167"/>
              <a:gd name="connsiteY54" fmla="*/ 1147095 h 1299970"/>
              <a:gd name="connsiteX55" fmla="*/ 1080342 w 2067167"/>
              <a:gd name="connsiteY55" fmla="*/ 1029060 h 1299970"/>
              <a:gd name="connsiteX56" fmla="*/ 1044433 w 2067167"/>
              <a:gd name="connsiteY56" fmla="*/ 1037613 h 1299970"/>
              <a:gd name="connsiteX57" fmla="*/ 1052979 w 2067167"/>
              <a:gd name="connsiteY57" fmla="*/ 1073529 h 1299970"/>
              <a:gd name="connsiteX58" fmla="*/ 1245481 w 2067167"/>
              <a:gd name="connsiteY58" fmla="*/ 1192011 h 1299970"/>
              <a:gd name="connsiteX59" fmla="*/ 1243655 w 2067167"/>
              <a:gd name="connsiteY59" fmla="*/ 1204912 h 1299970"/>
              <a:gd name="connsiteX60" fmla="*/ 1075810 w 2067167"/>
              <a:gd name="connsiteY60" fmla="*/ 1237688 h 1299970"/>
              <a:gd name="connsiteX61" fmla="*/ 952071 w 2067167"/>
              <a:gd name="connsiteY61" fmla="*/ 1190292 h 1299970"/>
              <a:gd name="connsiteX62" fmla="*/ 967308 w 2067167"/>
              <a:gd name="connsiteY62" fmla="*/ 1172775 h 1299970"/>
              <a:gd name="connsiteX63" fmla="*/ 989138 w 2067167"/>
              <a:gd name="connsiteY63" fmla="*/ 1066070 h 1299970"/>
              <a:gd name="connsiteX64" fmla="*/ 912248 w 2067167"/>
              <a:gd name="connsiteY64" fmla="*/ 987859 h 1299970"/>
              <a:gd name="connsiteX65" fmla="*/ 896648 w 2067167"/>
              <a:gd name="connsiteY65" fmla="*/ 986133 h 1299970"/>
              <a:gd name="connsiteX66" fmla="*/ 856150 w 2067167"/>
              <a:gd name="connsiteY66" fmla="*/ 896897 h 1299970"/>
              <a:gd name="connsiteX67" fmla="*/ 797907 w 2067167"/>
              <a:gd name="connsiteY67" fmla="*/ 873163 h 1299970"/>
              <a:gd name="connsiteX68" fmla="*/ 761558 w 2067167"/>
              <a:gd name="connsiteY68" fmla="*/ 786768 h 1299970"/>
              <a:gd name="connsiteX69" fmla="*/ 618817 w 2067167"/>
              <a:gd name="connsiteY69" fmla="*/ 782670 h 1299970"/>
              <a:gd name="connsiteX70" fmla="*/ 538950 w 2067167"/>
              <a:gd name="connsiteY70" fmla="*/ 714751 h 1299970"/>
              <a:gd name="connsiteX71" fmla="*/ 437744 w 2067167"/>
              <a:gd name="connsiteY71" fmla="*/ 753076 h 1299970"/>
              <a:gd name="connsiteX72" fmla="*/ 396699 w 2067167"/>
              <a:gd name="connsiteY72" fmla="*/ 800635 h 1299970"/>
              <a:gd name="connsiteX73" fmla="*/ 385681 w 2067167"/>
              <a:gd name="connsiteY73" fmla="*/ 815517 h 1299970"/>
              <a:gd name="connsiteX74" fmla="*/ 266503 w 2067167"/>
              <a:gd name="connsiteY74" fmla="*/ 652275 h 1299970"/>
              <a:gd name="connsiteX75" fmla="*/ 255812 w 2067167"/>
              <a:gd name="connsiteY75" fmla="*/ 637641 h 1299970"/>
              <a:gd name="connsiteX76" fmla="*/ 35023 w 2067167"/>
              <a:gd name="connsiteY76" fmla="*/ 487654 h 1299970"/>
              <a:gd name="connsiteX77" fmla="*/ 3973 w 2067167"/>
              <a:gd name="connsiteY77" fmla="*/ 529623 h 1299970"/>
              <a:gd name="connsiteX78" fmla="*/ 219363 w 2067167"/>
              <a:gd name="connsiteY78" fmla="*/ 676115 h 1299970"/>
              <a:gd name="connsiteX79" fmla="*/ 367205 w 2067167"/>
              <a:gd name="connsiteY79" fmla="*/ 870691 h 1299970"/>
              <a:gd name="connsiteX80" fmla="*/ 405337 w 2067167"/>
              <a:gd name="connsiteY80" fmla="*/ 959530 h 1299970"/>
              <a:gd name="connsiteX81" fmla="*/ 464170 w 2067167"/>
              <a:gd name="connsiteY81" fmla="*/ 983611 h 1299970"/>
              <a:gd name="connsiteX82" fmla="*/ 499674 w 2067167"/>
              <a:gd name="connsiteY82" fmla="*/ 1078246 h 1299970"/>
              <a:gd name="connsiteX83" fmla="*/ 574852 w 2067167"/>
              <a:gd name="connsiteY83" fmla="*/ 1108635 h 1299970"/>
              <a:gd name="connsiteX84" fmla="*/ 585344 w 2067167"/>
              <a:gd name="connsiteY84" fmla="*/ 1108060 h 1299970"/>
              <a:gd name="connsiteX85" fmla="*/ 589599 w 2067167"/>
              <a:gd name="connsiteY85" fmla="*/ 1136482 h 1299970"/>
              <a:gd name="connsiteX86" fmla="*/ 665814 w 2067167"/>
              <a:gd name="connsiteY86" fmla="*/ 1206020 h 1299970"/>
              <a:gd name="connsiteX87" fmla="*/ 687999 w 2067167"/>
              <a:gd name="connsiteY87" fmla="*/ 1208513 h 1299970"/>
              <a:gd name="connsiteX88" fmla="*/ 716890 w 2067167"/>
              <a:gd name="connsiteY88" fmla="*/ 1204080 h 1299970"/>
              <a:gd name="connsiteX89" fmla="*/ 745468 w 2067167"/>
              <a:gd name="connsiteY89" fmla="*/ 1250176 h 1299970"/>
              <a:gd name="connsiteX90" fmla="*/ 825981 w 2067167"/>
              <a:gd name="connsiteY90" fmla="*/ 1282263 h 1299970"/>
              <a:gd name="connsiteX91" fmla="*/ 900861 w 2067167"/>
              <a:gd name="connsiteY91" fmla="*/ 1249174 h 1299970"/>
              <a:gd name="connsiteX92" fmla="*/ 915608 w 2067167"/>
              <a:gd name="connsiteY92" fmla="*/ 1232225 h 1299970"/>
              <a:gd name="connsiteX93" fmla="*/ 1057710 w 2067167"/>
              <a:gd name="connsiteY93" fmla="*/ 1286653 h 1299970"/>
              <a:gd name="connsiteX94" fmla="*/ 1058789 w 2067167"/>
              <a:gd name="connsiteY94" fmla="*/ 1287044 h 1299970"/>
              <a:gd name="connsiteX95" fmla="*/ 1133243 w 2067167"/>
              <a:gd name="connsiteY95" fmla="*/ 1298943 h 1299970"/>
              <a:gd name="connsiteX96" fmla="*/ 1287279 w 2067167"/>
              <a:gd name="connsiteY96" fmla="*/ 1233610 h 1299970"/>
              <a:gd name="connsiteX97" fmla="*/ 1298616 w 2067167"/>
              <a:gd name="connsiteY97" fmla="*/ 1204315 h 1299970"/>
              <a:gd name="connsiteX98" fmla="*/ 1436420 w 2067167"/>
              <a:gd name="connsiteY98" fmla="*/ 1132745 h 1299970"/>
              <a:gd name="connsiteX99" fmla="*/ 1445065 w 2067167"/>
              <a:gd name="connsiteY99" fmla="*/ 1083694 h 1299970"/>
              <a:gd name="connsiteX100" fmla="*/ 1550278 w 2067167"/>
              <a:gd name="connsiteY100" fmla="*/ 1046841 h 1299970"/>
              <a:gd name="connsiteX101" fmla="*/ 1582898 w 2067167"/>
              <a:gd name="connsiteY101" fmla="*/ 956951 h 1299970"/>
              <a:gd name="connsiteX102" fmla="*/ 1690959 w 2067167"/>
              <a:gd name="connsiteY102" fmla="*/ 874037 h 1299970"/>
              <a:gd name="connsiteX103" fmla="*/ 1685667 w 2067167"/>
              <a:gd name="connsiteY103" fmla="*/ 767262 h 1299970"/>
              <a:gd name="connsiteX104" fmla="*/ 1787341 w 2067167"/>
              <a:gd name="connsiteY104" fmla="*/ 653489 h 1299970"/>
              <a:gd name="connsiteX105" fmla="*/ 2068568 w 2067167"/>
              <a:gd name="connsiteY105" fmla="*/ 532628 h 1299970"/>
              <a:gd name="connsiteX106" fmla="*/ 2047954 w 2067167"/>
              <a:gd name="connsiteY106" fmla="*/ 484664 h 1299970"/>
              <a:gd name="connsiteX107" fmla="*/ 436252 w 2067167"/>
              <a:gd name="connsiteY107" fmla="*/ 834718 h 1299970"/>
              <a:gd name="connsiteX108" fmla="*/ 477297 w 2067167"/>
              <a:gd name="connsiteY108" fmla="*/ 787159 h 1299970"/>
              <a:gd name="connsiteX109" fmla="*/ 519919 w 2067167"/>
              <a:gd name="connsiteY109" fmla="*/ 765138 h 1299970"/>
              <a:gd name="connsiteX110" fmla="*/ 529204 w 2067167"/>
              <a:gd name="connsiteY110" fmla="*/ 766019 h 1299970"/>
              <a:gd name="connsiteX111" fmla="*/ 569801 w 2067167"/>
              <a:gd name="connsiteY111" fmla="*/ 800493 h 1299970"/>
              <a:gd name="connsiteX112" fmla="*/ 556716 w 2067167"/>
              <a:gd name="connsiteY112" fmla="*/ 851994 h 1299970"/>
              <a:gd name="connsiteX113" fmla="*/ 532067 w 2067167"/>
              <a:gd name="connsiteY113" fmla="*/ 880558 h 1299970"/>
              <a:gd name="connsiteX114" fmla="*/ 502728 w 2067167"/>
              <a:gd name="connsiteY114" fmla="*/ 914279 h 1299970"/>
              <a:gd name="connsiteX115" fmla="*/ 439470 w 2067167"/>
              <a:gd name="connsiteY115" fmla="*/ 919998 h 1299970"/>
              <a:gd name="connsiteX116" fmla="*/ 436259 w 2067167"/>
              <a:gd name="connsiteY116" fmla="*/ 834718 h 1299970"/>
              <a:gd name="connsiteX117" fmla="*/ 535093 w 2067167"/>
              <a:gd name="connsiteY117" fmla="*/ 1039865 h 1299970"/>
              <a:gd name="connsiteX118" fmla="*/ 531456 w 2067167"/>
              <a:gd name="connsiteY118" fmla="*/ 960780 h 1299970"/>
              <a:gd name="connsiteX119" fmla="*/ 542083 w 2067167"/>
              <a:gd name="connsiteY119" fmla="*/ 948569 h 1299970"/>
              <a:gd name="connsiteX120" fmla="*/ 544853 w 2067167"/>
              <a:gd name="connsiteY120" fmla="*/ 945649 h 1299970"/>
              <a:gd name="connsiteX121" fmla="*/ 573012 w 2067167"/>
              <a:gd name="connsiteY121" fmla="*/ 913015 h 1299970"/>
              <a:gd name="connsiteX122" fmla="*/ 647309 w 2067167"/>
              <a:gd name="connsiteY122" fmla="*/ 827600 h 1299970"/>
              <a:gd name="connsiteX123" fmla="*/ 726181 w 2067167"/>
              <a:gd name="connsiteY123" fmla="*/ 825128 h 1299970"/>
              <a:gd name="connsiteX124" fmla="*/ 729819 w 2067167"/>
              <a:gd name="connsiteY124" fmla="*/ 904206 h 1299970"/>
              <a:gd name="connsiteX125" fmla="*/ 613972 w 2067167"/>
              <a:gd name="connsiteY125" fmla="*/ 1037386 h 1299970"/>
              <a:gd name="connsiteX126" fmla="*/ 535093 w 2067167"/>
              <a:gd name="connsiteY126" fmla="*/ 1039865 h 1299970"/>
              <a:gd name="connsiteX127" fmla="*/ 677301 w 2067167"/>
              <a:gd name="connsiteY127" fmla="*/ 1155079 h 1299970"/>
              <a:gd name="connsiteX128" fmla="*/ 639453 w 2067167"/>
              <a:gd name="connsiteY128" fmla="*/ 1120939 h 1299970"/>
              <a:gd name="connsiteX129" fmla="*/ 654477 w 2067167"/>
              <a:gd name="connsiteY129" fmla="*/ 1070396 h 1299970"/>
              <a:gd name="connsiteX130" fmla="*/ 765436 w 2067167"/>
              <a:gd name="connsiteY130" fmla="*/ 942836 h 1299970"/>
              <a:gd name="connsiteX131" fmla="*/ 821612 w 2067167"/>
              <a:gd name="connsiteY131" fmla="*/ 936016 h 1299970"/>
              <a:gd name="connsiteX132" fmla="*/ 834946 w 2067167"/>
              <a:gd name="connsiteY132" fmla="*/ 1015173 h 1299970"/>
              <a:gd name="connsiteX133" fmla="*/ 737903 w 2067167"/>
              <a:gd name="connsiteY133" fmla="*/ 1126728 h 1299970"/>
              <a:gd name="connsiteX134" fmla="*/ 737270 w 2067167"/>
              <a:gd name="connsiteY134" fmla="*/ 1127489 h 1299970"/>
              <a:gd name="connsiteX135" fmla="*/ 730302 w 2067167"/>
              <a:gd name="connsiteY135" fmla="*/ 1135502 h 1299970"/>
              <a:gd name="connsiteX136" fmla="*/ 677315 w 2067167"/>
              <a:gd name="connsiteY136" fmla="*/ 1155079 h 1299970"/>
              <a:gd name="connsiteX137" fmla="*/ 780880 w 2067167"/>
              <a:gd name="connsiteY137" fmla="*/ 1211795 h 1299970"/>
              <a:gd name="connsiteX138" fmla="*/ 775829 w 2067167"/>
              <a:gd name="connsiteY138" fmla="*/ 1162687 h 1299970"/>
              <a:gd name="connsiteX139" fmla="*/ 874478 w 2067167"/>
              <a:gd name="connsiteY139" fmla="*/ 1049277 h 1299970"/>
              <a:gd name="connsiteX140" fmla="*/ 874577 w 2067167"/>
              <a:gd name="connsiteY140" fmla="*/ 1049149 h 1299970"/>
              <a:gd name="connsiteX141" fmla="*/ 900811 w 2067167"/>
              <a:gd name="connsiteY141" fmla="*/ 1038778 h 1299970"/>
              <a:gd name="connsiteX142" fmla="*/ 939327 w 2067167"/>
              <a:gd name="connsiteY142" fmla="*/ 1081592 h 1299970"/>
              <a:gd name="connsiteX143" fmla="*/ 928686 w 2067167"/>
              <a:gd name="connsiteY143" fmla="*/ 1137661 h 1299970"/>
              <a:gd name="connsiteX144" fmla="*/ 862259 w 2067167"/>
              <a:gd name="connsiteY144" fmla="*/ 1214018 h 1299970"/>
              <a:gd name="connsiteX145" fmla="*/ 780873 w 2067167"/>
              <a:gd name="connsiteY145" fmla="*/ 1211802 h 1299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067167" h="1299970">
                <a:moveTo>
                  <a:pt x="2047954" y="484642"/>
                </a:moveTo>
                <a:lnTo>
                  <a:pt x="1758472" y="609049"/>
                </a:lnTo>
                <a:cubicBezTo>
                  <a:pt x="1753031" y="611386"/>
                  <a:pt x="1748555" y="615499"/>
                  <a:pt x="1745764" y="620720"/>
                </a:cubicBezTo>
                <a:cubicBezTo>
                  <a:pt x="1718010" y="672613"/>
                  <a:pt x="1681909" y="712080"/>
                  <a:pt x="1647229" y="729058"/>
                </a:cubicBezTo>
                <a:cubicBezTo>
                  <a:pt x="1434161" y="590800"/>
                  <a:pt x="1122552" y="387535"/>
                  <a:pt x="1096957" y="367943"/>
                </a:cubicBezTo>
                <a:cubicBezTo>
                  <a:pt x="1096396" y="367382"/>
                  <a:pt x="1095799" y="366849"/>
                  <a:pt x="1095181" y="366338"/>
                </a:cubicBezTo>
                <a:cubicBezTo>
                  <a:pt x="1089150" y="361380"/>
                  <a:pt x="1081194" y="359384"/>
                  <a:pt x="1073544" y="360897"/>
                </a:cubicBezTo>
                <a:lnTo>
                  <a:pt x="923649" y="390547"/>
                </a:lnTo>
                <a:cubicBezTo>
                  <a:pt x="914194" y="392416"/>
                  <a:pt x="906465" y="399597"/>
                  <a:pt x="903659" y="408818"/>
                </a:cubicBezTo>
                <a:cubicBezTo>
                  <a:pt x="903063" y="410779"/>
                  <a:pt x="888330" y="457308"/>
                  <a:pt x="824631" y="494758"/>
                </a:cubicBezTo>
                <a:cubicBezTo>
                  <a:pt x="775062" y="523911"/>
                  <a:pt x="729676" y="509605"/>
                  <a:pt x="706291" y="497941"/>
                </a:cubicBezTo>
                <a:lnTo>
                  <a:pt x="780148" y="316989"/>
                </a:lnTo>
                <a:cubicBezTo>
                  <a:pt x="799917" y="302781"/>
                  <a:pt x="874101" y="253290"/>
                  <a:pt x="975087" y="232150"/>
                </a:cubicBezTo>
                <a:cubicBezTo>
                  <a:pt x="1086948" y="208743"/>
                  <a:pt x="1177591" y="204183"/>
                  <a:pt x="1223530" y="219555"/>
                </a:cubicBezTo>
                <a:cubicBezTo>
                  <a:pt x="1248599" y="228207"/>
                  <a:pt x="1376337" y="271071"/>
                  <a:pt x="1426908" y="264748"/>
                </a:cubicBezTo>
                <a:cubicBezTo>
                  <a:pt x="1428031" y="264606"/>
                  <a:pt x="1429146" y="264400"/>
                  <a:pt x="1430247" y="264116"/>
                </a:cubicBezTo>
                <a:lnTo>
                  <a:pt x="1662090" y="204033"/>
                </a:lnTo>
                <a:cubicBezTo>
                  <a:pt x="1666103" y="202996"/>
                  <a:pt x="1669811" y="201014"/>
                  <a:pt x="1672901" y="198258"/>
                </a:cubicBezTo>
                <a:lnTo>
                  <a:pt x="1845556" y="44400"/>
                </a:lnTo>
                <a:lnTo>
                  <a:pt x="1810826" y="5422"/>
                </a:lnTo>
                <a:lnTo>
                  <a:pt x="1642881" y="155082"/>
                </a:lnTo>
                <a:lnTo>
                  <a:pt x="1419009" y="213098"/>
                </a:lnTo>
                <a:cubicBezTo>
                  <a:pt x="1387291" y="215698"/>
                  <a:pt x="1293352" y="188405"/>
                  <a:pt x="1240331" y="170135"/>
                </a:cubicBezTo>
                <a:cubicBezTo>
                  <a:pt x="1184013" y="151289"/>
                  <a:pt x="1088618" y="155054"/>
                  <a:pt x="964389" y="181060"/>
                </a:cubicBezTo>
                <a:cubicBezTo>
                  <a:pt x="888145" y="197022"/>
                  <a:pt x="826578" y="227056"/>
                  <a:pt x="787777" y="249873"/>
                </a:cubicBezTo>
                <a:cubicBezTo>
                  <a:pt x="686039" y="213666"/>
                  <a:pt x="598557" y="184697"/>
                  <a:pt x="578986" y="178254"/>
                </a:cubicBezTo>
                <a:lnTo>
                  <a:pt x="345112" y="3973"/>
                </a:lnTo>
                <a:lnTo>
                  <a:pt x="313913" y="45842"/>
                </a:lnTo>
                <a:lnTo>
                  <a:pt x="551204" y="222659"/>
                </a:lnTo>
                <a:cubicBezTo>
                  <a:pt x="553470" y="224350"/>
                  <a:pt x="555999" y="225657"/>
                  <a:pt x="558691" y="226538"/>
                </a:cubicBezTo>
                <a:cubicBezTo>
                  <a:pt x="559579" y="226829"/>
                  <a:pt x="637542" y="252345"/>
                  <a:pt x="736496" y="287111"/>
                </a:cubicBezTo>
                <a:cubicBezTo>
                  <a:pt x="735821" y="288233"/>
                  <a:pt x="735061" y="289306"/>
                  <a:pt x="734557" y="290528"/>
                </a:cubicBezTo>
                <a:lnTo>
                  <a:pt x="649561" y="498765"/>
                </a:lnTo>
                <a:cubicBezTo>
                  <a:pt x="645143" y="509576"/>
                  <a:pt x="648460" y="522015"/>
                  <a:pt x="657667" y="529204"/>
                </a:cubicBezTo>
                <a:cubicBezTo>
                  <a:pt x="661375" y="532095"/>
                  <a:pt x="749645" y="599409"/>
                  <a:pt x="851085" y="539767"/>
                </a:cubicBezTo>
                <a:cubicBezTo>
                  <a:pt x="910245" y="504987"/>
                  <a:pt x="936919" y="461840"/>
                  <a:pt x="947610" y="439023"/>
                </a:cubicBezTo>
                <a:lnTo>
                  <a:pt x="1072528" y="414309"/>
                </a:lnTo>
                <a:cubicBezTo>
                  <a:pt x="1086742" y="424830"/>
                  <a:pt x="1111058" y="440912"/>
                  <a:pt x="1152622" y="468411"/>
                </a:cubicBezTo>
                <a:cubicBezTo>
                  <a:pt x="1199605" y="499489"/>
                  <a:pt x="1265108" y="542459"/>
                  <a:pt x="1347298" y="596127"/>
                </a:cubicBezTo>
                <a:cubicBezTo>
                  <a:pt x="1478609" y="681869"/>
                  <a:pt x="1611511" y="768121"/>
                  <a:pt x="1628503" y="779153"/>
                </a:cubicBezTo>
                <a:cubicBezTo>
                  <a:pt x="1658573" y="806858"/>
                  <a:pt x="1649033" y="839598"/>
                  <a:pt x="1643137" y="853017"/>
                </a:cubicBezTo>
                <a:cubicBezTo>
                  <a:pt x="1629732" y="883520"/>
                  <a:pt x="1595592" y="910422"/>
                  <a:pt x="1555371" y="905094"/>
                </a:cubicBezTo>
                <a:lnTo>
                  <a:pt x="1280971" y="736205"/>
                </a:lnTo>
                <a:cubicBezTo>
                  <a:pt x="1268674" y="728646"/>
                  <a:pt x="1252606" y="732482"/>
                  <a:pt x="1245055" y="744757"/>
                </a:cubicBezTo>
                <a:cubicBezTo>
                  <a:pt x="1237503" y="757032"/>
                  <a:pt x="1241332" y="773108"/>
                  <a:pt x="1253607" y="780673"/>
                </a:cubicBezTo>
                <a:lnTo>
                  <a:pt x="1526942" y="948910"/>
                </a:lnTo>
                <a:cubicBezTo>
                  <a:pt x="1537662" y="970611"/>
                  <a:pt x="1528200" y="994870"/>
                  <a:pt x="1513126" y="1010122"/>
                </a:cubicBezTo>
                <a:cubicBezTo>
                  <a:pt x="1491403" y="1032108"/>
                  <a:pt x="1450464" y="1044461"/>
                  <a:pt x="1400675" y="1013461"/>
                </a:cubicBezTo>
                <a:lnTo>
                  <a:pt x="1169841" y="871387"/>
                </a:lnTo>
                <a:cubicBezTo>
                  <a:pt x="1157552" y="863829"/>
                  <a:pt x="1141483" y="867672"/>
                  <a:pt x="1133925" y="879940"/>
                </a:cubicBezTo>
                <a:cubicBezTo>
                  <a:pt x="1126367" y="892208"/>
                  <a:pt x="1130202" y="908291"/>
                  <a:pt x="1142478" y="915856"/>
                </a:cubicBezTo>
                <a:lnTo>
                  <a:pt x="1368467" y="1054953"/>
                </a:lnTo>
                <a:cubicBezTo>
                  <a:pt x="1368793" y="1055202"/>
                  <a:pt x="1369056" y="1055500"/>
                  <a:pt x="1369397" y="1055735"/>
                </a:cubicBezTo>
                <a:cubicBezTo>
                  <a:pt x="1391703" y="1071043"/>
                  <a:pt x="1398764" y="1090408"/>
                  <a:pt x="1389295" y="1110248"/>
                </a:cubicBezTo>
                <a:cubicBezTo>
                  <a:pt x="1374718" y="1140765"/>
                  <a:pt x="1327109" y="1162602"/>
                  <a:pt x="1272120" y="1147095"/>
                </a:cubicBezTo>
                <a:lnTo>
                  <a:pt x="1080342" y="1029060"/>
                </a:lnTo>
                <a:cubicBezTo>
                  <a:pt x="1068053" y="1021502"/>
                  <a:pt x="1051977" y="1025338"/>
                  <a:pt x="1044433" y="1037613"/>
                </a:cubicBezTo>
                <a:cubicBezTo>
                  <a:pt x="1036874" y="1049888"/>
                  <a:pt x="1040703" y="1065964"/>
                  <a:pt x="1052979" y="1073529"/>
                </a:cubicBezTo>
                <a:lnTo>
                  <a:pt x="1245481" y="1192011"/>
                </a:lnTo>
                <a:cubicBezTo>
                  <a:pt x="1247633" y="1195542"/>
                  <a:pt x="1247520" y="1199037"/>
                  <a:pt x="1243655" y="1204912"/>
                </a:cubicBezTo>
                <a:cubicBezTo>
                  <a:pt x="1224631" y="1233816"/>
                  <a:pt x="1148061" y="1261528"/>
                  <a:pt x="1075810" y="1237688"/>
                </a:cubicBezTo>
                <a:lnTo>
                  <a:pt x="952071" y="1190292"/>
                </a:lnTo>
                <a:lnTo>
                  <a:pt x="967308" y="1172775"/>
                </a:lnTo>
                <a:cubicBezTo>
                  <a:pt x="993428" y="1144246"/>
                  <a:pt x="1001385" y="1105382"/>
                  <a:pt x="989138" y="1066070"/>
                </a:cubicBezTo>
                <a:cubicBezTo>
                  <a:pt x="976742" y="1026283"/>
                  <a:pt x="946559" y="995581"/>
                  <a:pt x="912248" y="987859"/>
                </a:cubicBezTo>
                <a:cubicBezTo>
                  <a:pt x="907005" y="986673"/>
                  <a:pt x="901805" y="986218"/>
                  <a:pt x="896648" y="986133"/>
                </a:cubicBezTo>
                <a:cubicBezTo>
                  <a:pt x="896435" y="952405"/>
                  <a:pt x="880629" y="918520"/>
                  <a:pt x="856150" y="896897"/>
                </a:cubicBezTo>
                <a:cubicBezTo>
                  <a:pt x="838220" y="881062"/>
                  <a:pt x="818117" y="873256"/>
                  <a:pt x="797907" y="873163"/>
                </a:cubicBezTo>
                <a:cubicBezTo>
                  <a:pt x="799896" y="840167"/>
                  <a:pt x="785170" y="808548"/>
                  <a:pt x="761558" y="786768"/>
                </a:cubicBezTo>
                <a:cubicBezTo>
                  <a:pt x="724661" y="752735"/>
                  <a:pt x="665552" y="741966"/>
                  <a:pt x="618817" y="782670"/>
                </a:cubicBezTo>
                <a:cubicBezTo>
                  <a:pt x="606563" y="748309"/>
                  <a:pt x="575300" y="721685"/>
                  <a:pt x="538950" y="714751"/>
                </a:cubicBezTo>
                <a:cubicBezTo>
                  <a:pt x="501741" y="707683"/>
                  <a:pt x="464873" y="721635"/>
                  <a:pt x="437744" y="753076"/>
                </a:cubicBezTo>
                <a:lnTo>
                  <a:pt x="396699" y="800635"/>
                </a:lnTo>
                <a:cubicBezTo>
                  <a:pt x="392487" y="805515"/>
                  <a:pt x="388935" y="810502"/>
                  <a:pt x="385681" y="815517"/>
                </a:cubicBezTo>
                <a:cubicBezTo>
                  <a:pt x="321947" y="750938"/>
                  <a:pt x="277230" y="690073"/>
                  <a:pt x="266503" y="652275"/>
                </a:cubicBezTo>
                <a:cubicBezTo>
                  <a:pt x="264798" y="646279"/>
                  <a:pt x="261005" y="641094"/>
                  <a:pt x="255812" y="637641"/>
                </a:cubicBezTo>
                <a:cubicBezTo>
                  <a:pt x="254079" y="636497"/>
                  <a:pt x="81964" y="522384"/>
                  <a:pt x="35023" y="487654"/>
                </a:cubicBezTo>
                <a:lnTo>
                  <a:pt x="3973" y="529623"/>
                </a:lnTo>
                <a:cubicBezTo>
                  <a:pt x="46794" y="561305"/>
                  <a:pt x="184903" y="653227"/>
                  <a:pt x="219363" y="676115"/>
                </a:cubicBezTo>
                <a:cubicBezTo>
                  <a:pt x="243828" y="744544"/>
                  <a:pt x="324185" y="828886"/>
                  <a:pt x="367205" y="870691"/>
                </a:cubicBezTo>
                <a:cubicBezTo>
                  <a:pt x="365365" y="905741"/>
                  <a:pt x="381007" y="938531"/>
                  <a:pt x="405337" y="959530"/>
                </a:cubicBezTo>
                <a:cubicBezTo>
                  <a:pt x="421271" y="973275"/>
                  <a:pt x="442021" y="982460"/>
                  <a:pt x="464170" y="983611"/>
                </a:cubicBezTo>
                <a:cubicBezTo>
                  <a:pt x="458920" y="1019534"/>
                  <a:pt x="474108" y="1054655"/>
                  <a:pt x="499674" y="1078246"/>
                </a:cubicBezTo>
                <a:cubicBezTo>
                  <a:pt x="519948" y="1096950"/>
                  <a:pt x="546906" y="1108635"/>
                  <a:pt x="574852" y="1108635"/>
                </a:cubicBezTo>
                <a:cubicBezTo>
                  <a:pt x="578340" y="1108635"/>
                  <a:pt x="581835" y="1108430"/>
                  <a:pt x="585344" y="1108060"/>
                </a:cubicBezTo>
                <a:cubicBezTo>
                  <a:pt x="585316" y="1117586"/>
                  <a:pt x="586680" y="1127126"/>
                  <a:pt x="589599" y="1136482"/>
                </a:cubicBezTo>
                <a:cubicBezTo>
                  <a:pt x="600255" y="1170700"/>
                  <a:pt x="630175" y="1197993"/>
                  <a:pt x="665814" y="1206020"/>
                </a:cubicBezTo>
                <a:cubicBezTo>
                  <a:pt x="673216" y="1207689"/>
                  <a:pt x="680633" y="1208513"/>
                  <a:pt x="687999" y="1208513"/>
                </a:cubicBezTo>
                <a:cubicBezTo>
                  <a:pt x="697802" y="1208513"/>
                  <a:pt x="707470" y="1206929"/>
                  <a:pt x="716890" y="1204080"/>
                </a:cubicBezTo>
                <a:cubicBezTo>
                  <a:pt x="721131" y="1220596"/>
                  <a:pt x="730650" y="1236509"/>
                  <a:pt x="745468" y="1250176"/>
                </a:cubicBezTo>
                <a:cubicBezTo>
                  <a:pt x="767028" y="1270066"/>
                  <a:pt x="796415" y="1282263"/>
                  <a:pt x="825981" y="1282263"/>
                </a:cubicBezTo>
                <a:cubicBezTo>
                  <a:pt x="852662" y="1282263"/>
                  <a:pt x="879500" y="1272332"/>
                  <a:pt x="900861" y="1249174"/>
                </a:cubicBezTo>
                <a:lnTo>
                  <a:pt x="915608" y="1232225"/>
                </a:lnTo>
                <a:lnTo>
                  <a:pt x="1057710" y="1286653"/>
                </a:lnTo>
                <a:cubicBezTo>
                  <a:pt x="1058065" y="1286795"/>
                  <a:pt x="1058427" y="1286916"/>
                  <a:pt x="1058789" y="1287044"/>
                </a:cubicBezTo>
                <a:cubicBezTo>
                  <a:pt x="1083489" y="1295277"/>
                  <a:pt x="1108778" y="1298943"/>
                  <a:pt x="1133243" y="1298943"/>
                </a:cubicBezTo>
                <a:cubicBezTo>
                  <a:pt x="1201310" y="1298943"/>
                  <a:pt x="1262935" y="1270599"/>
                  <a:pt x="1287279" y="1233610"/>
                </a:cubicBezTo>
                <a:cubicBezTo>
                  <a:pt x="1293537" y="1224106"/>
                  <a:pt x="1297309" y="1214189"/>
                  <a:pt x="1298616" y="1204315"/>
                </a:cubicBezTo>
                <a:cubicBezTo>
                  <a:pt x="1364574" y="1208016"/>
                  <a:pt x="1416722" y="1174018"/>
                  <a:pt x="1436420" y="1132745"/>
                </a:cubicBezTo>
                <a:cubicBezTo>
                  <a:pt x="1444142" y="1116577"/>
                  <a:pt x="1446905" y="1099855"/>
                  <a:pt x="1445065" y="1083694"/>
                </a:cubicBezTo>
                <a:cubicBezTo>
                  <a:pt x="1489939" y="1088212"/>
                  <a:pt x="1527411" y="1069977"/>
                  <a:pt x="1550278" y="1046841"/>
                </a:cubicBezTo>
                <a:cubicBezTo>
                  <a:pt x="1575268" y="1021552"/>
                  <a:pt x="1586585" y="988299"/>
                  <a:pt x="1582898" y="956951"/>
                </a:cubicBezTo>
                <a:cubicBezTo>
                  <a:pt x="1633099" y="950082"/>
                  <a:pt x="1673413" y="913988"/>
                  <a:pt x="1690959" y="874037"/>
                </a:cubicBezTo>
                <a:cubicBezTo>
                  <a:pt x="1707312" y="836792"/>
                  <a:pt x="1704832" y="798745"/>
                  <a:pt x="1685667" y="767262"/>
                </a:cubicBezTo>
                <a:cubicBezTo>
                  <a:pt x="1723032" y="744075"/>
                  <a:pt x="1758721" y="704416"/>
                  <a:pt x="1787341" y="653489"/>
                </a:cubicBezTo>
                <a:lnTo>
                  <a:pt x="2068568" y="532628"/>
                </a:lnTo>
                <a:lnTo>
                  <a:pt x="2047954" y="484664"/>
                </a:lnTo>
                <a:close/>
                <a:moveTo>
                  <a:pt x="436252" y="834718"/>
                </a:moveTo>
                <a:lnTo>
                  <a:pt x="477297" y="787159"/>
                </a:lnTo>
                <a:cubicBezTo>
                  <a:pt x="492243" y="769840"/>
                  <a:pt x="507616" y="765138"/>
                  <a:pt x="519919" y="765138"/>
                </a:cubicBezTo>
                <a:cubicBezTo>
                  <a:pt x="523265" y="765138"/>
                  <a:pt x="526384" y="765486"/>
                  <a:pt x="529204" y="766019"/>
                </a:cubicBezTo>
                <a:cubicBezTo>
                  <a:pt x="547517" y="769506"/>
                  <a:pt x="563834" y="783359"/>
                  <a:pt x="569801" y="800493"/>
                </a:cubicBezTo>
                <a:cubicBezTo>
                  <a:pt x="575704" y="817428"/>
                  <a:pt x="571172" y="835237"/>
                  <a:pt x="556716" y="851994"/>
                </a:cubicBezTo>
                <a:lnTo>
                  <a:pt x="532067" y="880558"/>
                </a:lnTo>
                <a:lnTo>
                  <a:pt x="502728" y="914279"/>
                </a:lnTo>
                <a:cubicBezTo>
                  <a:pt x="473760" y="944995"/>
                  <a:pt x="447107" y="926590"/>
                  <a:pt x="439470" y="919998"/>
                </a:cubicBezTo>
                <a:cubicBezTo>
                  <a:pt x="421775" y="904732"/>
                  <a:pt x="406318" y="869420"/>
                  <a:pt x="436259" y="834718"/>
                </a:cubicBezTo>
                <a:close/>
                <a:moveTo>
                  <a:pt x="535093" y="1039865"/>
                </a:moveTo>
                <a:cubicBezTo>
                  <a:pt x="519720" y="1025686"/>
                  <a:pt x="501663" y="993073"/>
                  <a:pt x="531456" y="960780"/>
                </a:cubicBezTo>
                <a:lnTo>
                  <a:pt x="542083" y="948569"/>
                </a:lnTo>
                <a:cubicBezTo>
                  <a:pt x="542999" y="947567"/>
                  <a:pt x="543944" y="946700"/>
                  <a:pt x="544853" y="945649"/>
                </a:cubicBezTo>
                <a:lnTo>
                  <a:pt x="573012" y="913015"/>
                </a:lnTo>
                <a:lnTo>
                  <a:pt x="647309" y="827600"/>
                </a:lnTo>
                <a:cubicBezTo>
                  <a:pt x="677038" y="795655"/>
                  <a:pt x="710859" y="810992"/>
                  <a:pt x="726181" y="825128"/>
                </a:cubicBezTo>
                <a:cubicBezTo>
                  <a:pt x="741554" y="839300"/>
                  <a:pt x="759611" y="871913"/>
                  <a:pt x="729819" y="904206"/>
                </a:cubicBezTo>
                <a:lnTo>
                  <a:pt x="613972" y="1037386"/>
                </a:lnTo>
                <a:cubicBezTo>
                  <a:pt x="584236" y="1069345"/>
                  <a:pt x="550422" y="1054001"/>
                  <a:pt x="535093" y="1039865"/>
                </a:cubicBezTo>
                <a:close/>
                <a:moveTo>
                  <a:pt x="677301" y="1155079"/>
                </a:moveTo>
                <a:cubicBezTo>
                  <a:pt x="659528" y="1151080"/>
                  <a:pt x="644667" y="1137682"/>
                  <a:pt x="639453" y="1120939"/>
                </a:cubicBezTo>
                <a:cubicBezTo>
                  <a:pt x="634232" y="1104189"/>
                  <a:pt x="639424" y="1086707"/>
                  <a:pt x="654477" y="1070396"/>
                </a:cubicBezTo>
                <a:lnTo>
                  <a:pt x="765436" y="942836"/>
                </a:lnTo>
                <a:cubicBezTo>
                  <a:pt x="784552" y="922264"/>
                  <a:pt x="803462" y="919955"/>
                  <a:pt x="821612" y="936016"/>
                </a:cubicBezTo>
                <a:cubicBezTo>
                  <a:pt x="843264" y="955139"/>
                  <a:pt x="853422" y="993130"/>
                  <a:pt x="834946" y="1015173"/>
                </a:cubicBezTo>
                <a:lnTo>
                  <a:pt x="737903" y="1126728"/>
                </a:lnTo>
                <a:cubicBezTo>
                  <a:pt x="737675" y="1126977"/>
                  <a:pt x="737491" y="1127240"/>
                  <a:pt x="737270" y="1127489"/>
                </a:cubicBezTo>
                <a:lnTo>
                  <a:pt x="730302" y="1135502"/>
                </a:lnTo>
                <a:cubicBezTo>
                  <a:pt x="714666" y="1152309"/>
                  <a:pt x="695835" y="1159270"/>
                  <a:pt x="677315" y="1155079"/>
                </a:cubicBezTo>
                <a:close/>
                <a:moveTo>
                  <a:pt x="780880" y="1211795"/>
                </a:moveTo>
                <a:cubicBezTo>
                  <a:pt x="770842" y="1202539"/>
                  <a:pt x="757061" y="1183934"/>
                  <a:pt x="775829" y="1162687"/>
                </a:cubicBezTo>
                <a:lnTo>
                  <a:pt x="874478" y="1049277"/>
                </a:lnTo>
                <a:cubicBezTo>
                  <a:pt x="874513" y="1049235"/>
                  <a:pt x="874542" y="1049192"/>
                  <a:pt x="874577" y="1049149"/>
                </a:cubicBezTo>
                <a:cubicBezTo>
                  <a:pt x="887151" y="1035716"/>
                  <a:pt x="897422" y="1038011"/>
                  <a:pt x="900811" y="1038778"/>
                </a:cubicBezTo>
                <a:cubicBezTo>
                  <a:pt x="916503" y="1042316"/>
                  <a:pt x="932699" y="1060316"/>
                  <a:pt x="939327" y="1081592"/>
                </a:cubicBezTo>
                <a:cubicBezTo>
                  <a:pt x="943198" y="1094030"/>
                  <a:pt x="946971" y="1117849"/>
                  <a:pt x="928686" y="1137661"/>
                </a:cubicBezTo>
                <a:lnTo>
                  <a:pt x="862259" y="1214018"/>
                </a:lnTo>
                <a:cubicBezTo>
                  <a:pt x="837055" y="1241019"/>
                  <a:pt x="799534" y="1229000"/>
                  <a:pt x="780873" y="1211802"/>
                </a:cubicBezTo>
                <a:close/>
              </a:path>
            </a:pathLst>
          </a:custGeom>
          <a:solidFill>
            <a:srgbClr val="FFFFFF"/>
          </a:solidFill>
          <a:ln w="7103" cap="flat">
            <a:noFill/>
            <a:prstDash val="solid"/>
            <a:miter/>
          </a:ln>
        </p:spPr>
        <p:txBody>
          <a:bodyPr rtlCol="0" anchor="ctr"/>
          <a:lstStyle/>
          <a:p>
            <a:endParaRPr lang="sv-SE"/>
          </a:p>
        </p:txBody>
      </p:sp>
    </p:spTree>
    <p:extLst>
      <p:ext uri="{BB962C8B-B14F-4D97-AF65-F5344CB8AC3E}">
        <p14:creationId xmlns:p14="http://schemas.microsoft.com/office/powerpoint/2010/main" val="3788151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 7">
            <a:extLst>
              <a:ext uri="{FF2B5EF4-FFF2-40B4-BE49-F238E27FC236}">
                <a16:creationId xmlns:a16="http://schemas.microsoft.com/office/drawing/2014/main" id="{D0DCB3FC-93F3-4768-AFB5-9CFCE2A4469F}"/>
              </a:ext>
              <a:ext uri="{C183D7F6-B498-43B3-948B-1728B52AA6E4}">
                <adec:decorative xmlns:adec="http://schemas.microsoft.com/office/drawing/2017/decorative" val="1"/>
              </a:ext>
            </a:extLst>
          </p:cNvPr>
          <p:cNvSpPr/>
          <p:nvPr/>
        </p:nvSpPr>
        <p:spPr>
          <a:xfrm>
            <a:off x="5039193" y="1757582"/>
            <a:ext cx="2113614" cy="2088000"/>
          </a:xfrm>
          <a:prstGeom prst="ellipse">
            <a:avLst/>
          </a:prstGeom>
          <a:solidFill>
            <a:schemeClr val="accent5">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EF91A4B1-774E-4B2B-BD1B-83F02EF7611B}"/>
              </a:ext>
            </a:extLst>
          </p:cNvPr>
          <p:cNvSpPr>
            <a:spLocks noGrp="1"/>
          </p:cNvSpPr>
          <p:nvPr>
            <p:ph type="title"/>
          </p:nvPr>
        </p:nvSpPr>
        <p:spPr>
          <a:xfrm>
            <a:off x="2552834" y="4428000"/>
            <a:ext cx="7086332" cy="1190682"/>
          </a:xfrm>
        </p:spPr>
        <p:txBody>
          <a:bodyPr>
            <a:noAutofit/>
          </a:bodyPr>
          <a:lstStyle/>
          <a:p>
            <a:r>
              <a:rPr lang="sv-SE" sz="3600" dirty="0"/>
              <a:t>Om barnet inte kan bo hemma </a:t>
            </a:r>
            <a:endParaRPr lang="sv-SE" sz="3600" dirty="0">
              <a:solidFill>
                <a:schemeClr val="bg1"/>
              </a:solidFill>
            </a:endParaRPr>
          </a:p>
        </p:txBody>
      </p:sp>
      <p:pic>
        <p:nvPicPr>
          <p:cNvPr id="4" name="Bildobjekt 3">
            <a:extLst>
              <a:ext uri="{FF2B5EF4-FFF2-40B4-BE49-F238E27FC236}">
                <a16:creationId xmlns:a16="http://schemas.microsoft.com/office/drawing/2014/main" id="{350DBAC5-9710-46D9-933F-7AA09CD69A0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90566" y="978778"/>
            <a:ext cx="3810868" cy="3823571"/>
          </a:xfrm>
          <a:prstGeom prst="rect">
            <a:avLst/>
          </a:prstGeom>
        </p:spPr>
      </p:pic>
    </p:spTree>
    <p:extLst>
      <p:ext uri="{BB962C8B-B14F-4D97-AF65-F5344CB8AC3E}">
        <p14:creationId xmlns:p14="http://schemas.microsoft.com/office/powerpoint/2010/main" val="3256890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91ECD308-4F54-4831-85E4-390150535AC5}"/>
              </a:ext>
            </a:extLst>
          </p:cNvPr>
          <p:cNvSpPr>
            <a:spLocks noGrp="1"/>
          </p:cNvSpPr>
          <p:nvPr>
            <p:ph type="title"/>
          </p:nvPr>
        </p:nvSpPr>
        <p:spPr>
          <a:xfrm>
            <a:off x="1797654" y="4107461"/>
            <a:ext cx="2465547" cy="1080000"/>
          </a:xfrm>
        </p:spPr>
        <p:txBody>
          <a:bodyPr>
            <a:noAutofit/>
          </a:bodyPr>
          <a:lstStyle/>
          <a:p>
            <a:r>
              <a:rPr lang="sv-SE" altLang="sv-SE" sz="3600" dirty="0"/>
              <a:t>Reflektion</a:t>
            </a:r>
            <a:endParaRPr lang="sv-SE" dirty="0"/>
          </a:p>
        </p:txBody>
      </p:sp>
      <p:sp>
        <p:nvSpPr>
          <p:cNvPr id="4" name="Platshållare för text 3">
            <a:extLst>
              <a:ext uri="{FF2B5EF4-FFF2-40B4-BE49-F238E27FC236}">
                <a16:creationId xmlns:a16="http://schemas.microsoft.com/office/drawing/2014/main" id="{CED747F5-C248-4726-90B5-EEAEDFAB695B}"/>
              </a:ext>
            </a:extLst>
          </p:cNvPr>
          <p:cNvSpPr>
            <a:spLocks noGrp="1"/>
          </p:cNvSpPr>
          <p:nvPr>
            <p:ph type="body" sz="quarter" idx="13"/>
          </p:nvPr>
        </p:nvSpPr>
        <p:spPr>
          <a:xfrm>
            <a:off x="4984416" y="993782"/>
            <a:ext cx="6138014" cy="4870436"/>
          </a:xfrm>
        </p:spPr>
        <p:txBody>
          <a:bodyPr>
            <a:noAutofit/>
          </a:bodyPr>
          <a:lstStyle/>
          <a:p>
            <a:r>
              <a:rPr lang="sv-SE" sz="2400" dirty="0"/>
              <a:t>Om ett barn inte kan bo hemma med sin familj ska socialtjänsten ta reda på om barnet kan bo hos någon som barnet redan känner, kanske en släkting eller vän. </a:t>
            </a:r>
          </a:p>
          <a:p>
            <a:pPr marL="342900" lvl="0" indent="-342900">
              <a:spcBef>
                <a:spcPts val="1200"/>
              </a:spcBef>
              <a:buFont typeface="Arial" panose="020B0604020202020204" pitchFamily="34" charset="0"/>
              <a:buChar char="•"/>
            </a:pPr>
            <a:r>
              <a:rPr lang="sv-SE" sz="2400" dirty="0"/>
              <a:t>Vad tänker ni om det? </a:t>
            </a:r>
          </a:p>
          <a:p>
            <a:pPr>
              <a:spcBef>
                <a:spcPts val="1200"/>
              </a:spcBef>
            </a:pPr>
            <a:r>
              <a:rPr lang="sv-SE" sz="2400" dirty="0"/>
              <a:t>Det är viktigt att barnet får behålla sitt språk och sin kultur.</a:t>
            </a:r>
          </a:p>
          <a:p>
            <a:pPr marL="342900" lvl="0" indent="-342900">
              <a:spcBef>
                <a:spcPts val="1200"/>
              </a:spcBef>
              <a:buFont typeface="Arial" panose="020B0604020202020204" pitchFamily="34" charset="0"/>
              <a:buChar char="•"/>
            </a:pPr>
            <a:r>
              <a:rPr lang="sv-SE" sz="2400" dirty="0"/>
              <a:t>Varför är det viktigt?</a:t>
            </a:r>
          </a:p>
          <a:p>
            <a:pPr marL="342900" lvl="0" indent="-342900">
              <a:spcBef>
                <a:spcPts val="1200"/>
              </a:spcBef>
              <a:buFont typeface="Arial" panose="020B0604020202020204" pitchFamily="34" charset="0"/>
              <a:buChar char="•"/>
            </a:pPr>
            <a:r>
              <a:rPr lang="sv-SE" sz="2400" dirty="0"/>
              <a:t>Vad kan man göra för att barnet ska kunna behålla sitt språk och sin kultur?</a:t>
            </a:r>
          </a:p>
        </p:txBody>
      </p:sp>
      <p:grpSp>
        <p:nvGrpSpPr>
          <p:cNvPr id="10" name="Bild 8">
            <a:extLst>
              <a:ext uri="{FF2B5EF4-FFF2-40B4-BE49-F238E27FC236}">
                <a16:creationId xmlns:a16="http://schemas.microsoft.com/office/drawing/2014/main" id="{D1405A1E-6F86-472F-B1F8-1B37EFDA4DCA}"/>
              </a:ext>
              <a:ext uri="{C183D7F6-B498-43B3-948B-1728B52AA6E4}">
                <adec:decorative xmlns:adec="http://schemas.microsoft.com/office/drawing/2017/decorative" val="1"/>
              </a:ext>
            </a:extLst>
          </p:cNvPr>
          <p:cNvGrpSpPr/>
          <p:nvPr/>
        </p:nvGrpSpPr>
        <p:grpSpPr>
          <a:xfrm>
            <a:off x="1882011" y="1986815"/>
            <a:ext cx="2266950" cy="1962150"/>
            <a:chOff x="8400669" y="2442960"/>
            <a:chExt cx="2266950" cy="1962150"/>
          </a:xfrm>
        </p:grpSpPr>
        <p:sp>
          <p:nvSpPr>
            <p:cNvPr id="11" name="Frihandsfigur: Form 10">
              <a:extLst>
                <a:ext uri="{FF2B5EF4-FFF2-40B4-BE49-F238E27FC236}">
                  <a16:creationId xmlns:a16="http://schemas.microsoft.com/office/drawing/2014/main" id="{3E663FC3-A6C2-4EDB-98AE-A35889729663}"/>
                </a:ext>
                <a:ext uri="{C183D7F6-B498-43B3-948B-1728B52AA6E4}">
                  <adec:decorative xmlns:adec="http://schemas.microsoft.com/office/drawing/2017/decorative" val="1"/>
                </a:ext>
              </a:extLst>
            </p:cNvPr>
            <p:cNvSpPr/>
            <p:nvPr/>
          </p:nvSpPr>
          <p:spPr>
            <a:xfrm>
              <a:off x="8589997" y="3264815"/>
              <a:ext cx="571500" cy="571500"/>
            </a:xfrm>
            <a:custGeom>
              <a:avLst/>
              <a:gdLst>
                <a:gd name="connsiteX0" fmla="*/ 289122 w 571500"/>
                <a:gd name="connsiteY0" fmla="*/ 571090 h 571500"/>
                <a:gd name="connsiteX1" fmla="*/ 7144 w 571500"/>
                <a:gd name="connsiteY1" fmla="*/ 289112 h 571500"/>
                <a:gd name="connsiteX2" fmla="*/ 289122 w 571500"/>
                <a:gd name="connsiteY2" fmla="*/ 7144 h 571500"/>
                <a:gd name="connsiteX3" fmla="*/ 571090 w 571500"/>
                <a:gd name="connsiteY3" fmla="*/ 289112 h 571500"/>
                <a:gd name="connsiteX4" fmla="*/ 289122 w 571500"/>
                <a:gd name="connsiteY4" fmla="*/ 571090 h 571500"/>
                <a:gd name="connsiteX5" fmla="*/ 289122 w 571500"/>
                <a:gd name="connsiteY5" fmla="*/ 54769 h 571500"/>
                <a:gd name="connsiteX6" fmla="*/ 54769 w 571500"/>
                <a:gd name="connsiteY6" fmla="*/ 289112 h 571500"/>
                <a:gd name="connsiteX7" fmla="*/ 289122 w 571500"/>
                <a:gd name="connsiteY7" fmla="*/ 523465 h 571500"/>
                <a:gd name="connsiteX8" fmla="*/ 523465 w 571500"/>
                <a:gd name="connsiteY8" fmla="*/ 289112 h 571500"/>
                <a:gd name="connsiteX9" fmla="*/ 289122 w 571500"/>
                <a:gd name="connsiteY9" fmla="*/ 54769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0" h="571500">
                  <a:moveTo>
                    <a:pt x="289122" y="571090"/>
                  </a:moveTo>
                  <a:cubicBezTo>
                    <a:pt x="133645" y="571090"/>
                    <a:pt x="7144" y="444598"/>
                    <a:pt x="7144" y="289112"/>
                  </a:cubicBezTo>
                  <a:cubicBezTo>
                    <a:pt x="7144" y="133626"/>
                    <a:pt x="133636" y="7144"/>
                    <a:pt x="289122" y="7144"/>
                  </a:cubicBezTo>
                  <a:cubicBezTo>
                    <a:pt x="444608" y="7144"/>
                    <a:pt x="571090" y="133636"/>
                    <a:pt x="571090" y="289112"/>
                  </a:cubicBezTo>
                  <a:cubicBezTo>
                    <a:pt x="571090" y="444589"/>
                    <a:pt x="444598" y="571090"/>
                    <a:pt x="289122" y="571090"/>
                  </a:cubicBezTo>
                  <a:close/>
                  <a:moveTo>
                    <a:pt x="289122" y="54769"/>
                  </a:moveTo>
                  <a:cubicBezTo>
                    <a:pt x="159906" y="54769"/>
                    <a:pt x="54769" y="159896"/>
                    <a:pt x="54769" y="289112"/>
                  </a:cubicBezTo>
                  <a:cubicBezTo>
                    <a:pt x="54769" y="418329"/>
                    <a:pt x="159896" y="523465"/>
                    <a:pt x="289122" y="523465"/>
                  </a:cubicBezTo>
                  <a:cubicBezTo>
                    <a:pt x="418348" y="523465"/>
                    <a:pt x="523465" y="418338"/>
                    <a:pt x="523465" y="289112"/>
                  </a:cubicBezTo>
                  <a:cubicBezTo>
                    <a:pt x="523465" y="159887"/>
                    <a:pt x="418338" y="54769"/>
                    <a:pt x="289122" y="54769"/>
                  </a:cubicBezTo>
                  <a:close/>
                </a:path>
              </a:pathLst>
            </a:custGeom>
            <a:solidFill>
              <a:srgbClr val="002B45"/>
            </a:solidFill>
            <a:ln w="9525" cap="flat">
              <a:noFill/>
              <a:prstDash val="solid"/>
              <a:miter/>
            </a:ln>
          </p:spPr>
          <p:txBody>
            <a:bodyPr rtlCol="0" anchor="ctr"/>
            <a:lstStyle/>
            <a:p>
              <a:endParaRPr lang="sv-SE"/>
            </a:p>
          </p:txBody>
        </p:sp>
        <p:sp>
          <p:nvSpPr>
            <p:cNvPr id="12" name="Frihandsfigur: Form 11">
              <a:extLst>
                <a:ext uri="{FF2B5EF4-FFF2-40B4-BE49-F238E27FC236}">
                  <a16:creationId xmlns:a16="http://schemas.microsoft.com/office/drawing/2014/main" id="{61462D90-9561-4AA5-81FF-823F49AFD762}"/>
                </a:ext>
                <a:ext uri="{C183D7F6-B498-43B3-948B-1728B52AA6E4}">
                  <adec:decorative xmlns:adec="http://schemas.microsoft.com/office/drawing/2017/decorative" val="1"/>
                </a:ext>
              </a:extLst>
            </p:cNvPr>
            <p:cNvSpPr/>
            <p:nvPr/>
          </p:nvSpPr>
          <p:spPr>
            <a:xfrm>
              <a:off x="9882711" y="3264815"/>
              <a:ext cx="571500" cy="571500"/>
            </a:xfrm>
            <a:custGeom>
              <a:avLst/>
              <a:gdLst>
                <a:gd name="connsiteX0" fmla="*/ 289122 w 571500"/>
                <a:gd name="connsiteY0" fmla="*/ 571090 h 571500"/>
                <a:gd name="connsiteX1" fmla="*/ 7144 w 571500"/>
                <a:gd name="connsiteY1" fmla="*/ 289112 h 571500"/>
                <a:gd name="connsiteX2" fmla="*/ 289122 w 571500"/>
                <a:gd name="connsiteY2" fmla="*/ 7144 h 571500"/>
                <a:gd name="connsiteX3" fmla="*/ 571100 w 571500"/>
                <a:gd name="connsiteY3" fmla="*/ 289112 h 571500"/>
                <a:gd name="connsiteX4" fmla="*/ 289122 w 571500"/>
                <a:gd name="connsiteY4" fmla="*/ 571090 h 571500"/>
                <a:gd name="connsiteX5" fmla="*/ 289122 w 571500"/>
                <a:gd name="connsiteY5" fmla="*/ 54769 h 571500"/>
                <a:gd name="connsiteX6" fmla="*/ 54769 w 571500"/>
                <a:gd name="connsiteY6" fmla="*/ 289112 h 571500"/>
                <a:gd name="connsiteX7" fmla="*/ 289122 w 571500"/>
                <a:gd name="connsiteY7" fmla="*/ 523465 h 571500"/>
                <a:gd name="connsiteX8" fmla="*/ 523475 w 571500"/>
                <a:gd name="connsiteY8" fmla="*/ 289112 h 571500"/>
                <a:gd name="connsiteX9" fmla="*/ 289122 w 571500"/>
                <a:gd name="connsiteY9" fmla="*/ 54769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0" h="571500">
                  <a:moveTo>
                    <a:pt x="289122" y="571090"/>
                  </a:moveTo>
                  <a:cubicBezTo>
                    <a:pt x="133645" y="571090"/>
                    <a:pt x="7144" y="444598"/>
                    <a:pt x="7144" y="289112"/>
                  </a:cubicBezTo>
                  <a:cubicBezTo>
                    <a:pt x="7144" y="133626"/>
                    <a:pt x="133636" y="7144"/>
                    <a:pt x="289122" y="7144"/>
                  </a:cubicBezTo>
                  <a:cubicBezTo>
                    <a:pt x="444608" y="7144"/>
                    <a:pt x="571100" y="133636"/>
                    <a:pt x="571100" y="289112"/>
                  </a:cubicBezTo>
                  <a:cubicBezTo>
                    <a:pt x="571100" y="444589"/>
                    <a:pt x="444608" y="571090"/>
                    <a:pt x="289122" y="571090"/>
                  </a:cubicBezTo>
                  <a:close/>
                  <a:moveTo>
                    <a:pt x="289122" y="54769"/>
                  </a:moveTo>
                  <a:cubicBezTo>
                    <a:pt x="159906" y="54769"/>
                    <a:pt x="54769" y="159896"/>
                    <a:pt x="54769" y="289112"/>
                  </a:cubicBezTo>
                  <a:cubicBezTo>
                    <a:pt x="54769" y="418329"/>
                    <a:pt x="159896" y="523465"/>
                    <a:pt x="289122" y="523465"/>
                  </a:cubicBezTo>
                  <a:cubicBezTo>
                    <a:pt x="418348" y="523465"/>
                    <a:pt x="523475" y="418338"/>
                    <a:pt x="523475" y="289112"/>
                  </a:cubicBezTo>
                  <a:cubicBezTo>
                    <a:pt x="523475" y="159887"/>
                    <a:pt x="418348" y="54769"/>
                    <a:pt x="289122" y="54769"/>
                  </a:cubicBezTo>
                  <a:close/>
                </a:path>
              </a:pathLst>
            </a:custGeom>
            <a:solidFill>
              <a:srgbClr val="017CC1"/>
            </a:solidFill>
            <a:ln w="9525" cap="flat">
              <a:noFill/>
              <a:prstDash val="solid"/>
              <a:miter/>
            </a:ln>
          </p:spPr>
          <p:txBody>
            <a:bodyPr rtlCol="0" anchor="ctr"/>
            <a:lstStyle/>
            <a:p>
              <a:endParaRPr lang="sv-SE"/>
            </a:p>
          </p:txBody>
        </p:sp>
        <p:sp>
          <p:nvSpPr>
            <p:cNvPr id="13" name="Frihandsfigur: Form 12">
              <a:extLst>
                <a:ext uri="{FF2B5EF4-FFF2-40B4-BE49-F238E27FC236}">
                  <a16:creationId xmlns:a16="http://schemas.microsoft.com/office/drawing/2014/main" id="{414CA11A-70DF-4582-AF82-13ED82981B2C}"/>
                </a:ext>
                <a:ext uri="{C183D7F6-B498-43B3-948B-1728B52AA6E4}">
                  <adec:decorative xmlns:adec="http://schemas.microsoft.com/office/drawing/2017/decorative" val="1"/>
                </a:ext>
              </a:extLst>
            </p:cNvPr>
            <p:cNvSpPr/>
            <p:nvPr/>
          </p:nvSpPr>
          <p:spPr>
            <a:xfrm>
              <a:off x="9237069" y="3035120"/>
              <a:ext cx="571500" cy="571500"/>
            </a:xfrm>
            <a:custGeom>
              <a:avLst/>
              <a:gdLst>
                <a:gd name="connsiteX0" fmla="*/ 289112 w 571500"/>
                <a:gd name="connsiteY0" fmla="*/ 571090 h 571500"/>
                <a:gd name="connsiteX1" fmla="*/ 7144 w 571500"/>
                <a:gd name="connsiteY1" fmla="*/ 289122 h 571500"/>
                <a:gd name="connsiteX2" fmla="*/ 289112 w 571500"/>
                <a:gd name="connsiteY2" fmla="*/ 7144 h 571500"/>
                <a:gd name="connsiteX3" fmla="*/ 571091 w 571500"/>
                <a:gd name="connsiteY3" fmla="*/ 289122 h 571500"/>
                <a:gd name="connsiteX4" fmla="*/ 289112 w 571500"/>
                <a:gd name="connsiteY4" fmla="*/ 571090 h 571500"/>
                <a:gd name="connsiteX5" fmla="*/ 289112 w 571500"/>
                <a:gd name="connsiteY5" fmla="*/ 54778 h 571500"/>
                <a:gd name="connsiteX6" fmla="*/ 54769 w 571500"/>
                <a:gd name="connsiteY6" fmla="*/ 289131 h 571500"/>
                <a:gd name="connsiteX7" fmla="*/ 289112 w 571500"/>
                <a:gd name="connsiteY7" fmla="*/ 523475 h 571500"/>
                <a:gd name="connsiteX8" fmla="*/ 523466 w 571500"/>
                <a:gd name="connsiteY8" fmla="*/ 289131 h 571500"/>
                <a:gd name="connsiteX9" fmla="*/ 289112 w 571500"/>
                <a:gd name="connsiteY9" fmla="*/ 54778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0" h="571500">
                  <a:moveTo>
                    <a:pt x="289112" y="571090"/>
                  </a:moveTo>
                  <a:cubicBezTo>
                    <a:pt x="133636" y="571090"/>
                    <a:pt x="7144" y="444608"/>
                    <a:pt x="7144" y="289122"/>
                  </a:cubicBezTo>
                  <a:cubicBezTo>
                    <a:pt x="7144" y="133636"/>
                    <a:pt x="133636" y="7144"/>
                    <a:pt x="289112" y="7144"/>
                  </a:cubicBezTo>
                  <a:cubicBezTo>
                    <a:pt x="444589" y="7144"/>
                    <a:pt x="571091" y="133636"/>
                    <a:pt x="571091" y="289122"/>
                  </a:cubicBezTo>
                  <a:cubicBezTo>
                    <a:pt x="571091" y="444608"/>
                    <a:pt x="444599" y="571090"/>
                    <a:pt x="289112" y="571090"/>
                  </a:cubicBezTo>
                  <a:close/>
                  <a:moveTo>
                    <a:pt x="289112" y="54778"/>
                  </a:moveTo>
                  <a:cubicBezTo>
                    <a:pt x="159896" y="54778"/>
                    <a:pt x="54769" y="159906"/>
                    <a:pt x="54769" y="289131"/>
                  </a:cubicBezTo>
                  <a:cubicBezTo>
                    <a:pt x="54769" y="418357"/>
                    <a:pt x="159896" y="523475"/>
                    <a:pt x="289112" y="523475"/>
                  </a:cubicBezTo>
                  <a:cubicBezTo>
                    <a:pt x="418328" y="523475"/>
                    <a:pt x="523466" y="418348"/>
                    <a:pt x="523466" y="289131"/>
                  </a:cubicBezTo>
                  <a:cubicBezTo>
                    <a:pt x="523466" y="159915"/>
                    <a:pt x="418338" y="54778"/>
                    <a:pt x="289112" y="54778"/>
                  </a:cubicBezTo>
                  <a:close/>
                </a:path>
              </a:pathLst>
            </a:custGeom>
            <a:solidFill>
              <a:srgbClr val="1B2F46"/>
            </a:solidFill>
            <a:ln w="9525" cap="flat">
              <a:noFill/>
              <a:prstDash val="solid"/>
              <a:miter/>
            </a:ln>
          </p:spPr>
          <p:txBody>
            <a:bodyPr rtlCol="0" anchor="ctr"/>
            <a:lstStyle/>
            <a:p>
              <a:endParaRPr lang="sv-SE"/>
            </a:p>
          </p:txBody>
        </p:sp>
        <p:sp>
          <p:nvSpPr>
            <p:cNvPr id="14" name="Frihandsfigur: Form 13">
              <a:extLst>
                <a:ext uri="{FF2B5EF4-FFF2-40B4-BE49-F238E27FC236}">
                  <a16:creationId xmlns:a16="http://schemas.microsoft.com/office/drawing/2014/main" id="{FBBFC3AA-D042-4E7B-AA51-3E870AB13BF9}"/>
                </a:ext>
                <a:ext uri="{C183D7F6-B498-43B3-948B-1728B52AA6E4}">
                  <adec:decorative xmlns:adec="http://schemas.microsoft.com/office/drawing/2017/decorative" val="1"/>
                </a:ext>
              </a:extLst>
            </p:cNvPr>
            <p:cNvSpPr/>
            <p:nvPr/>
          </p:nvSpPr>
          <p:spPr>
            <a:xfrm>
              <a:off x="8463505" y="3853231"/>
              <a:ext cx="628650" cy="552450"/>
            </a:xfrm>
            <a:custGeom>
              <a:avLst/>
              <a:gdLst>
                <a:gd name="connsiteX0" fmla="*/ 583549 w 628650"/>
                <a:gd name="connsiteY0" fmla="*/ 551602 h 552450"/>
                <a:gd name="connsiteX1" fmla="*/ 536048 w 628650"/>
                <a:gd name="connsiteY1" fmla="*/ 548202 h 552450"/>
                <a:gd name="connsiteX2" fmla="*/ 563518 w 628650"/>
                <a:gd name="connsiteY2" fmla="*/ 163878 h 552450"/>
                <a:gd name="connsiteX3" fmla="*/ 570090 w 628650"/>
                <a:gd name="connsiteY3" fmla="*/ 88202 h 552450"/>
                <a:gd name="connsiteX4" fmla="*/ 422072 w 628650"/>
                <a:gd name="connsiteY4" fmla="*/ 54759 h 552450"/>
                <a:gd name="connsiteX5" fmla="*/ 409127 w 628650"/>
                <a:gd name="connsiteY5" fmla="*/ 54759 h 552450"/>
                <a:gd name="connsiteX6" fmla="*/ 65532 w 628650"/>
                <a:gd name="connsiteY6" fmla="*/ 398355 h 552450"/>
                <a:gd name="connsiteX7" fmla="*/ 65475 w 628650"/>
                <a:gd name="connsiteY7" fmla="*/ 400060 h 552450"/>
                <a:gd name="connsiteX8" fmla="*/ 54645 w 628650"/>
                <a:gd name="connsiteY8" fmla="*/ 551602 h 552450"/>
                <a:gd name="connsiteX9" fmla="*/ 7144 w 628650"/>
                <a:gd name="connsiteY9" fmla="*/ 548202 h 552450"/>
                <a:gd name="connsiteX10" fmla="*/ 17917 w 628650"/>
                <a:gd name="connsiteY10" fmla="*/ 397497 h 552450"/>
                <a:gd name="connsiteX11" fmla="*/ 409137 w 628650"/>
                <a:gd name="connsiteY11" fmla="*/ 7144 h 552450"/>
                <a:gd name="connsiteX12" fmla="*/ 422081 w 628650"/>
                <a:gd name="connsiteY12" fmla="*/ 7144 h 552450"/>
                <a:gd name="connsiteX13" fmla="*/ 608066 w 628650"/>
                <a:gd name="connsiteY13" fmla="*/ 54121 h 552450"/>
                <a:gd name="connsiteX14" fmla="*/ 623573 w 628650"/>
                <a:gd name="connsiteY14" fmla="*/ 62522 h 552450"/>
                <a:gd name="connsiteX15" fmla="*/ 620058 w 628650"/>
                <a:gd name="connsiteY15" fmla="*/ 79801 h 552450"/>
                <a:gd name="connsiteX16" fmla="*/ 611134 w 628650"/>
                <a:gd name="connsiteY16" fmla="*/ 165040 h 552450"/>
                <a:gd name="connsiteX17" fmla="*/ 611076 w 628650"/>
                <a:gd name="connsiteY17" fmla="*/ 166545 h 552450"/>
                <a:gd name="connsiteX18" fmla="*/ 583549 w 628650"/>
                <a:gd name="connsiteY18" fmla="*/ 551612 h 552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28650" h="552450">
                  <a:moveTo>
                    <a:pt x="583549" y="551602"/>
                  </a:moveTo>
                  <a:lnTo>
                    <a:pt x="536048" y="548202"/>
                  </a:lnTo>
                  <a:lnTo>
                    <a:pt x="563518" y="163878"/>
                  </a:lnTo>
                  <a:cubicBezTo>
                    <a:pt x="563756" y="138579"/>
                    <a:pt x="565966" y="113205"/>
                    <a:pt x="570090" y="88202"/>
                  </a:cubicBezTo>
                  <a:cubicBezTo>
                    <a:pt x="524161" y="66284"/>
                    <a:pt x="473345" y="54759"/>
                    <a:pt x="422072" y="54759"/>
                  </a:cubicBezTo>
                  <a:lnTo>
                    <a:pt x="409127" y="54759"/>
                  </a:lnTo>
                  <a:cubicBezTo>
                    <a:pt x="219666" y="54759"/>
                    <a:pt x="65532" y="208902"/>
                    <a:pt x="65532" y="398355"/>
                  </a:cubicBezTo>
                  <a:lnTo>
                    <a:pt x="65475" y="400060"/>
                  </a:lnTo>
                  <a:lnTo>
                    <a:pt x="54645" y="551602"/>
                  </a:lnTo>
                  <a:lnTo>
                    <a:pt x="7144" y="548202"/>
                  </a:lnTo>
                  <a:lnTo>
                    <a:pt x="17917" y="397497"/>
                  </a:lnTo>
                  <a:cubicBezTo>
                    <a:pt x="18383" y="182185"/>
                    <a:pt x="193710" y="7144"/>
                    <a:pt x="409137" y="7144"/>
                  </a:cubicBezTo>
                  <a:lnTo>
                    <a:pt x="422081" y="7144"/>
                  </a:lnTo>
                  <a:cubicBezTo>
                    <a:pt x="487004" y="7144"/>
                    <a:pt x="551317" y="23384"/>
                    <a:pt x="608066" y="54121"/>
                  </a:cubicBezTo>
                  <a:lnTo>
                    <a:pt x="623573" y="62522"/>
                  </a:lnTo>
                  <a:lnTo>
                    <a:pt x="620058" y="79801"/>
                  </a:lnTo>
                  <a:cubicBezTo>
                    <a:pt x="614363" y="107794"/>
                    <a:pt x="611362" y="136474"/>
                    <a:pt x="611134" y="165040"/>
                  </a:cubicBezTo>
                  <a:lnTo>
                    <a:pt x="611076" y="166545"/>
                  </a:lnTo>
                  <a:lnTo>
                    <a:pt x="583549" y="551612"/>
                  </a:lnTo>
                  <a:close/>
                </a:path>
              </a:pathLst>
            </a:custGeom>
            <a:solidFill>
              <a:srgbClr val="1B2F46"/>
            </a:solidFill>
            <a:ln w="9525" cap="flat">
              <a:noFill/>
              <a:prstDash val="solid"/>
              <a:miter/>
            </a:ln>
          </p:spPr>
          <p:txBody>
            <a:bodyPr rtlCol="0" anchor="ctr"/>
            <a:lstStyle/>
            <a:p>
              <a:endParaRPr lang="sv-SE"/>
            </a:p>
          </p:txBody>
        </p:sp>
        <p:sp>
          <p:nvSpPr>
            <p:cNvPr id="15" name="Frihandsfigur: Form 14">
              <a:extLst>
                <a:ext uri="{FF2B5EF4-FFF2-40B4-BE49-F238E27FC236}">
                  <a16:creationId xmlns:a16="http://schemas.microsoft.com/office/drawing/2014/main" id="{4A106386-F94C-4228-B3AF-CC6AA4BBE53D}"/>
                </a:ext>
                <a:ext uri="{C183D7F6-B498-43B3-948B-1728B52AA6E4}">
                  <adec:decorative xmlns:adec="http://schemas.microsoft.com/office/drawing/2017/decorative" val="1"/>
                </a:ext>
              </a:extLst>
            </p:cNvPr>
            <p:cNvSpPr/>
            <p:nvPr/>
          </p:nvSpPr>
          <p:spPr>
            <a:xfrm>
              <a:off x="9957959" y="3853231"/>
              <a:ext cx="628650" cy="552450"/>
            </a:xfrm>
            <a:custGeom>
              <a:avLst/>
              <a:gdLst>
                <a:gd name="connsiteX0" fmla="*/ 48711 w 628650"/>
                <a:gd name="connsiteY0" fmla="*/ 551679 h 552450"/>
                <a:gd name="connsiteX1" fmla="*/ 19755 w 628650"/>
                <a:gd name="connsiteY1" fmla="*/ 164849 h 552450"/>
                <a:gd name="connsiteX2" fmla="*/ 10706 w 628650"/>
                <a:gd name="connsiteY2" fmla="*/ 79172 h 552450"/>
                <a:gd name="connsiteX3" fmla="*/ 7144 w 628650"/>
                <a:gd name="connsiteY3" fmla="*/ 61789 h 552450"/>
                <a:gd name="connsiteX4" fmla="*/ 22784 w 628650"/>
                <a:gd name="connsiteY4" fmla="*/ 53407 h 552450"/>
                <a:gd name="connsiteX5" fmla="*/ 207407 w 628650"/>
                <a:gd name="connsiteY5" fmla="*/ 7144 h 552450"/>
                <a:gd name="connsiteX6" fmla="*/ 220351 w 628650"/>
                <a:gd name="connsiteY6" fmla="*/ 7144 h 552450"/>
                <a:gd name="connsiteX7" fmla="*/ 611572 w 628650"/>
                <a:gd name="connsiteY7" fmla="*/ 397469 h 552450"/>
                <a:gd name="connsiteX8" fmla="*/ 622868 w 628650"/>
                <a:gd name="connsiteY8" fmla="*/ 548135 h 552450"/>
                <a:gd name="connsiteX9" fmla="*/ 575377 w 628650"/>
                <a:gd name="connsiteY9" fmla="*/ 551688 h 552450"/>
                <a:gd name="connsiteX10" fmla="*/ 563956 w 628650"/>
                <a:gd name="connsiteY10" fmla="*/ 398364 h 552450"/>
                <a:gd name="connsiteX11" fmla="*/ 220361 w 628650"/>
                <a:gd name="connsiteY11" fmla="*/ 54769 h 552450"/>
                <a:gd name="connsiteX12" fmla="*/ 207416 w 628650"/>
                <a:gd name="connsiteY12" fmla="*/ 54769 h 552450"/>
                <a:gd name="connsiteX13" fmla="*/ 60722 w 628650"/>
                <a:gd name="connsiteY13" fmla="*/ 87621 h 552450"/>
                <a:gd name="connsiteX14" fmla="*/ 67389 w 628650"/>
                <a:gd name="connsiteY14" fmla="*/ 163640 h 552450"/>
                <a:gd name="connsiteX15" fmla="*/ 96222 w 628650"/>
                <a:gd name="connsiteY15" fmla="*/ 548126 h 552450"/>
                <a:gd name="connsiteX16" fmla="*/ 48730 w 628650"/>
                <a:gd name="connsiteY16" fmla="*/ 551679 h 552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28650" h="552450">
                  <a:moveTo>
                    <a:pt x="48711" y="551679"/>
                  </a:moveTo>
                  <a:lnTo>
                    <a:pt x="19755" y="164849"/>
                  </a:lnTo>
                  <a:cubicBezTo>
                    <a:pt x="19517" y="136131"/>
                    <a:pt x="16469" y="107309"/>
                    <a:pt x="10706" y="79172"/>
                  </a:cubicBezTo>
                  <a:lnTo>
                    <a:pt x="7144" y="61789"/>
                  </a:lnTo>
                  <a:lnTo>
                    <a:pt x="22784" y="53407"/>
                  </a:lnTo>
                  <a:cubicBezTo>
                    <a:pt x="79248" y="23136"/>
                    <a:pt x="143085" y="7144"/>
                    <a:pt x="207407" y="7144"/>
                  </a:cubicBezTo>
                  <a:lnTo>
                    <a:pt x="220351" y="7144"/>
                  </a:lnTo>
                  <a:cubicBezTo>
                    <a:pt x="435769" y="7144"/>
                    <a:pt x="611076" y="182156"/>
                    <a:pt x="611572" y="397469"/>
                  </a:cubicBezTo>
                  <a:lnTo>
                    <a:pt x="622868" y="548135"/>
                  </a:lnTo>
                  <a:lnTo>
                    <a:pt x="575377" y="551688"/>
                  </a:lnTo>
                  <a:lnTo>
                    <a:pt x="563956" y="398364"/>
                  </a:lnTo>
                  <a:cubicBezTo>
                    <a:pt x="563956" y="208902"/>
                    <a:pt x="409813" y="54769"/>
                    <a:pt x="220361" y="54769"/>
                  </a:cubicBezTo>
                  <a:lnTo>
                    <a:pt x="207416" y="54769"/>
                  </a:lnTo>
                  <a:cubicBezTo>
                    <a:pt x="156705" y="54769"/>
                    <a:pt x="106347" y="66084"/>
                    <a:pt x="60722" y="87621"/>
                  </a:cubicBezTo>
                  <a:cubicBezTo>
                    <a:pt x="64894" y="112738"/>
                    <a:pt x="67142" y="138217"/>
                    <a:pt x="67389" y="163640"/>
                  </a:cubicBezTo>
                  <a:lnTo>
                    <a:pt x="96222" y="548126"/>
                  </a:lnTo>
                  <a:lnTo>
                    <a:pt x="48730" y="551679"/>
                  </a:lnTo>
                  <a:close/>
                </a:path>
              </a:pathLst>
            </a:custGeom>
            <a:solidFill>
              <a:srgbClr val="017CC1"/>
            </a:solidFill>
            <a:ln w="9525" cap="flat">
              <a:noFill/>
              <a:prstDash val="solid"/>
              <a:miter/>
            </a:ln>
          </p:spPr>
          <p:txBody>
            <a:bodyPr rtlCol="0" anchor="ctr"/>
            <a:lstStyle/>
            <a:p>
              <a:endParaRPr lang="sv-SE"/>
            </a:p>
          </p:txBody>
        </p:sp>
        <p:sp>
          <p:nvSpPr>
            <p:cNvPr id="16" name="Frihandsfigur: Form 15">
              <a:extLst>
                <a:ext uri="{FF2B5EF4-FFF2-40B4-BE49-F238E27FC236}">
                  <a16:creationId xmlns:a16="http://schemas.microsoft.com/office/drawing/2014/main" id="{CDA01FF4-D3F1-46B0-9F8B-2CA0694AD805}"/>
                </a:ext>
                <a:ext uri="{C183D7F6-B498-43B3-948B-1728B52AA6E4}">
                  <adec:decorative xmlns:adec="http://schemas.microsoft.com/office/drawing/2017/decorative" val="1"/>
                </a:ext>
              </a:extLst>
            </p:cNvPr>
            <p:cNvSpPr/>
            <p:nvPr/>
          </p:nvSpPr>
          <p:spPr>
            <a:xfrm>
              <a:off x="9094146" y="3623546"/>
              <a:ext cx="857250" cy="781050"/>
            </a:xfrm>
            <a:custGeom>
              <a:avLst/>
              <a:gdLst>
                <a:gd name="connsiteX0" fmla="*/ 810749 w 857250"/>
                <a:gd name="connsiteY0" fmla="*/ 781364 h 781050"/>
                <a:gd name="connsiteX1" fmla="*/ 782098 w 857250"/>
                <a:gd name="connsiteY1" fmla="*/ 398364 h 781050"/>
                <a:gd name="connsiteX2" fmla="*/ 438493 w 857250"/>
                <a:gd name="connsiteY2" fmla="*/ 54769 h 781050"/>
                <a:gd name="connsiteX3" fmla="*/ 425548 w 857250"/>
                <a:gd name="connsiteY3" fmla="*/ 54769 h 781050"/>
                <a:gd name="connsiteX4" fmla="*/ 81953 w 857250"/>
                <a:gd name="connsiteY4" fmla="*/ 398364 h 781050"/>
                <a:gd name="connsiteX5" fmla="*/ 81896 w 857250"/>
                <a:gd name="connsiteY5" fmla="*/ 400069 h 781050"/>
                <a:gd name="connsiteX6" fmla="*/ 54645 w 857250"/>
                <a:gd name="connsiteY6" fmla="*/ 781288 h 781050"/>
                <a:gd name="connsiteX7" fmla="*/ 7144 w 857250"/>
                <a:gd name="connsiteY7" fmla="*/ 777888 h 781050"/>
                <a:gd name="connsiteX8" fmla="*/ 34328 w 857250"/>
                <a:gd name="connsiteY8" fmla="*/ 397497 h 781050"/>
                <a:gd name="connsiteX9" fmla="*/ 425548 w 857250"/>
                <a:gd name="connsiteY9" fmla="*/ 7144 h 781050"/>
                <a:gd name="connsiteX10" fmla="*/ 438493 w 857250"/>
                <a:gd name="connsiteY10" fmla="*/ 7144 h 781050"/>
                <a:gd name="connsiteX11" fmla="*/ 829723 w 857250"/>
                <a:gd name="connsiteY11" fmla="*/ 397469 h 781050"/>
                <a:gd name="connsiteX12" fmla="*/ 858241 w 857250"/>
                <a:gd name="connsiteY12" fmla="*/ 777821 h 781050"/>
                <a:gd name="connsiteX13" fmla="*/ 810749 w 857250"/>
                <a:gd name="connsiteY13" fmla="*/ 781374 h 781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7250" h="781050">
                  <a:moveTo>
                    <a:pt x="810749" y="781364"/>
                  </a:moveTo>
                  <a:lnTo>
                    <a:pt x="782098" y="398364"/>
                  </a:lnTo>
                  <a:cubicBezTo>
                    <a:pt x="782098" y="208902"/>
                    <a:pt x="627955" y="54769"/>
                    <a:pt x="438493" y="54769"/>
                  </a:cubicBezTo>
                  <a:lnTo>
                    <a:pt x="425548" y="54769"/>
                  </a:lnTo>
                  <a:cubicBezTo>
                    <a:pt x="236087" y="54769"/>
                    <a:pt x="81953" y="208912"/>
                    <a:pt x="81953" y="398364"/>
                  </a:cubicBezTo>
                  <a:lnTo>
                    <a:pt x="81896" y="400069"/>
                  </a:lnTo>
                  <a:lnTo>
                    <a:pt x="54645" y="781288"/>
                  </a:lnTo>
                  <a:lnTo>
                    <a:pt x="7144" y="777888"/>
                  </a:lnTo>
                  <a:lnTo>
                    <a:pt x="34328" y="397497"/>
                  </a:lnTo>
                  <a:cubicBezTo>
                    <a:pt x="34795" y="182185"/>
                    <a:pt x="210121" y="7144"/>
                    <a:pt x="425548" y="7144"/>
                  </a:cubicBezTo>
                  <a:lnTo>
                    <a:pt x="438493" y="7144"/>
                  </a:lnTo>
                  <a:cubicBezTo>
                    <a:pt x="653920" y="7144"/>
                    <a:pt x="829227" y="182156"/>
                    <a:pt x="829723" y="397469"/>
                  </a:cubicBezTo>
                  <a:lnTo>
                    <a:pt x="858241" y="777821"/>
                  </a:lnTo>
                  <a:lnTo>
                    <a:pt x="810749" y="781374"/>
                  </a:lnTo>
                  <a:close/>
                </a:path>
              </a:pathLst>
            </a:custGeom>
            <a:solidFill>
              <a:srgbClr val="1B2F46"/>
            </a:solidFill>
            <a:ln w="9525" cap="flat">
              <a:noFill/>
              <a:prstDash val="solid"/>
              <a:miter/>
            </a:ln>
          </p:spPr>
          <p:txBody>
            <a:bodyPr rtlCol="0" anchor="ctr"/>
            <a:lstStyle/>
            <a:p>
              <a:endParaRPr lang="sv-SE"/>
            </a:p>
          </p:txBody>
        </p:sp>
        <p:sp>
          <p:nvSpPr>
            <p:cNvPr id="17" name="Frihandsfigur: Form 16">
              <a:extLst>
                <a:ext uri="{FF2B5EF4-FFF2-40B4-BE49-F238E27FC236}">
                  <a16:creationId xmlns:a16="http://schemas.microsoft.com/office/drawing/2014/main" id="{D956B9E8-E1EE-41DF-BFCE-004CE299AD90}"/>
                </a:ext>
                <a:ext uri="{C183D7F6-B498-43B3-948B-1728B52AA6E4}">
                  <adec:decorative xmlns:adec="http://schemas.microsoft.com/office/drawing/2017/decorative" val="1"/>
                </a:ext>
              </a:extLst>
            </p:cNvPr>
            <p:cNvSpPr/>
            <p:nvPr/>
          </p:nvSpPr>
          <p:spPr>
            <a:xfrm>
              <a:off x="8393526" y="2435813"/>
              <a:ext cx="895350" cy="771525"/>
            </a:xfrm>
            <a:custGeom>
              <a:avLst/>
              <a:gdLst>
                <a:gd name="connsiteX0" fmla="*/ 98688 w 895350"/>
                <a:gd name="connsiteY0" fmla="*/ 104502 h 771525"/>
                <a:gd name="connsiteX1" fmla="*/ 706649 w 895350"/>
                <a:gd name="connsiteY1" fmla="*/ 8490 h 771525"/>
                <a:gd name="connsiteX2" fmla="*/ 829179 w 895350"/>
                <a:gd name="connsiteY2" fmla="*/ 96025 h 771525"/>
                <a:gd name="connsiteX3" fmla="*/ 893082 w 895350"/>
                <a:gd name="connsiteY3" fmla="*/ 500704 h 771525"/>
                <a:gd name="connsiteX4" fmla="*/ 803490 w 895350"/>
                <a:gd name="connsiteY4" fmla="*/ 621738 h 771525"/>
                <a:gd name="connsiteX5" fmla="*/ 750912 w 895350"/>
                <a:gd name="connsiteY5" fmla="*/ 630044 h 771525"/>
                <a:gd name="connsiteX6" fmla="*/ 769353 w 895350"/>
                <a:gd name="connsiteY6" fmla="*/ 746840 h 771525"/>
                <a:gd name="connsiteX7" fmla="*/ 740406 w 895350"/>
                <a:gd name="connsiteY7" fmla="*/ 766042 h 771525"/>
                <a:gd name="connsiteX8" fmla="*/ 562812 w 895350"/>
                <a:gd name="connsiteY8" fmla="*/ 659791 h 771525"/>
                <a:gd name="connsiteX9" fmla="*/ 194652 w 895350"/>
                <a:gd name="connsiteY9" fmla="*/ 717931 h 771525"/>
                <a:gd name="connsiteX10" fmla="*/ 72122 w 895350"/>
                <a:gd name="connsiteY10" fmla="*/ 630396 h 771525"/>
                <a:gd name="connsiteX11" fmla="*/ 8191 w 895350"/>
                <a:gd name="connsiteY11" fmla="*/ 225689 h 771525"/>
                <a:gd name="connsiteX12" fmla="*/ 98688 w 895350"/>
                <a:gd name="connsiteY12" fmla="*/ 104512 h 771525"/>
                <a:gd name="connsiteX13" fmla="*/ 98688 w 895350"/>
                <a:gd name="connsiteY13" fmla="*/ 104512 h 771525"/>
                <a:gd name="connsiteX14" fmla="*/ 650080 w 895350"/>
                <a:gd name="connsiteY14" fmla="*/ 225174 h 771525"/>
                <a:gd name="connsiteX15" fmla="*/ 597883 w 895350"/>
                <a:gd name="connsiteY15" fmla="*/ 187246 h 771525"/>
                <a:gd name="connsiteX16" fmla="*/ 256250 w 895350"/>
                <a:gd name="connsiteY16" fmla="*/ 241357 h 771525"/>
                <a:gd name="connsiteX17" fmla="*/ 218331 w 895350"/>
                <a:gd name="connsiteY17" fmla="*/ 293554 h 771525"/>
                <a:gd name="connsiteX18" fmla="*/ 270528 w 895350"/>
                <a:gd name="connsiteY18" fmla="*/ 331483 h 771525"/>
                <a:gd name="connsiteX19" fmla="*/ 612161 w 895350"/>
                <a:gd name="connsiteY19" fmla="*/ 277371 h 771525"/>
                <a:gd name="connsiteX20" fmla="*/ 650080 w 895350"/>
                <a:gd name="connsiteY20" fmla="*/ 225174 h 771525"/>
                <a:gd name="connsiteX21" fmla="*/ 608028 w 895350"/>
                <a:gd name="connsiteY21" fmla="*/ 445735 h 771525"/>
                <a:gd name="connsiteX22" fmla="*/ 555831 w 895350"/>
                <a:gd name="connsiteY22" fmla="*/ 407807 h 771525"/>
                <a:gd name="connsiteX23" fmla="*/ 289302 w 895350"/>
                <a:gd name="connsiteY23" fmla="*/ 450022 h 771525"/>
                <a:gd name="connsiteX24" fmla="*/ 251383 w 895350"/>
                <a:gd name="connsiteY24" fmla="*/ 502219 h 771525"/>
                <a:gd name="connsiteX25" fmla="*/ 303580 w 895350"/>
                <a:gd name="connsiteY25" fmla="*/ 540147 h 771525"/>
                <a:gd name="connsiteX26" fmla="*/ 570109 w 895350"/>
                <a:gd name="connsiteY26" fmla="*/ 497932 h 771525"/>
                <a:gd name="connsiteX27" fmla="*/ 608028 w 895350"/>
                <a:gd name="connsiteY27" fmla="*/ 445735 h 771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95350" h="771525">
                  <a:moveTo>
                    <a:pt x="98688" y="104502"/>
                  </a:moveTo>
                  <a:lnTo>
                    <a:pt x="706649" y="8490"/>
                  </a:lnTo>
                  <a:cubicBezTo>
                    <a:pt x="765457" y="-797"/>
                    <a:pt x="820168" y="38989"/>
                    <a:pt x="829179" y="96025"/>
                  </a:cubicBezTo>
                  <a:lnTo>
                    <a:pt x="893082" y="500704"/>
                  </a:lnTo>
                  <a:cubicBezTo>
                    <a:pt x="902093" y="557740"/>
                    <a:pt x="862297" y="612451"/>
                    <a:pt x="803490" y="621738"/>
                  </a:cubicBezTo>
                  <a:lnTo>
                    <a:pt x="750912" y="630044"/>
                  </a:lnTo>
                  <a:lnTo>
                    <a:pt x="769353" y="746840"/>
                  </a:lnTo>
                  <a:cubicBezTo>
                    <a:pt x="771886" y="762889"/>
                    <a:pt x="754417" y="773862"/>
                    <a:pt x="740406" y="766042"/>
                  </a:cubicBezTo>
                  <a:lnTo>
                    <a:pt x="562812" y="659791"/>
                  </a:lnTo>
                  <a:lnTo>
                    <a:pt x="194652" y="717931"/>
                  </a:lnTo>
                  <a:cubicBezTo>
                    <a:pt x="136712" y="727085"/>
                    <a:pt x="81133" y="687432"/>
                    <a:pt x="72122" y="630396"/>
                  </a:cubicBezTo>
                  <a:lnTo>
                    <a:pt x="8191" y="225689"/>
                  </a:lnTo>
                  <a:cubicBezTo>
                    <a:pt x="85" y="168510"/>
                    <a:pt x="39880" y="113799"/>
                    <a:pt x="98688" y="104512"/>
                  </a:cubicBezTo>
                  <a:lnTo>
                    <a:pt x="98688" y="104512"/>
                  </a:lnTo>
                  <a:close/>
                  <a:moveTo>
                    <a:pt x="650080" y="225174"/>
                  </a:moveTo>
                  <a:cubicBezTo>
                    <a:pt x="646137" y="200286"/>
                    <a:pt x="622772" y="183312"/>
                    <a:pt x="597883" y="187246"/>
                  </a:cubicBezTo>
                  <a:lnTo>
                    <a:pt x="256250" y="241357"/>
                  </a:lnTo>
                  <a:cubicBezTo>
                    <a:pt x="231361" y="245301"/>
                    <a:pt x="214388" y="268666"/>
                    <a:pt x="218331" y="293554"/>
                  </a:cubicBezTo>
                  <a:cubicBezTo>
                    <a:pt x="222275" y="318443"/>
                    <a:pt x="245639" y="335417"/>
                    <a:pt x="270528" y="331483"/>
                  </a:cubicBezTo>
                  <a:lnTo>
                    <a:pt x="612161" y="277371"/>
                  </a:lnTo>
                  <a:cubicBezTo>
                    <a:pt x="637050" y="273428"/>
                    <a:pt x="654024" y="250063"/>
                    <a:pt x="650080" y="225174"/>
                  </a:cubicBezTo>
                  <a:close/>
                  <a:moveTo>
                    <a:pt x="608028" y="445735"/>
                  </a:moveTo>
                  <a:cubicBezTo>
                    <a:pt x="604084" y="420846"/>
                    <a:pt x="580719" y="403873"/>
                    <a:pt x="555831" y="407807"/>
                  </a:cubicBezTo>
                  <a:lnTo>
                    <a:pt x="289302" y="450022"/>
                  </a:lnTo>
                  <a:cubicBezTo>
                    <a:pt x="264413" y="453965"/>
                    <a:pt x="247440" y="477330"/>
                    <a:pt x="251383" y="502219"/>
                  </a:cubicBezTo>
                  <a:cubicBezTo>
                    <a:pt x="255326" y="527107"/>
                    <a:pt x="278691" y="544081"/>
                    <a:pt x="303580" y="540147"/>
                  </a:cubicBezTo>
                  <a:lnTo>
                    <a:pt x="570109" y="497932"/>
                  </a:lnTo>
                  <a:cubicBezTo>
                    <a:pt x="594997" y="493989"/>
                    <a:pt x="611971" y="470624"/>
                    <a:pt x="608028" y="445735"/>
                  </a:cubicBezTo>
                  <a:close/>
                </a:path>
              </a:pathLst>
            </a:custGeom>
            <a:solidFill>
              <a:srgbClr val="017CC1"/>
            </a:solidFill>
            <a:ln w="9525" cap="flat">
              <a:noFill/>
              <a:prstDash val="solid"/>
              <a:miter/>
            </a:ln>
          </p:spPr>
          <p:txBody>
            <a:bodyPr rtlCol="0" anchor="ctr"/>
            <a:lstStyle/>
            <a:p>
              <a:endParaRPr lang="sv-SE"/>
            </a:p>
          </p:txBody>
        </p:sp>
        <p:sp>
          <p:nvSpPr>
            <p:cNvPr id="18" name="Frihandsfigur: Form 17">
              <a:extLst>
                <a:ext uri="{FF2B5EF4-FFF2-40B4-BE49-F238E27FC236}">
                  <a16:creationId xmlns:a16="http://schemas.microsoft.com/office/drawing/2014/main" id="{CEC96AA1-3079-497C-8F55-DCC5A2CB7D7F}"/>
                </a:ext>
                <a:ext uri="{C183D7F6-B498-43B3-948B-1728B52AA6E4}">
                  <adec:decorative xmlns:adec="http://schemas.microsoft.com/office/drawing/2017/decorative" val="1"/>
                </a:ext>
              </a:extLst>
            </p:cNvPr>
            <p:cNvSpPr/>
            <p:nvPr/>
          </p:nvSpPr>
          <p:spPr>
            <a:xfrm>
              <a:off x="9776512" y="2451862"/>
              <a:ext cx="895350" cy="809625"/>
            </a:xfrm>
            <a:custGeom>
              <a:avLst/>
              <a:gdLst>
                <a:gd name="connsiteX0" fmla="*/ 893317 w 895350"/>
                <a:gd name="connsiteY0" fmla="*/ 225679 h 809625"/>
                <a:gd name="connsiteX1" fmla="*/ 802820 w 895350"/>
                <a:gd name="connsiteY1" fmla="*/ 104502 h 809625"/>
                <a:gd name="connsiteX2" fmla="*/ 802820 w 895350"/>
                <a:gd name="connsiteY2" fmla="*/ 104502 h 809625"/>
                <a:gd name="connsiteX3" fmla="*/ 194849 w 895350"/>
                <a:gd name="connsiteY3" fmla="*/ 8490 h 809625"/>
                <a:gd name="connsiteX4" fmla="*/ 72319 w 895350"/>
                <a:gd name="connsiteY4" fmla="*/ 96025 h 809625"/>
                <a:gd name="connsiteX5" fmla="*/ 8416 w 895350"/>
                <a:gd name="connsiteY5" fmla="*/ 500704 h 809625"/>
                <a:gd name="connsiteX6" fmla="*/ 98008 w 895350"/>
                <a:gd name="connsiteY6" fmla="*/ 621738 h 809625"/>
                <a:gd name="connsiteX7" fmla="*/ 208774 w 895350"/>
                <a:gd name="connsiteY7" fmla="*/ 639198 h 809625"/>
                <a:gd name="connsiteX8" fmla="*/ 222005 w 895350"/>
                <a:gd name="connsiteY8" fmla="*/ 641303 h 809625"/>
                <a:gd name="connsiteX9" fmla="*/ 358079 w 895350"/>
                <a:gd name="connsiteY9" fmla="*/ 797227 h 809625"/>
                <a:gd name="connsiteX10" fmla="*/ 391540 w 895350"/>
                <a:gd name="connsiteY10" fmla="*/ 787911 h 809625"/>
                <a:gd name="connsiteX11" fmla="*/ 410085 w 895350"/>
                <a:gd name="connsiteY11" fmla="*/ 671135 h 809625"/>
                <a:gd name="connsiteX12" fmla="*/ 706798 w 895350"/>
                <a:gd name="connsiteY12" fmla="*/ 718150 h 809625"/>
                <a:gd name="connsiteX13" fmla="*/ 706817 w 895350"/>
                <a:gd name="connsiteY13" fmla="*/ 718036 h 809625"/>
                <a:gd name="connsiteX14" fmla="*/ 706837 w 895350"/>
                <a:gd name="connsiteY14" fmla="*/ 717922 h 809625"/>
                <a:gd name="connsiteX15" fmla="*/ 829366 w 895350"/>
                <a:gd name="connsiteY15" fmla="*/ 630387 h 809625"/>
                <a:gd name="connsiteX16" fmla="*/ 893308 w 895350"/>
                <a:gd name="connsiteY16" fmla="*/ 225679 h 809625"/>
                <a:gd name="connsiteX17" fmla="*/ 501325 w 895350"/>
                <a:gd name="connsiteY17" fmla="*/ 524831 h 809625"/>
                <a:gd name="connsiteX18" fmla="*/ 256285 w 895350"/>
                <a:gd name="connsiteY18" fmla="*/ 486017 h 809625"/>
                <a:gd name="connsiteX19" fmla="*/ 218366 w 895350"/>
                <a:gd name="connsiteY19" fmla="*/ 433829 h 809625"/>
                <a:gd name="connsiteX20" fmla="*/ 270554 w 895350"/>
                <a:gd name="connsiteY20" fmla="*/ 395910 h 809625"/>
                <a:gd name="connsiteX21" fmla="*/ 515594 w 895350"/>
                <a:gd name="connsiteY21" fmla="*/ 434724 h 809625"/>
                <a:gd name="connsiteX22" fmla="*/ 553513 w 895350"/>
                <a:gd name="connsiteY22" fmla="*/ 486912 h 809625"/>
                <a:gd name="connsiteX23" fmla="*/ 501325 w 895350"/>
                <a:gd name="connsiteY23" fmla="*/ 524831 h 809625"/>
                <a:gd name="connsiteX24" fmla="*/ 630970 w 895350"/>
                <a:gd name="connsiteY24" fmla="*/ 331473 h 809625"/>
                <a:gd name="connsiteX25" fmla="*/ 289337 w 895350"/>
                <a:gd name="connsiteY25" fmla="*/ 277362 h 809625"/>
                <a:gd name="connsiteX26" fmla="*/ 251418 w 895350"/>
                <a:gd name="connsiteY26" fmla="*/ 225165 h 809625"/>
                <a:gd name="connsiteX27" fmla="*/ 303615 w 895350"/>
                <a:gd name="connsiteY27" fmla="*/ 187236 h 809625"/>
                <a:gd name="connsiteX28" fmla="*/ 645248 w 895350"/>
                <a:gd name="connsiteY28" fmla="*/ 241348 h 809625"/>
                <a:gd name="connsiteX29" fmla="*/ 683167 w 895350"/>
                <a:gd name="connsiteY29" fmla="*/ 293545 h 809625"/>
                <a:gd name="connsiteX30" fmla="*/ 630970 w 895350"/>
                <a:gd name="connsiteY30" fmla="*/ 331473 h 809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895350" h="809625">
                  <a:moveTo>
                    <a:pt x="893317" y="225679"/>
                  </a:moveTo>
                  <a:cubicBezTo>
                    <a:pt x="901423" y="168501"/>
                    <a:pt x="861627" y="113789"/>
                    <a:pt x="802820" y="104502"/>
                  </a:cubicBezTo>
                  <a:lnTo>
                    <a:pt x="802820" y="104502"/>
                  </a:lnTo>
                  <a:cubicBezTo>
                    <a:pt x="802820" y="104502"/>
                    <a:pt x="194849" y="8490"/>
                    <a:pt x="194849" y="8490"/>
                  </a:cubicBezTo>
                  <a:cubicBezTo>
                    <a:pt x="136041" y="-797"/>
                    <a:pt x="81330" y="38989"/>
                    <a:pt x="72319" y="96025"/>
                  </a:cubicBezTo>
                  <a:lnTo>
                    <a:pt x="8416" y="500704"/>
                  </a:lnTo>
                  <a:cubicBezTo>
                    <a:pt x="-595" y="557740"/>
                    <a:pt x="39201" y="612451"/>
                    <a:pt x="98008" y="621738"/>
                  </a:cubicBezTo>
                  <a:lnTo>
                    <a:pt x="208774" y="639198"/>
                  </a:lnTo>
                  <a:lnTo>
                    <a:pt x="222005" y="641303"/>
                  </a:lnTo>
                  <a:lnTo>
                    <a:pt x="358079" y="797227"/>
                  </a:lnTo>
                  <a:cubicBezTo>
                    <a:pt x="368985" y="808990"/>
                    <a:pt x="388987" y="803961"/>
                    <a:pt x="391540" y="787911"/>
                  </a:cubicBezTo>
                  <a:lnTo>
                    <a:pt x="410085" y="671135"/>
                  </a:lnTo>
                  <a:lnTo>
                    <a:pt x="706798" y="718150"/>
                  </a:lnTo>
                  <a:lnTo>
                    <a:pt x="706817" y="718036"/>
                  </a:lnTo>
                  <a:lnTo>
                    <a:pt x="706837" y="717922"/>
                  </a:lnTo>
                  <a:cubicBezTo>
                    <a:pt x="764777" y="727075"/>
                    <a:pt x="820356" y="687423"/>
                    <a:pt x="829366" y="630387"/>
                  </a:cubicBezTo>
                  <a:lnTo>
                    <a:pt x="893308" y="225679"/>
                  </a:lnTo>
                  <a:close/>
                  <a:moveTo>
                    <a:pt x="501325" y="524831"/>
                  </a:moveTo>
                  <a:lnTo>
                    <a:pt x="256285" y="486017"/>
                  </a:lnTo>
                  <a:cubicBezTo>
                    <a:pt x="231396" y="482073"/>
                    <a:pt x="214423" y="458708"/>
                    <a:pt x="218366" y="433829"/>
                  </a:cubicBezTo>
                  <a:cubicBezTo>
                    <a:pt x="222309" y="408950"/>
                    <a:pt x="245674" y="391967"/>
                    <a:pt x="270554" y="395910"/>
                  </a:cubicBezTo>
                  <a:lnTo>
                    <a:pt x="515594" y="434724"/>
                  </a:lnTo>
                  <a:cubicBezTo>
                    <a:pt x="540482" y="438668"/>
                    <a:pt x="557456" y="462033"/>
                    <a:pt x="553513" y="486912"/>
                  </a:cubicBezTo>
                  <a:cubicBezTo>
                    <a:pt x="549569" y="511791"/>
                    <a:pt x="526205" y="528774"/>
                    <a:pt x="501325" y="524831"/>
                  </a:cubicBezTo>
                  <a:close/>
                  <a:moveTo>
                    <a:pt x="630970" y="331473"/>
                  </a:moveTo>
                  <a:lnTo>
                    <a:pt x="289337" y="277362"/>
                  </a:lnTo>
                  <a:cubicBezTo>
                    <a:pt x="264448" y="273419"/>
                    <a:pt x="247474" y="250054"/>
                    <a:pt x="251418" y="225165"/>
                  </a:cubicBezTo>
                  <a:cubicBezTo>
                    <a:pt x="255361" y="200276"/>
                    <a:pt x="278726" y="183303"/>
                    <a:pt x="303615" y="187236"/>
                  </a:cubicBezTo>
                  <a:lnTo>
                    <a:pt x="645248" y="241348"/>
                  </a:lnTo>
                  <a:cubicBezTo>
                    <a:pt x="670137" y="245291"/>
                    <a:pt x="687110" y="268656"/>
                    <a:pt x="683167" y="293545"/>
                  </a:cubicBezTo>
                  <a:cubicBezTo>
                    <a:pt x="679224" y="318434"/>
                    <a:pt x="655859" y="335407"/>
                    <a:pt x="630970" y="331473"/>
                  </a:cubicBezTo>
                  <a:close/>
                </a:path>
              </a:pathLst>
            </a:custGeom>
            <a:solidFill>
              <a:srgbClr val="1B2F46"/>
            </a:solidFill>
            <a:ln w="9525" cap="flat">
              <a:noFill/>
              <a:prstDash val="solid"/>
              <a:miter/>
            </a:ln>
          </p:spPr>
          <p:txBody>
            <a:bodyPr rtlCol="0" anchor="ctr"/>
            <a:lstStyle/>
            <a:p>
              <a:endParaRPr lang="sv-SE"/>
            </a:p>
          </p:txBody>
        </p:sp>
      </p:grpSp>
    </p:spTree>
    <p:extLst>
      <p:ext uri="{BB962C8B-B14F-4D97-AF65-F5344CB8AC3E}">
        <p14:creationId xmlns:p14="http://schemas.microsoft.com/office/powerpoint/2010/main" val="174950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91A4B1-774E-4B2B-BD1B-83F02EF7611B}"/>
              </a:ext>
            </a:extLst>
          </p:cNvPr>
          <p:cNvSpPr>
            <a:spLocks noGrp="1"/>
          </p:cNvSpPr>
          <p:nvPr>
            <p:ph type="title"/>
          </p:nvPr>
        </p:nvSpPr>
        <p:spPr>
          <a:xfrm>
            <a:off x="2552834" y="3960000"/>
            <a:ext cx="7086332" cy="1190682"/>
          </a:xfrm>
        </p:spPr>
        <p:txBody>
          <a:bodyPr>
            <a:noAutofit/>
          </a:bodyPr>
          <a:lstStyle/>
          <a:p>
            <a:r>
              <a:rPr lang="sv-SE" sz="3600" dirty="0"/>
              <a:t>Om familjen och socialtjänsten inte är överens</a:t>
            </a:r>
            <a:endParaRPr lang="sv-SE" sz="3600" dirty="0">
              <a:solidFill>
                <a:schemeClr val="bg1"/>
              </a:solidFill>
            </a:endParaRPr>
          </a:p>
        </p:txBody>
      </p:sp>
      <p:grpSp>
        <p:nvGrpSpPr>
          <p:cNvPr id="23" name="Grupp 22">
            <a:extLst>
              <a:ext uri="{FF2B5EF4-FFF2-40B4-BE49-F238E27FC236}">
                <a16:creationId xmlns:a16="http://schemas.microsoft.com/office/drawing/2014/main" id="{F8AF506F-B81D-433D-B703-1D39CE1F03F8}"/>
              </a:ext>
              <a:ext uri="{C183D7F6-B498-43B3-948B-1728B52AA6E4}">
                <adec:decorative xmlns:adec="http://schemas.microsoft.com/office/drawing/2017/decorative" val="1"/>
              </a:ext>
            </a:extLst>
          </p:cNvPr>
          <p:cNvGrpSpPr/>
          <p:nvPr/>
        </p:nvGrpSpPr>
        <p:grpSpPr>
          <a:xfrm>
            <a:off x="5104217" y="1612800"/>
            <a:ext cx="1983566" cy="1983566"/>
            <a:chOff x="4614261" y="3429000"/>
            <a:chExt cx="1983566" cy="1983566"/>
          </a:xfrm>
        </p:grpSpPr>
        <p:sp>
          <p:nvSpPr>
            <p:cNvPr id="21" name="Ellips 20">
              <a:extLst>
                <a:ext uri="{FF2B5EF4-FFF2-40B4-BE49-F238E27FC236}">
                  <a16:creationId xmlns:a16="http://schemas.microsoft.com/office/drawing/2014/main" id="{F45396C6-2BAE-4973-B89D-C79C58097082}"/>
                </a:ext>
                <a:ext uri="{C183D7F6-B498-43B3-948B-1728B52AA6E4}">
                  <adec:decorative xmlns:adec="http://schemas.microsoft.com/office/drawing/2017/decorative" val="1"/>
                </a:ext>
              </a:extLst>
            </p:cNvPr>
            <p:cNvSpPr/>
            <p:nvPr/>
          </p:nvSpPr>
          <p:spPr>
            <a:xfrm>
              <a:off x="4614261" y="3429000"/>
              <a:ext cx="1983566" cy="198356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9" name="Bildobjekt 18">
              <a:extLst>
                <a:ext uri="{FF2B5EF4-FFF2-40B4-BE49-F238E27FC236}">
                  <a16:creationId xmlns:a16="http://schemas.microsoft.com/office/drawing/2014/main" id="{D7D01BC2-EFB7-420F-A9FA-67A115D35E55}"/>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980451" y="3620688"/>
              <a:ext cx="1409586" cy="1511308"/>
            </a:xfrm>
            <a:prstGeom prst="rect">
              <a:avLst/>
            </a:prstGeom>
          </p:spPr>
        </p:pic>
      </p:grpSp>
    </p:spTree>
    <p:extLst>
      <p:ext uri="{BB962C8B-B14F-4D97-AF65-F5344CB8AC3E}">
        <p14:creationId xmlns:p14="http://schemas.microsoft.com/office/powerpoint/2010/main" val="1520534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91A4B1-774E-4B2B-BD1B-83F02EF7611B}"/>
              </a:ext>
            </a:extLst>
          </p:cNvPr>
          <p:cNvSpPr>
            <a:spLocks noGrp="1"/>
          </p:cNvSpPr>
          <p:nvPr>
            <p:ph type="title"/>
          </p:nvPr>
        </p:nvSpPr>
        <p:spPr>
          <a:xfrm>
            <a:off x="2279436" y="4212000"/>
            <a:ext cx="7633128" cy="1190682"/>
          </a:xfrm>
        </p:spPr>
        <p:txBody>
          <a:bodyPr>
            <a:noAutofit/>
          </a:bodyPr>
          <a:lstStyle/>
          <a:p>
            <a:r>
              <a:rPr lang="sv-SE" sz="3600" dirty="0"/>
              <a:t>När kan det bli aktuellt med LVU?</a:t>
            </a:r>
            <a:endParaRPr lang="sv-SE" sz="3600" dirty="0">
              <a:solidFill>
                <a:schemeClr val="bg1"/>
              </a:solidFill>
            </a:endParaRPr>
          </a:p>
        </p:txBody>
      </p:sp>
      <p:grpSp>
        <p:nvGrpSpPr>
          <p:cNvPr id="6" name="Grupp 5">
            <a:extLst>
              <a:ext uri="{FF2B5EF4-FFF2-40B4-BE49-F238E27FC236}">
                <a16:creationId xmlns:a16="http://schemas.microsoft.com/office/drawing/2014/main" id="{290CB777-C675-48FE-8879-F02D2868E4B1}"/>
              </a:ext>
              <a:ext uri="{C183D7F6-B498-43B3-948B-1728B52AA6E4}">
                <adec:decorative xmlns:adec="http://schemas.microsoft.com/office/drawing/2017/decorative" val="1"/>
              </a:ext>
            </a:extLst>
          </p:cNvPr>
          <p:cNvGrpSpPr/>
          <p:nvPr/>
        </p:nvGrpSpPr>
        <p:grpSpPr>
          <a:xfrm>
            <a:off x="5104217" y="1944000"/>
            <a:ext cx="1983566" cy="1983566"/>
            <a:chOff x="4614261" y="3429000"/>
            <a:chExt cx="1983566" cy="1983566"/>
          </a:xfrm>
        </p:grpSpPr>
        <p:sp>
          <p:nvSpPr>
            <p:cNvPr id="7" name="Ellips 6">
              <a:extLst>
                <a:ext uri="{FF2B5EF4-FFF2-40B4-BE49-F238E27FC236}">
                  <a16:creationId xmlns:a16="http://schemas.microsoft.com/office/drawing/2014/main" id="{B05D4068-574B-4A9F-87DE-96A9FCF81B72}"/>
                </a:ext>
                <a:ext uri="{C183D7F6-B498-43B3-948B-1728B52AA6E4}">
                  <adec:decorative xmlns:adec="http://schemas.microsoft.com/office/drawing/2017/decorative" val="1"/>
                </a:ext>
              </a:extLst>
            </p:cNvPr>
            <p:cNvSpPr/>
            <p:nvPr/>
          </p:nvSpPr>
          <p:spPr>
            <a:xfrm>
              <a:off x="4614261" y="3429000"/>
              <a:ext cx="1983566" cy="198356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a:extLst>
                <a:ext uri="{FF2B5EF4-FFF2-40B4-BE49-F238E27FC236}">
                  <a16:creationId xmlns:a16="http://schemas.microsoft.com/office/drawing/2014/main" id="{F1E9AA44-ACB0-4808-B2D4-BECCE009613B}"/>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980451" y="3620688"/>
              <a:ext cx="1409586" cy="1511308"/>
            </a:xfrm>
            <a:prstGeom prst="rect">
              <a:avLst/>
            </a:prstGeom>
          </p:spPr>
        </p:pic>
      </p:grpSp>
      <p:grpSp>
        <p:nvGrpSpPr>
          <p:cNvPr id="12" name="Grupp 11">
            <a:extLst>
              <a:ext uri="{FF2B5EF4-FFF2-40B4-BE49-F238E27FC236}">
                <a16:creationId xmlns:a16="http://schemas.microsoft.com/office/drawing/2014/main" id="{CD948C99-8029-4173-A97B-723EB8D0445F}"/>
              </a:ext>
              <a:ext uri="{C183D7F6-B498-43B3-948B-1728B52AA6E4}">
                <adec:decorative xmlns:adec="http://schemas.microsoft.com/office/drawing/2017/decorative" val="1"/>
              </a:ext>
            </a:extLst>
          </p:cNvPr>
          <p:cNvGrpSpPr/>
          <p:nvPr/>
        </p:nvGrpSpPr>
        <p:grpSpPr>
          <a:xfrm>
            <a:off x="6497188" y="1468391"/>
            <a:ext cx="1409586" cy="1409586"/>
            <a:chOff x="6497188" y="1249166"/>
            <a:chExt cx="1409586" cy="1409586"/>
          </a:xfrm>
        </p:grpSpPr>
        <p:sp>
          <p:nvSpPr>
            <p:cNvPr id="10" name="Ellips 9">
              <a:extLst>
                <a:ext uri="{FF2B5EF4-FFF2-40B4-BE49-F238E27FC236}">
                  <a16:creationId xmlns:a16="http://schemas.microsoft.com/office/drawing/2014/main" id="{0DD8586F-9552-4F31-86EB-9AAC14E13E6D}"/>
                </a:ext>
                <a:ext uri="{C183D7F6-B498-43B3-948B-1728B52AA6E4}">
                  <adec:decorative xmlns:adec="http://schemas.microsoft.com/office/drawing/2017/decorative" val="1"/>
                </a:ext>
              </a:extLst>
            </p:cNvPr>
            <p:cNvSpPr/>
            <p:nvPr/>
          </p:nvSpPr>
          <p:spPr>
            <a:xfrm>
              <a:off x="6497188" y="1249166"/>
              <a:ext cx="1409586" cy="140958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nvGrpSpPr>
            <p:cNvPr id="4" name="Bild 2">
              <a:extLst>
                <a:ext uri="{FF2B5EF4-FFF2-40B4-BE49-F238E27FC236}">
                  <a16:creationId xmlns:a16="http://schemas.microsoft.com/office/drawing/2014/main" id="{5C983C99-8B91-41D5-99E9-B323A0AC1874}"/>
                </a:ext>
              </a:extLst>
            </p:cNvPr>
            <p:cNvGrpSpPr/>
            <p:nvPr/>
          </p:nvGrpSpPr>
          <p:grpSpPr>
            <a:xfrm>
              <a:off x="6991382" y="1560840"/>
              <a:ext cx="421198" cy="786238"/>
              <a:chOff x="6640911" y="1249166"/>
              <a:chExt cx="571249" cy="1066331"/>
            </a:xfrm>
            <a:solidFill>
              <a:srgbClr val="F9E0A7"/>
            </a:solidFill>
          </p:grpSpPr>
          <p:sp>
            <p:nvSpPr>
              <p:cNvPr id="5" name="Frihandsfigur: Form 4">
                <a:extLst>
                  <a:ext uri="{FF2B5EF4-FFF2-40B4-BE49-F238E27FC236}">
                    <a16:creationId xmlns:a16="http://schemas.microsoft.com/office/drawing/2014/main" id="{73C03808-5731-455B-9FDD-0C3E9D458D30}"/>
                  </a:ext>
                  <a:ext uri="{C183D7F6-B498-43B3-948B-1728B52AA6E4}">
                    <adec:decorative xmlns:adec="http://schemas.microsoft.com/office/drawing/2017/decorative" val="1"/>
                  </a:ext>
                </a:extLst>
              </p:cNvPr>
              <p:cNvSpPr/>
              <p:nvPr/>
            </p:nvSpPr>
            <p:spPr>
              <a:xfrm>
                <a:off x="6565078" y="1136819"/>
                <a:ext cx="723582" cy="913998"/>
              </a:xfrm>
              <a:custGeom>
                <a:avLst/>
                <a:gdLst>
                  <a:gd name="connsiteX0" fmla="*/ 576019 w 723582"/>
                  <a:gd name="connsiteY0" fmla="*/ 524637 h 913998"/>
                  <a:gd name="connsiteX1" fmla="*/ 461997 w 723582"/>
                  <a:gd name="connsiteY1" fmla="*/ 461952 h 913998"/>
                  <a:gd name="connsiteX2" fmla="*/ 343635 w 723582"/>
                  <a:gd name="connsiteY2" fmla="*/ 410577 h 913998"/>
                  <a:gd name="connsiteX3" fmla="*/ 290699 w 723582"/>
                  <a:gd name="connsiteY3" fmla="*/ 373218 h 913998"/>
                  <a:gd name="connsiteX4" fmla="*/ 303685 w 723582"/>
                  <a:gd name="connsiteY4" fmla="*/ 277971 h 913998"/>
                  <a:gd name="connsiteX5" fmla="*/ 438500 w 723582"/>
                  <a:gd name="connsiteY5" fmla="*/ 333878 h 913998"/>
                  <a:gd name="connsiteX6" fmla="*/ 440100 w 723582"/>
                  <a:gd name="connsiteY6" fmla="*/ 337914 h 913998"/>
                  <a:gd name="connsiteX7" fmla="*/ 598907 w 723582"/>
                  <a:gd name="connsiteY7" fmla="*/ 337914 h 913998"/>
                  <a:gd name="connsiteX8" fmla="*/ 521979 w 723582"/>
                  <a:gd name="connsiteY8" fmla="*/ 172709 h 913998"/>
                  <a:gd name="connsiteX9" fmla="*/ 239439 w 723582"/>
                  <a:gd name="connsiteY9" fmla="*/ 138739 h 913998"/>
                  <a:gd name="connsiteX10" fmla="*/ 116316 w 723582"/>
                  <a:gd name="connsiteY10" fmla="*/ 374056 h 913998"/>
                  <a:gd name="connsiteX11" fmla="*/ 212590 w 723582"/>
                  <a:gd name="connsiteY11" fmla="*/ 510127 h 913998"/>
                  <a:gd name="connsiteX12" fmla="*/ 371055 w 723582"/>
                  <a:gd name="connsiteY12" fmla="*/ 591511 h 913998"/>
                  <a:gd name="connsiteX13" fmla="*/ 470680 w 723582"/>
                  <a:gd name="connsiteY13" fmla="*/ 647455 h 913998"/>
                  <a:gd name="connsiteX14" fmla="*/ 479135 w 723582"/>
                  <a:gd name="connsiteY14" fmla="*/ 732000 h 913998"/>
                  <a:gd name="connsiteX15" fmla="*/ 473422 w 723582"/>
                  <a:gd name="connsiteY15" fmla="*/ 738131 h 913998"/>
                  <a:gd name="connsiteX16" fmla="*/ 564213 w 723582"/>
                  <a:gd name="connsiteY16" fmla="*/ 805424 h 913998"/>
                  <a:gd name="connsiteX17" fmla="*/ 613759 w 723582"/>
                  <a:gd name="connsiteY17" fmla="*/ 764675 h 913998"/>
                  <a:gd name="connsiteX18" fmla="*/ 575981 w 723582"/>
                  <a:gd name="connsiteY18" fmla="*/ 524675 h 913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23582" h="913998">
                    <a:moveTo>
                      <a:pt x="576019" y="524637"/>
                    </a:moveTo>
                    <a:cubicBezTo>
                      <a:pt x="541249" y="499273"/>
                      <a:pt x="501071" y="480841"/>
                      <a:pt x="461997" y="461952"/>
                    </a:cubicBezTo>
                    <a:cubicBezTo>
                      <a:pt x="423305" y="443253"/>
                      <a:pt x="382327" y="429276"/>
                      <a:pt x="343635" y="410577"/>
                    </a:cubicBezTo>
                    <a:cubicBezTo>
                      <a:pt x="324364" y="401285"/>
                      <a:pt x="306008" y="388146"/>
                      <a:pt x="290699" y="373218"/>
                    </a:cubicBezTo>
                    <a:cubicBezTo>
                      <a:pt x="262784" y="345988"/>
                      <a:pt x="270439" y="298041"/>
                      <a:pt x="303685" y="277971"/>
                    </a:cubicBezTo>
                    <a:cubicBezTo>
                      <a:pt x="358449" y="244877"/>
                      <a:pt x="424485" y="272259"/>
                      <a:pt x="438500" y="333878"/>
                    </a:cubicBezTo>
                    <a:cubicBezTo>
                      <a:pt x="438805" y="335211"/>
                      <a:pt x="439528" y="336467"/>
                      <a:pt x="440100" y="337914"/>
                    </a:cubicBezTo>
                    <a:lnTo>
                      <a:pt x="598907" y="337914"/>
                    </a:lnTo>
                    <a:cubicBezTo>
                      <a:pt x="592280" y="272564"/>
                      <a:pt x="573353" y="214144"/>
                      <a:pt x="521979" y="172709"/>
                    </a:cubicBezTo>
                    <a:cubicBezTo>
                      <a:pt x="435530" y="102941"/>
                      <a:pt x="338874" y="96505"/>
                      <a:pt x="239439" y="138739"/>
                    </a:cubicBezTo>
                    <a:cubicBezTo>
                      <a:pt x="145335" y="178726"/>
                      <a:pt x="97731" y="273858"/>
                      <a:pt x="116316" y="374056"/>
                    </a:cubicBezTo>
                    <a:cubicBezTo>
                      <a:pt x="127474" y="434227"/>
                      <a:pt x="164110" y="476385"/>
                      <a:pt x="212590" y="510127"/>
                    </a:cubicBezTo>
                    <a:cubicBezTo>
                      <a:pt x="261794" y="544364"/>
                      <a:pt x="316748" y="567061"/>
                      <a:pt x="371055" y="591511"/>
                    </a:cubicBezTo>
                    <a:cubicBezTo>
                      <a:pt x="405672" y="607125"/>
                      <a:pt x="439071" y="626357"/>
                      <a:pt x="470680" y="647455"/>
                    </a:cubicBezTo>
                    <a:cubicBezTo>
                      <a:pt x="501490" y="667982"/>
                      <a:pt x="503432" y="703742"/>
                      <a:pt x="479135" y="732000"/>
                    </a:cubicBezTo>
                    <a:cubicBezTo>
                      <a:pt x="477345" y="734095"/>
                      <a:pt x="475441" y="736113"/>
                      <a:pt x="473422" y="738131"/>
                    </a:cubicBezTo>
                    <a:lnTo>
                      <a:pt x="564213" y="805424"/>
                    </a:lnTo>
                    <a:cubicBezTo>
                      <a:pt x="585006" y="797275"/>
                      <a:pt x="601116" y="782917"/>
                      <a:pt x="613759" y="764675"/>
                    </a:cubicBezTo>
                    <a:cubicBezTo>
                      <a:pt x="667190" y="687633"/>
                      <a:pt x="652033" y="580086"/>
                      <a:pt x="575981" y="524675"/>
                    </a:cubicBezTo>
                    <a:close/>
                  </a:path>
                </a:pathLst>
              </a:custGeom>
              <a:grpFill/>
              <a:ln w="37465" cap="flat">
                <a:noFill/>
                <a:prstDash val="solid"/>
                <a:miter/>
              </a:ln>
            </p:spPr>
            <p:txBody>
              <a:bodyPr rtlCol="0" anchor="ctr"/>
              <a:lstStyle/>
              <a:p>
                <a:endParaRPr lang="sv-SE"/>
              </a:p>
            </p:txBody>
          </p:sp>
          <p:sp>
            <p:nvSpPr>
              <p:cNvPr id="9" name="Frihandsfigur: Form 8">
                <a:extLst>
                  <a:ext uri="{FF2B5EF4-FFF2-40B4-BE49-F238E27FC236}">
                    <a16:creationId xmlns:a16="http://schemas.microsoft.com/office/drawing/2014/main" id="{B8C2F10D-C454-43A9-8FA8-37EDD9F454CF}"/>
                  </a:ext>
                  <a:ext uri="{C183D7F6-B498-43B3-948B-1728B52AA6E4}">
                    <adec:decorative xmlns:adec="http://schemas.microsoft.com/office/drawing/2017/decorative" val="1"/>
                  </a:ext>
                </a:extLst>
              </p:cNvPr>
              <p:cNvSpPr/>
              <p:nvPr/>
            </p:nvSpPr>
            <p:spPr>
              <a:xfrm>
                <a:off x="6528681" y="1529116"/>
                <a:ext cx="723582" cy="913998"/>
              </a:xfrm>
              <a:custGeom>
                <a:avLst/>
                <a:gdLst>
                  <a:gd name="connsiteX0" fmla="*/ 561803 w 723582"/>
                  <a:gd name="connsiteY0" fmla="*/ 422305 h 913998"/>
                  <a:gd name="connsiteX1" fmla="*/ 404596 w 723582"/>
                  <a:gd name="connsiteY1" fmla="*/ 336047 h 913998"/>
                  <a:gd name="connsiteX2" fmla="*/ 283834 w 723582"/>
                  <a:gd name="connsiteY2" fmla="*/ 270620 h 913998"/>
                  <a:gd name="connsiteX3" fmla="*/ 272294 w 723582"/>
                  <a:gd name="connsiteY3" fmla="*/ 189731 h 913998"/>
                  <a:gd name="connsiteX4" fmla="*/ 282691 w 723582"/>
                  <a:gd name="connsiteY4" fmla="*/ 177430 h 913998"/>
                  <a:gd name="connsiteX5" fmla="*/ 194909 w 723582"/>
                  <a:gd name="connsiteY5" fmla="*/ 112346 h 913998"/>
                  <a:gd name="connsiteX6" fmla="*/ 166385 w 723582"/>
                  <a:gd name="connsiteY6" fmla="*/ 128188 h 913998"/>
                  <a:gd name="connsiteX7" fmla="*/ 150733 w 723582"/>
                  <a:gd name="connsiteY7" fmla="*/ 143231 h 913998"/>
                  <a:gd name="connsiteX8" fmla="*/ 142354 w 723582"/>
                  <a:gd name="connsiteY8" fmla="*/ 357259 h 913998"/>
                  <a:gd name="connsiteX9" fmla="*/ 253672 w 723582"/>
                  <a:gd name="connsiteY9" fmla="*/ 438643 h 913998"/>
                  <a:gd name="connsiteX10" fmla="*/ 391114 w 723582"/>
                  <a:gd name="connsiteY10" fmla="*/ 497101 h 913998"/>
                  <a:gd name="connsiteX11" fmla="*/ 466176 w 723582"/>
                  <a:gd name="connsiteY11" fmla="*/ 545543 h 913998"/>
                  <a:gd name="connsiteX12" fmla="*/ 462368 w 723582"/>
                  <a:gd name="connsiteY12" fmla="*/ 633286 h 913998"/>
                  <a:gd name="connsiteX13" fmla="*/ 317918 w 723582"/>
                  <a:gd name="connsiteY13" fmla="*/ 587015 h 913998"/>
                  <a:gd name="connsiteX14" fmla="*/ 315976 w 723582"/>
                  <a:gd name="connsiteY14" fmla="*/ 580351 h 913998"/>
                  <a:gd name="connsiteX15" fmla="*/ 159225 w 723582"/>
                  <a:gd name="connsiteY15" fmla="*/ 580351 h 913998"/>
                  <a:gd name="connsiteX16" fmla="*/ 227547 w 723582"/>
                  <a:gd name="connsiteY16" fmla="*/ 740834 h 913998"/>
                  <a:gd name="connsiteX17" fmla="*/ 527757 w 723582"/>
                  <a:gd name="connsiteY17" fmla="*/ 775527 h 913998"/>
                  <a:gd name="connsiteX18" fmla="*/ 561803 w 723582"/>
                  <a:gd name="connsiteY18" fmla="*/ 422305 h 913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23582" h="913998">
                    <a:moveTo>
                      <a:pt x="561803" y="422305"/>
                    </a:moveTo>
                    <a:cubicBezTo>
                      <a:pt x="513247" y="386088"/>
                      <a:pt x="460273" y="358744"/>
                      <a:pt x="404596" y="336047"/>
                    </a:cubicBezTo>
                    <a:cubicBezTo>
                      <a:pt x="361904" y="318643"/>
                      <a:pt x="320317" y="299258"/>
                      <a:pt x="283834" y="270620"/>
                    </a:cubicBezTo>
                    <a:cubicBezTo>
                      <a:pt x="256490" y="249179"/>
                      <a:pt x="252186" y="218103"/>
                      <a:pt x="272294" y="189731"/>
                    </a:cubicBezTo>
                    <a:cubicBezTo>
                      <a:pt x="275341" y="185427"/>
                      <a:pt x="278921" y="181505"/>
                      <a:pt x="282691" y="177430"/>
                    </a:cubicBezTo>
                    <a:lnTo>
                      <a:pt x="194909" y="112346"/>
                    </a:lnTo>
                    <a:cubicBezTo>
                      <a:pt x="187178" y="112650"/>
                      <a:pt x="179333" y="117830"/>
                      <a:pt x="166385" y="128188"/>
                    </a:cubicBezTo>
                    <a:cubicBezTo>
                      <a:pt x="160748" y="132682"/>
                      <a:pt x="155493" y="137823"/>
                      <a:pt x="150733" y="143231"/>
                    </a:cubicBezTo>
                    <a:cubicBezTo>
                      <a:pt x="103014" y="197195"/>
                      <a:pt x="99282" y="299487"/>
                      <a:pt x="142354" y="357259"/>
                    </a:cubicBezTo>
                    <a:cubicBezTo>
                      <a:pt x="171145" y="395875"/>
                      <a:pt x="211513" y="419030"/>
                      <a:pt x="253672" y="438643"/>
                    </a:cubicBezTo>
                    <a:cubicBezTo>
                      <a:pt x="298800" y="459627"/>
                      <a:pt x="345452" y="477259"/>
                      <a:pt x="391114" y="497101"/>
                    </a:cubicBezTo>
                    <a:cubicBezTo>
                      <a:pt x="418686" y="509059"/>
                      <a:pt x="445459" y="522883"/>
                      <a:pt x="466176" y="545543"/>
                    </a:cubicBezTo>
                    <a:cubicBezTo>
                      <a:pt x="488912" y="570411"/>
                      <a:pt x="486894" y="611274"/>
                      <a:pt x="462368" y="633286"/>
                    </a:cubicBezTo>
                    <a:cubicBezTo>
                      <a:pt x="414421" y="676359"/>
                      <a:pt x="331209" y="649700"/>
                      <a:pt x="317918" y="587015"/>
                    </a:cubicBezTo>
                    <a:cubicBezTo>
                      <a:pt x="317461" y="584806"/>
                      <a:pt x="316661" y="582636"/>
                      <a:pt x="315976" y="580351"/>
                    </a:cubicBezTo>
                    <a:lnTo>
                      <a:pt x="159225" y="580351"/>
                    </a:lnTo>
                    <a:cubicBezTo>
                      <a:pt x="154579" y="627955"/>
                      <a:pt x="187445" y="704426"/>
                      <a:pt x="227547" y="740834"/>
                    </a:cubicBezTo>
                    <a:cubicBezTo>
                      <a:pt x="304856" y="810983"/>
                      <a:pt x="432320" y="825074"/>
                      <a:pt x="527757" y="775527"/>
                    </a:cubicBezTo>
                    <a:cubicBezTo>
                      <a:pt x="665695" y="703893"/>
                      <a:pt x="685003" y="514200"/>
                      <a:pt x="561803" y="422305"/>
                    </a:cubicBezTo>
                    <a:close/>
                  </a:path>
                </a:pathLst>
              </a:custGeom>
              <a:grpFill/>
              <a:ln w="37465" cap="flat">
                <a:noFill/>
                <a:prstDash val="solid"/>
                <a:miter/>
              </a:ln>
            </p:spPr>
            <p:txBody>
              <a:bodyPr rtlCol="0" anchor="ctr"/>
              <a:lstStyle/>
              <a:p>
                <a:endParaRPr lang="sv-SE"/>
              </a:p>
            </p:txBody>
          </p:sp>
        </p:grpSp>
      </p:grpSp>
    </p:spTree>
    <p:extLst>
      <p:ext uri="{BB962C8B-B14F-4D97-AF65-F5344CB8AC3E}">
        <p14:creationId xmlns:p14="http://schemas.microsoft.com/office/powerpoint/2010/main" val="4684713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91A4B1-774E-4B2B-BD1B-83F02EF7611B}"/>
              </a:ext>
            </a:extLst>
          </p:cNvPr>
          <p:cNvSpPr>
            <a:spLocks noGrp="1"/>
          </p:cNvSpPr>
          <p:nvPr>
            <p:ph type="title"/>
          </p:nvPr>
        </p:nvSpPr>
        <p:spPr>
          <a:xfrm>
            <a:off x="3539351" y="4680000"/>
            <a:ext cx="5113299" cy="1190682"/>
          </a:xfrm>
        </p:spPr>
        <p:txBody>
          <a:bodyPr>
            <a:noAutofit/>
          </a:bodyPr>
          <a:lstStyle/>
          <a:p>
            <a:r>
              <a:rPr lang="sv-SE" sz="3600" dirty="0"/>
              <a:t>Juridiskt stöd och tolk</a:t>
            </a:r>
            <a:endParaRPr lang="sv-SE" sz="3600" dirty="0">
              <a:solidFill>
                <a:schemeClr val="bg1"/>
              </a:solidFill>
            </a:endParaRPr>
          </a:p>
        </p:txBody>
      </p:sp>
      <p:sp>
        <p:nvSpPr>
          <p:cNvPr id="40" name="Frihandsfigur: Form 39">
            <a:extLst>
              <a:ext uri="{FF2B5EF4-FFF2-40B4-BE49-F238E27FC236}">
                <a16:creationId xmlns:a16="http://schemas.microsoft.com/office/drawing/2014/main" id="{A9F555A5-728A-4747-887A-973AB5C57B2B}"/>
              </a:ext>
              <a:ext uri="{C183D7F6-B498-43B3-948B-1728B52AA6E4}">
                <adec:decorative xmlns:adec="http://schemas.microsoft.com/office/drawing/2017/decorative" val="1"/>
              </a:ext>
            </a:extLst>
          </p:cNvPr>
          <p:cNvSpPr/>
          <p:nvPr/>
        </p:nvSpPr>
        <p:spPr>
          <a:xfrm>
            <a:off x="2804160" y="1308355"/>
            <a:ext cx="6604000" cy="3013413"/>
          </a:xfrm>
          <a:custGeom>
            <a:avLst/>
            <a:gdLst>
              <a:gd name="connsiteX0" fmla="*/ 3310000 w 6604000"/>
              <a:gd name="connsiteY0" fmla="*/ 0 h 3013413"/>
              <a:gd name="connsiteX1" fmla="*/ 6586523 w 6604000"/>
              <a:gd name="connsiteY1" fmla="*/ 520445 h 3013413"/>
              <a:gd name="connsiteX2" fmla="*/ 6588000 w 6604000"/>
              <a:gd name="connsiteY2" fmla="*/ 520445 h 3013413"/>
              <a:gd name="connsiteX3" fmla="*/ 6588000 w 6604000"/>
              <a:gd name="connsiteY3" fmla="*/ 520680 h 3013413"/>
              <a:gd name="connsiteX4" fmla="*/ 6604000 w 6604000"/>
              <a:gd name="connsiteY4" fmla="*/ 523221 h 3013413"/>
              <a:gd name="connsiteX5" fmla="*/ 6588000 w 6604000"/>
              <a:gd name="connsiteY5" fmla="*/ 523221 h 3013413"/>
              <a:gd name="connsiteX6" fmla="*/ 6588000 w 6604000"/>
              <a:gd name="connsiteY6" fmla="*/ 3013413 h 3013413"/>
              <a:gd name="connsiteX7" fmla="*/ 0 w 6604000"/>
              <a:gd name="connsiteY7" fmla="*/ 3013413 h 3013413"/>
              <a:gd name="connsiteX8" fmla="*/ 0 w 6604000"/>
              <a:gd name="connsiteY8" fmla="*/ 520445 h 3013413"/>
              <a:gd name="connsiteX9" fmla="*/ 33477 w 6604000"/>
              <a:gd name="connsiteY9" fmla="*/ 520445 h 301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04000" h="3013413">
                <a:moveTo>
                  <a:pt x="3310000" y="0"/>
                </a:moveTo>
                <a:lnTo>
                  <a:pt x="6586523" y="520445"/>
                </a:lnTo>
                <a:lnTo>
                  <a:pt x="6588000" y="520445"/>
                </a:lnTo>
                <a:lnTo>
                  <a:pt x="6588000" y="520680"/>
                </a:lnTo>
                <a:lnTo>
                  <a:pt x="6604000" y="523221"/>
                </a:lnTo>
                <a:lnTo>
                  <a:pt x="6588000" y="523221"/>
                </a:lnTo>
                <a:lnTo>
                  <a:pt x="6588000" y="3013413"/>
                </a:lnTo>
                <a:lnTo>
                  <a:pt x="0" y="3013413"/>
                </a:lnTo>
                <a:lnTo>
                  <a:pt x="0" y="520445"/>
                </a:lnTo>
                <a:lnTo>
                  <a:pt x="33477" y="520445"/>
                </a:lnTo>
                <a:close/>
              </a:path>
            </a:pathLst>
          </a:custGeom>
          <a:solidFill>
            <a:schemeClr val="accent1">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3" name="Grupp 2">
            <a:extLst>
              <a:ext uri="{FF2B5EF4-FFF2-40B4-BE49-F238E27FC236}">
                <a16:creationId xmlns:a16="http://schemas.microsoft.com/office/drawing/2014/main" id="{715CD857-B2CE-4B21-9D0F-83E2DC3DDBF1}"/>
              </a:ext>
              <a:ext uri="{C183D7F6-B498-43B3-948B-1728B52AA6E4}">
                <adec:decorative xmlns:adec="http://schemas.microsoft.com/office/drawing/2017/decorative" val="1"/>
              </a:ext>
            </a:extLst>
          </p:cNvPr>
          <p:cNvGrpSpPr/>
          <p:nvPr/>
        </p:nvGrpSpPr>
        <p:grpSpPr>
          <a:xfrm>
            <a:off x="3761234" y="2259919"/>
            <a:ext cx="372193" cy="1081876"/>
            <a:chOff x="6239454" y="1837438"/>
            <a:chExt cx="372193" cy="1081876"/>
          </a:xfrm>
          <a:solidFill>
            <a:srgbClr val="F9E0A7"/>
          </a:solidFill>
        </p:grpSpPr>
        <p:sp>
          <p:nvSpPr>
            <p:cNvPr id="11" name="Frihandsfigur: Form 10">
              <a:extLst>
                <a:ext uri="{FF2B5EF4-FFF2-40B4-BE49-F238E27FC236}">
                  <a16:creationId xmlns:a16="http://schemas.microsoft.com/office/drawing/2014/main" id="{6E0B5E64-82AF-4305-A52B-972E68BB7597}"/>
                </a:ext>
                <a:ext uri="{C183D7F6-B498-43B3-948B-1728B52AA6E4}">
                  <adec:decorative xmlns:adec="http://schemas.microsoft.com/office/drawing/2017/decorative" val="1"/>
                </a:ext>
              </a:extLst>
            </p:cNvPr>
            <p:cNvSpPr/>
            <p:nvPr/>
          </p:nvSpPr>
          <p:spPr>
            <a:xfrm>
              <a:off x="6239454" y="2104035"/>
              <a:ext cx="372193" cy="815279"/>
            </a:xfrm>
            <a:custGeom>
              <a:avLst/>
              <a:gdLst>
                <a:gd name="connsiteX0" fmla="*/ 463502 w 503962"/>
                <a:gd name="connsiteY0" fmla="*/ 227551 h 1103918"/>
                <a:gd name="connsiteX1" fmla="*/ 485988 w 503962"/>
                <a:gd name="connsiteY1" fmla="*/ 702548 h 1103918"/>
                <a:gd name="connsiteX2" fmla="*/ 434992 w 503962"/>
                <a:gd name="connsiteY2" fmla="*/ 753448 h 1103918"/>
                <a:gd name="connsiteX3" fmla="*/ 368853 w 503962"/>
                <a:gd name="connsiteY3" fmla="*/ 753448 h 1103918"/>
                <a:gd name="connsiteX4" fmla="*/ 333983 w 503962"/>
                <a:gd name="connsiteY4" fmla="*/ 1063649 h 1103918"/>
                <a:gd name="connsiteX5" fmla="*/ 298154 w 503962"/>
                <a:gd name="connsiteY5" fmla="*/ 1096407 h 1103918"/>
                <a:gd name="connsiteX6" fmla="*/ 205905 w 503962"/>
                <a:gd name="connsiteY6" fmla="*/ 1096407 h 1103918"/>
                <a:gd name="connsiteX7" fmla="*/ 170075 w 503962"/>
                <a:gd name="connsiteY7" fmla="*/ 1063649 h 1103918"/>
                <a:gd name="connsiteX8" fmla="*/ 135134 w 503962"/>
                <a:gd name="connsiteY8" fmla="*/ 753448 h 1103918"/>
                <a:gd name="connsiteX9" fmla="*/ 68899 w 503962"/>
                <a:gd name="connsiteY9" fmla="*/ 753448 h 1103918"/>
                <a:gd name="connsiteX10" fmla="*/ 17999 w 503962"/>
                <a:gd name="connsiteY10" fmla="*/ 702548 h 1103918"/>
                <a:gd name="connsiteX11" fmla="*/ 41733 w 503962"/>
                <a:gd name="connsiteY11" fmla="*/ 227551 h 1103918"/>
                <a:gd name="connsiteX12" fmla="*/ 227623 w 503962"/>
                <a:gd name="connsiteY12" fmla="*/ 17999 h 1103918"/>
                <a:gd name="connsiteX13" fmla="*/ 276340 w 503962"/>
                <a:gd name="connsiteY13" fmla="*/ 17999 h 1103918"/>
                <a:gd name="connsiteX14" fmla="*/ 463478 w 503962"/>
                <a:gd name="connsiteY14" fmla="*/ 227551 h 110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03962" h="1103918">
                  <a:moveTo>
                    <a:pt x="463502" y="227551"/>
                  </a:moveTo>
                  <a:lnTo>
                    <a:pt x="485988" y="702548"/>
                  </a:lnTo>
                  <a:cubicBezTo>
                    <a:pt x="485988" y="730674"/>
                    <a:pt x="463118" y="753448"/>
                    <a:pt x="434992" y="753448"/>
                  </a:cubicBezTo>
                  <a:lnTo>
                    <a:pt x="368853" y="753448"/>
                  </a:lnTo>
                  <a:lnTo>
                    <a:pt x="333983" y="1063649"/>
                  </a:lnTo>
                  <a:cubicBezTo>
                    <a:pt x="332231" y="1082224"/>
                    <a:pt x="316729" y="1096407"/>
                    <a:pt x="298154" y="1096407"/>
                  </a:cubicBezTo>
                  <a:lnTo>
                    <a:pt x="205905" y="1096407"/>
                  </a:lnTo>
                  <a:cubicBezTo>
                    <a:pt x="187330" y="1096407"/>
                    <a:pt x="171731" y="1082224"/>
                    <a:pt x="170075" y="1063649"/>
                  </a:cubicBezTo>
                  <a:lnTo>
                    <a:pt x="135134" y="753448"/>
                  </a:lnTo>
                  <a:lnTo>
                    <a:pt x="68899" y="753448"/>
                  </a:lnTo>
                  <a:cubicBezTo>
                    <a:pt x="40773" y="753448"/>
                    <a:pt x="17999" y="730674"/>
                    <a:pt x="17999" y="702548"/>
                  </a:cubicBezTo>
                  <a:lnTo>
                    <a:pt x="41733" y="227551"/>
                  </a:lnTo>
                  <a:cubicBezTo>
                    <a:pt x="41733" y="111832"/>
                    <a:pt x="111832" y="17999"/>
                    <a:pt x="227623" y="17999"/>
                  </a:cubicBezTo>
                  <a:lnTo>
                    <a:pt x="276340" y="17999"/>
                  </a:lnTo>
                  <a:cubicBezTo>
                    <a:pt x="392059" y="17999"/>
                    <a:pt x="463478" y="111832"/>
                    <a:pt x="463478" y="227551"/>
                  </a:cubicBezTo>
                  <a:close/>
                </a:path>
              </a:pathLst>
            </a:custGeom>
            <a:grpFill/>
            <a:ln w="9525" cap="flat">
              <a:noFill/>
              <a:prstDash val="solid"/>
              <a:miter/>
            </a:ln>
          </p:spPr>
          <p:txBody>
            <a:bodyPr rtlCol="0" anchor="ctr"/>
            <a:lstStyle/>
            <a:p>
              <a:endParaRPr lang="sv-SE" dirty="0"/>
            </a:p>
          </p:txBody>
        </p:sp>
        <p:sp>
          <p:nvSpPr>
            <p:cNvPr id="12" name="Frihandsfigur: Form 11">
              <a:extLst>
                <a:ext uri="{FF2B5EF4-FFF2-40B4-BE49-F238E27FC236}">
                  <a16:creationId xmlns:a16="http://schemas.microsoft.com/office/drawing/2014/main" id="{9B77327E-E2A9-44DC-A31A-18445448987D}"/>
                </a:ext>
                <a:ext uri="{C183D7F6-B498-43B3-948B-1728B52AA6E4}">
                  <adec:decorative xmlns:adec="http://schemas.microsoft.com/office/drawing/2017/decorative" val="1"/>
                </a:ext>
              </a:extLst>
            </p:cNvPr>
            <p:cNvSpPr/>
            <p:nvPr/>
          </p:nvSpPr>
          <p:spPr>
            <a:xfrm>
              <a:off x="6291862" y="1837438"/>
              <a:ext cx="265852" cy="265852"/>
            </a:xfrm>
            <a:custGeom>
              <a:avLst/>
              <a:gdLst>
                <a:gd name="connsiteX0" fmla="*/ 344087 w 359973"/>
                <a:gd name="connsiteY0" fmla="*/ 181043 h 359973"/>
                <a:gd name="connsiteX1" fmla="*/ 181043 w 359973"/>
                <a:gd name="connsiteY1" fmla="*/ 344087 h 359973"/>
                <a:gd name="connsiteX2" fmla="*/ 17999 w 359973"/>
                <a:gd name="connsiteY2" fmla="*/ 181043 h 359973"/>
                <a:gd name="connsiteX3" fmla="*/ 181043 w 359973"/>
                <a:gd name="connsiteY3" fmla="*/ 17999 h 359973"/>
                <a:gd name="connsiteX4" fmla="*/ 344087 w 359973"/>
                <a:gd name="connsiteY4" fmla="*/ 181043 h 359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9973" h="359973">
                  <a:moveTo>
                    <a:pt x="344087" y="181043"/>
                  </a:moveTo>
                  <a:cubicBezTo>
                    <a:pt x="344087" y="271089"/>
                    <a:pt x="271089" y="344087"/>
                    <a:pt x="181043" y="344087"/>
                  </a:cubicBezTo>
                  <a:cubicBezTo>
                    <a:pt x="90996" y="344087"/>
                    <a:pt x="17999" y="271089"/>
                    <a:pt x="17999" y="181043"/>
                  </a:cubicBezTo>
                  <a:cubicBezTo>
                    <a:pt x="17999" y="90996"/>
                    <a:pt x="90996" y="17999"/>
                    <a:pt x="181043" y="17999"/>
                  </a:cubicBezTo>
                  <a:cubicBezTo>
                    <a:pt x="271089" y="17999"/>
                    <a:pt x="344087" y="90996"/>
                    <a:pt x="344087" y="181043"/>
                  </a:cubicBezTo>
                  <a:close/>
                </a:path>
              </a:pathLst>
            </a:custGeom>
            <a:grpFill/>
            <a:ln w="9525" cap="flat">
              <a:noFill/>
              <a:prstDash val="solid"/>
              <a:miter/>
            </a:ln>
          </p:spPr>
          <p:txBody>
            <a:bodyPr rtlCol="0" anchor="ctr"/>
            <a:lstStyle/>
            <a:p>
              <a:endParaRPr lang="sv-SE"/>
            </a:p>
          </p:txBody>
        </p:sp>
      </p:grpSp>
      <p:grpSp>
        <p:nvGrpSpPr>
          <p:cNvPr id="15" name="Grupp 14">
            <a:extLst>
              <a:ext uri="{FF2B5EF4-FFF2-40B4-BE49-F238E27FC236}">
                <a16:creationId xmlns:a16="http://schemas.microsoft.com/office/drawing/2014/main" id="{517DAE98-F33F-4731-B360-46B9796D09CD}"/>
              </a:ext>
              <a:ext uri="{C183D7F6-B498-43B3-948B-1728B52AA6E4}">
                <adec:decorative xmlns:adec="http://schemas.microsoft.com/office/drawing/2017/decorative" val="1"/>
              </a:ext>
            </a:extLst>
          </p:cNvPr>
          <p:cNvGrpSpPr/>
          <p:nvPr/>
        </p:nvGrpSpPr>
        <p:grpSpPr>
          <a:xfrm>
            <a:off x="4638622" y="2642987"/>
            <a:ext cx="248128" cy="734904"/>
            <a:chOff x="5971475" y="2281429"/>
            <a:chExt cx="248128" cy="734904"/>
          </a:xfrm>
        </p:grpSpPr>
        <p:sp>
          <p:nvSpPr>
            <p:cNvPr id="13" name="Frihandsfigur: Form 12">
              <a:extLst>
                <a:ext uri="{FF2B5EF4-FFF2-40B4-BE49-F238E27FC236}">
                  <a16:creationId xmlns:a16="http://schemas.microsoft.com/office/drawing/2014/main" id="{9B06196A-09B9-4A2E-8753-20C4125988B6}"/>
                </a:ext>
                <a:ext uri="{C183D7F6-B498-43B3-948B-1728B52AA6E4}">
                  <adec:decorative xmlns:adec="http://schemas.microsoft.com/office/drawing/2017/decorative" val="1"/>
                </a:ext>
              </a:extLst>
            </p:cNvPr>
            <p:cNvSpPr/>
            <p:nvPr/>
          </p:nvSpPr>
          <p:spPr>
            <a:xfrm>
              <a:off x="5971475" y="2484629"/>
              <a:ext cx="248128" cy="531704"/>
            </a:xfrm>
            <a:custGeom>
              <a:avLst/>
              <a:gdLst>
                <a:gd name="connsiteX0" fmla="*/ 181379 w 335975"/>
                <a:gd name="connsiteY0" fmla="*/ 17999 h 719946"/>
                <a:gd name="connsiteX1" fmla="*/ 162900 w 335975"/>
                <a:gd name="connsiteY1" fmla="*/ 17999 h 719946"/>
                <a:gd name="connsiteX2" fmla="*/ 29998 w 335975"/>
                <a:gd name="connsiteY2" fmla="*/ 167700 h 719946"/>
                <a:gd name="connsiteX3" fmla="*/ 17999 w 335975"/>
                <a:gd name="connsiteY3" fmla="*/ 457670 h 719946"/>
                <a:gd name="connsiteX4" fmla="*/ 49988 w 335975"/>
                <a:gd name="connsiteY4" fmla="*/ 489660 h 719946"/>
                <a:gd name="connsiteX5" fmla="*/ 100769 w 335975"/>
                <a:gd name="connsiteY5" fmla="*/ 489660 h 719946"/>
                <a:gd name="connsiteX6" fmla="*/ 119535 w 335975"/>
                <a:gd name="connsiteY6" fmla="*/ 680830 h 719946"/>
                <a:gd name="connsiteX7" fmla="*/ 155701 w 335975"/>
                <a:gd name="connsiteY7" fmla="*/ 714523 h 719946"/>
                <a:gd name="connsiteX8" fmla="*/ 189706 w 335975"/>
                <a:gd name="connsiteY8" fmla="*/ 714523 h 719946"/>
                <a:gd name="connsiteX9" fmla="*/ 225871 w 335975"/>
                <a:gd name="connsiteY9" fmla="*/ 680830 h 719946"/>
                <a:gd name="connsiteX10" fmla="*/ 244638 w 335975"/>
                <a:gd name="connsiteY10" fmla="*/ 489660 h 719946"/>
                <a:gd name="connsiteX11" fmla="*/ 295418 w 335975"/>
                <a:gd name="connsiteY11" fmla="*/ 489660 h 719946"/>
                <a:gd name="connsiteX12" fmla="*/ 327408 w 335975"/>
                <a:gd name="connsiteY12" fmla="*/ 457670 h 719946"/>
                <a:gd name="connsiteX13" fmla="*/ 315409 w 335975"/>
                <a:gd name="connsiteY13" fmla="*/ 167700 h 719946"/>
                <a:gd name="connsiteX14" fmla="*/ 181307 w 335975"/>
                <a:gd name="connsiteY14" fmla="*/ 17999 h 719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35975" h="719946">
                  <a:moveTo>
                    <a:pt x="181379" y="17999"/>
                  </a:moveTo>
                  <a:lnTo>
                    <a:pt x="162900" y="17999"/>
                  </a:lnTo>
                  <a:cubicBezTo>
                    <a:pt x="80226" y="17999"/>
                    <a:pt x="29998" y="85026"/>
                    <a:pt x="29998" y="167700"/>
                  </a:cubicBezTo>
                  <a:lnTo>
                    <a:pt x="17999" y="457670"/>
                  </a:lnTo>
                  <a:cubicBezTo>
                    <a:pt x="17999" y="475333"/>
                    <a:pt x="32326" y="489660"/>
                    <a:pt x="49988" y="489660"/>
                  </a:cubicBezTo>
                  <a:lnTo>
                    <a:pt x="100769" y="489660"/>
                  </a:lnTo>
                  <a:lnTo>
                    <a:pt x="119535" y="680830"/>
                  </a:lnTo>
                  <a:cubicBezTo>
                    <a:pt x="120903" y="699812"/>
                    <a:pt x="136694" y="714523"/>
                    <a:pt x="155701" y="714523"/>
                  </a:cubicBezTo>
                  <a:lnTo>
                    <a:pt x="189706" y="714523"/>
                  </a:lnTo>
                  <a:cubicBezTo>
                    <a:pt x="208737" y="714523"/>
                    <a:pt x="224527" y="699812"/>
                    <a:pt x="225871" y="680830"/>
                  </a:cubicBezTo>
                  <a:lnTo>
                    <a:pt x="244638" y="489660"/>
                  </a:lnTo>
                  <a:lnTo>
                    <a:pt x="295418" y="489660"/>
                  </a:lnTo>
                  <a:cubicBezTo>
                    <a:pt x="313081" y="489660"/>
                    <a:pt x="327408" y="475333"/>
                    <a:pt x="327408" y="457670"/>
                  </a:cubicBezTo>
                  <a:lnTo>
                    <a:pt x="315409" y="167700"/>
                  </a:lnTo>
                  <a:cubicBezTo>
                    <a:pt x="315409" y="85026"/>
                    <a:pt x="263981" y="17999"/>
                    <a:pt x="181307" y="17999"/>
                  </a:cubicBezTo>
                  <a:close/>
                </a:path>
              </a:pathLst>
            </a:custGeom>
            <a:solidFill>
              <a:schemeClr val="accent1"/>
            </a:solidFill>
            <a:ln w="9525" cap="flat">
              <a:noFill/>
              <a:prstDash val="solid"/>
              <a:miter/>
            </a:ln>
          </p:spPr>
          <p:txBody>
            <a:bodyPr rtlCol="0" anchor="ctr"/>
            <a:lstStyle/>
            <a:p>
              <a:endParaRPr lang="sv-SE" dirty="0"/>
            </a:p>
          </p:txBody>
        </p:sp>
        <p:sp>
          <p:nvSpPr>
            <p:cNvPr id="14" name="Frihandsfigur: Form 13">
              <a:extLst>
                <a:ext uri="{FF2B5EF4-FFF2-40B4-BE49-F238E27FC236}">
                  <a16:creationId xmlns:a16="http://schemas.microsoft.com/office/drawing/2014/main" id="{201EC9E0-6754-4CA7-AD0E-F679E2525CC1}"/>
                </a:ext>
                <a:ext uri="{C183D7F6-B498-43B3-948B-1728B52AA6E4}">
                  <adec:decorative xmlns:adec="http://schemas.microsoft.com/office/drawing/2017/decorative" val="1"/>
                </a:ext>
              </a:extLst>
            </p:cNvPr>
            <p:cNvSpPr/>
            <p:nvPr/>
          </p:nvSpPr>
          <p:spPr>
            <a:xfrm>
              <a:off x="5990847" y="2281429"/>
              <a:ext cx="212682" cy="212682"/>
            </a:xfrm>
            <a:custGeom>
              <a:avLst/>
              <a:gdLst>
                <a:gd name="connsiteX0" fmla="*/ 275068 w 287978"/>
                <a:gd name="connsiteY0" fmla="*/ 146533 h 287978"/>
                <a:gd name="connsiteX1" fmla="*/ 146533 w 287978"/>
                <a:gd name="connsiteY1" fmla="*/ 275068 h 287978"/>
                <a:gd name="connsiteX2" fmla="*/ 17999 w 287978"/>
                <a:gd name="connsiteY2" fmla="*/ 146533 h 287978"/>
                <a:gd name="connsiteX3" fmla="*/ 146533 w 287978"/>
                <a:gd name="connsiteY3" fmla="*/ 17999 h 287978"/>
                <a:gd name="connsiteX4" fmla="*/ 275068 w 287978"/>
                <a:gd name="connsiteY4" fmla="*/ 146533 h 2879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7978" h="287978">
                  <a:moveTo>
                    <a:pt x="275068" y="146533"/>
                  </a:moveTo>
                  <a:cubicBezTo>
                    <a:pt x="275068" y="217521"/>
                    <a:pt x="217521" y="275068"/>
                    <a:pt x="146533" y="275068"/>
                  </a:cubicBezTo>
                  <a:cubicBezTo>
                    <a:pt x="75546" y="275068"/>
                    <a:pt x="17999" y="217521"/>
                    <a:pt x="17999" y="146533"/>
                  </a:cubicBezTo>
                  <a:cubicBezTo>
                    <a:pt x="17999" y="75546"/>
                    <a:pt x="75545" y="17999"/>
                    <a:pt x="146533" y="17999"/>
                  </a:cubicBezTo>
                  <a:cubicBezTo>
                    <a:pt x="217521" y="17999"/>
                    <a:pt x="275068" y="75545"/>
                    <a:pt x="275068" y="146533"/>
                  </a:cubicBezTo>
                  <a:close/>
                </a:path>
              </a:pathLst>
            </a:custGeom>
            <a:solidFill>
              <a:schemeClr val="accent1"/>
            </a:solidFill>
            <a:ln w="9525" cap="flat">
              <a:noFill/>
              <a:prstDash val="solid"/>
              <a:miter/>
            </a:ln>
          </p:spPr>
          <p:txBody>
            <a:bodyPr rtlCol="0" anchor="ctr"/>
            <a:lstStyle/>
            <a:p>
              <a:endParaRPr lang="sv-SE"/>
            </a:p>
          </p:txBody>
        </p:sp>
      </p:grpSp>
      <p:grpSp>
        <p:nvGrpSpPr>
          <p:cNvPr id="18" name="Grupp 17">
            <a:extLst>
              <a:ext uri="{FF2B5EF4-FFF2-40B4-BE49-F238E27FC236}">
                <a16:creationId xmlns:a16="http://schemas.microsoft.com/office/drawing/2014/main" id="{94FBF4ED-E664-44EC-A885-569A72A1DD6C}"/>
              </a:ext>
              <a:ext uri="{C183D7F6-B498-43B3-948B-1728B52AA6E4}">
                <adec:decorative xmlns:adec="http://schemas.microsoft.com/office/drawing/2017/decorative" val="1"/>
              </a:ext>
            </a:extLst>
          </p:cNvPr>
          <p:cNvGrpSpPr/>
          <p:nvPr/>
        </p:nvGrpSpPr>
        <p:grpSpPr>
          <a:xfrm>
            <a:off x="5414623" y="2294134"/>
            <a:ext cx="372193" cy="1081876"/>
            <a:chOff x="6239454" y="1837438"/>
            <a:chExt cx="372193" cy="1081876"/>
          </a:xfrm>
          <a:solidFill>
            <a:schemeClr val="accent1"/>
          </a:solidFill>
        </p:grpSpPr>
        <p:sp>
          <p:nvSpPr>
            <p:cNvPr id="20" name="Frihandsfigur: Form 19">
              <a:extLst>
                <a:ext uri="{FF2B5EF4-FFF2-40B4-BE49-F238E27FC236}">
                  <a16:creationId xmlns:a16="http://schemas.microsoft.com/office/drawing/2014/main" id="{7F76E82B-5F3E-46AE-AB7C-C3C12966C8EB}"/>
                </a:ext>
                <a:ext uri="{C183D7F6-B498-43B3-948B-1728B52AA6E4}">
                  <adec:decorative xmlns:adec="http://schemas.microsoft.com/office/drawing/2017/decorative" val="1"/>
                </a:ext>
              </a:extLst>
            </p:cNvPr>
            <p:cNvSpPr/>
            <p:nvPr/>
          </p:nvSpPr>
          <p:spPr>
            <a:xfrm>
              <a:off x="6239454" y="2104035"/>
              <a:ext cx="372193" cy="815279"/>
            </a:xfrm>
            <a:custGeom>
              <a:avLst/>
              <a:gdLst>
                <a:gd name="connsiteX0" fmla="*/ 463502 w 503962"/>
                <a:gd name="connsiteY0" fmla="*/ 227551 h 1103918"/>
                <a:gd name="connsiteX1" fmla="*/ 485988 w 503962"/>
                <a:gd name="connsiteY1" fmla="*/ 702548 h 1103918"/>
                <a:gd name="connsiteX2" fmla="*/ 434992 w 503962"/>
                <a:gd name="connsiteY2" fmla="*/ 753448 h 1103918"/>
                <a:gd name="connsiteX3" fmla="*/ 368853 w 503962"/>
                <a:gd name="connsiteY3" fmla="*/ 753448 h 1103918"/>
                <a:gd name="connsiteX4" fmla="*/ 333983 w 503962"/>
                <a:gd name="connsiteY4" fmla="*/ 1063649 h 1103918"/>
                <a:gd name="connsiteX5" fmla="*/ 298154 w 503962"/>
                <a:gd name="connsiteY5" fmla="*/ 1096407 h 1103918"/>
                <a:gd name="connsiteX6" fmla="*/ 205905 w 503962"/>
                <a:gd name="connsiteY6" fmla="*/ 1096407 h 1103918"/>
                <a:gd name="connsiteX7" fmla="*/ 170075 w 503962"/>
                <a:gd name="connsiteY7" fmla="*/ 1063649 h 1103918"/>
                <a:gd name="connsiteX8" fmla="*/ 135134 w 503962"/>
                <a:gd name="connsiteY8" fmla="*/ 753448 h 1103918"/>
                <a:gd name="connsiteX9" fmla="*/ 68899 w 503962"/>
                <a:gd name="connsiteY9" fmla="*/ 753448 h 1103918"/>
                <a:gd name="connsiteX10" fmla="*/ 17999 w 503962"/>
                <a:gd name="connsiteY10" fmla="*/ 702548 h 1103918"/>
                <a:gd name="connsiteX11" fmla="*/ 41733 w 503962"/>
                <a:gd name="connsiteY11" fmla="*/ 227551 h 1103918"/>
                <a:gd name="connsiteX12" fmla="*/ 227623 w 503962"/>
                <a:gd name="connsiteY12" fmla="*/ 17999 h 1103918"/>
                <a:gd name="connsiteX13" fmla="*/ 276340 w 503962"/>
                <a:gd name="connsiteY13" fmla="*/ 17999 h 1103918"/>
                <a:gd name="connsiteX14" fmla="*/ 463478 w 503962"/>
                <a:gd name="connsiteY14" fmla="*/ 227551 h 110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03962" h="1103918">
                  <a:moveTo>
                    <a:pt x="463502" y="227551"/>
                  </a:moveTo>
                  <a:lnTo>
                    <a:pt x="485988" y="702548"/>
                  </a:lnTo>
                  <a:cubicBezTo>
                    <a:pt x="485988" y="730674"/>
                    <a:pt x="463118" y="753448"/>
                    <a:pt x="434992" y="753448"/>
                  </a:cubicBezTo>
                  <a:lnTo>
                    <a:pt x="368853" y="753448"/>
                  </a:lnTo>
                  <a:lnTo>
                    <a:pt x="333983" y="1063649"/>
                  </a:lnTo>
                  <a:cubicBezTo>
                    <a:pt x="332231" y="1082224"/>
                    <a:pt x="316729" y="1096407"/>
                    <a:pt x="298154" y="1096407"/>
                  </a:cubicBezTo>
                  <a:lnTo>
                    <a:pt x="205905" y="1096407"/>
                  </a:lnTo>
                  <a:cubicBezTo>
                    <a:pt x="187330" y="1096407"/>
                    <a:pt x="171731" y="1082224"/>
                    <a:pt x="170075" y="1063649"/>
                  </a:cubicBezTo>
                  <a:lnTo>
                    <a:pt x="135134" y="753448"/>
                  </a:lnTo>
                  <a:lnTo>
                    <a:pt x="68899" y="753448"/>
                  </a:lnTo>
                  <a:cubicBezTo>
                    <a:pt x="40773" y="753448"/>
                    <a:pt x="17999" y="730674"/>
                    <a:pt x="17999" y="702548"/>
                  </a:cubicBezTo>
                  <a:lnTo>
                    <a:pt x="41733" y="227551"/>
                  </a:lnTo>
                  <a:cubicBezTo>
                    <a:pt x="41733" y="111832"/>
                    <a:pt x="111832" y="17999"/>
                    <a:pt x="227623" y="17999"/>
                  </a:cubicBezTo>
                  <a:lnTo>
                    <a:pt x="276340" y="17999"/>
                  </a:lnTo>
                  <a:cubicBezTo>
                    <a:pt x="392059" y="17999"/>
                    <a:pt x="463478" y="111832"/>
                    <a:pt x="463478" y="227551"/>
                  </a:cubicBezTo>
                  <a:close/>
                </a:path>
              </a:pathLst>
            </a:custGeom>
            <a:grpFill/>
            <a:ln w="9525" cap="flat">
              <a:noFill/>
              <a:prstDash val="solid"/>
              <a:miter/>
            </a:ln>
          </p:spPr>
          <p:txBody>
            <a:bodyPr rtlCol="0" anchor="ctr"/>
            <a:lstStyle/>
            <a:p>
              <a:endParaRPr lang="sv-SE" dirty="0"/>
            </a:p>
          </p:txBody>
        </p:sp>
        <p:sp>
          <p:nvSpPr>
            <p:cNvPr id="22" name="Frihandsfigur: Form 21">
              <a:extLst>
                <a:ext uri="{FF2B5EF4-FFF2-40B4-BE49-F238E27FC236}">
                  <a16:creationId xmlns:a16="http://schemas.microsoft.com/office/drawing/2014/main" id="{45FAB8E2-D6C1-4B24-BB72-CA37338CAB33}"/>
                </a:ext>
                <a:ext uri="{C183D7F6-B498-43B3-948B-1728B52AA6E4}">
                  <adec:decorative xmlns:adec="http://schemas.microsoft.com/office/drawing/2017/decorative" val="1"/>
                </a:ext>
              </a:extLst>
            </p:cNvPr>
            <p:cNvSpPr/>
            <p:nvPr/>
          </p:nvSpPr>
          <p:spPr>
            <a:xfrm>
              <a:off x="6291862" y="1837438"/>
              <a:ext cx="265852" cy="265852"/>
            </a:xfrm>
            <a:custGeom>
              <a:avLst/>
              <a:gdLst>
                <a:gd name="connsiteX0" fmla="*/ 344087 w 359973"/>
                <a:gd name="connsiteY0" fmla="*/ 181043 h 359973"/>
                <a:gd name="connsiteX1" fmla="*/ 181043 w 359973"/>
                <a:gd name="connsiteY1" fmla="*/ 344087 h 359973"/>
                <a:gd name="connsiteX2" fmla="*/ 17999 w 359973"/>
                <a:gd name="connsiteY2" fmla="*/ 181043 h 359973"/>
                <a:gd name="connsiteX3" fmla="*/ 181043 w 359973"/>
                <a:gd name="connsiteY3" fmla="*/ 17999 h 359973"/>
                <a:gd name="connsiteX4" fmla="*/ 344087 w 359973"/>
                <a:gd name="connsiteY4" fmla="*/ 181043 h 359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9973" h="359973">
                  <a:moveTo>
                    <a:pt x="344087" y="181043"/>
                  </a:moveTo>
                  <a:cubicBezTo>
                    <a:pt x="344087" y="271089"/>
                    <a:pt x="271089" y="344087"/>
                    <a:pt x="181043" y="344087"/>
                  </a:cubicBezTo>
                  <a:cubicBezTo>
                    <a:pt x="90996" y="344087"/>
                    <a:pt x="17999" y="271089"/>
                    <a:pt x="17999" y="181043"/>
                  </a:cubicBezTo>
                  <a:cubicBezTo>
                    <a:pt x="17999" y="90996"/>
                    <a:pt x="90996" y="17999"/>
                    <a:pt x="181043" y="17999"/>
                  </a:cubicBezTo>
                  <a:cubicBezTo>
                    <a:pt x="271089" y="17999"/>
                    <a:pt x="344087" y="90996"/>
                    <a:pt x="344087" y="181043"/>
                  </a:cubicBezTo>
                  <a:close/>
                </a:path>
              </a:pathLst>
            </a:custGeom>
            <a:grpFill/>
            <a:ln w="9525" cap="flat">
              <a:noFill/>
              <a:prstDash val="solid"/>
              <a:miter/>
            </a:ln>
          </p:spPr>
          <p:txBody>
            <a:bodyPr rtlCol="0" anchor="ctr"/>
            <a:lstStyle/>
            <a:p>
              <a:endParaRPr lang="sv-SE"/>
            </a:p>
          </p:txBody>
        </p:sp>
      </p:grpSp>
      <p:grpSp>
        <p:nvGrpSpPr>
          <p:cNvPr id="24" name="Grupp 23">
            <a:extLst>
              <a:ext uri="{FF2B5EF4-FFF2-40B4-BE49-F238E27FC236}">
                <a16:creationId xmlns:a16="http://schemas.microsoft.com/office/drawing/2014/main" id="{15598C5B-4FC1-4127-9DD4-ACDE3EE4E5FC}"/>
              </a:ext>
              <a:ext uri="{C183D7F6-B498-43B3-948B-1728B52AA6E4}">
                <adec:decorative xmlns:adec="http://schemas.microsoft.com/office/drawing/2017/decorative" val="1"/>
              </a:ext>
            </a:extLst>
          </p:cNvPr>
          <p:cNvGrpSpPr/>
          <p:nvPr/>
        </p:nvGrpSpPr>
        <p:grpSpPr>
          <a:xfrm>
            <a:off x="4975525" y="2294134"/>
            <a:ext cx="372193" cy="1081876"/>
            <a:chOff x="6239454" y="1837438"/>
            <a:chExt cx="372193" cy="1081876"/>
          </a:xfrm>
          <a:solidFill>
            <a:schemeClr val="accent1"/>
          </a:solidFill>
        </p:grpSpPr>
        <p:sp>
          <p:nvSpPr>
            <p:cNvPr id="25" name="Frihandsfigur: Form 24">
              <a:extLst>
                <a:ext uri="{FF2B5EF4-FFF2-40B4-BE49-F238E27FC236}">
                  <a16:creationId xmlns:a16="http://schemas.microsoft.com/office/drawing/2014/main" id="{9D84A520-28AE-4384-829C-66ED38E8C2DB}"/>
                </a:ext>
                <a:ext uri="{C183D7F6-B498-43B3-948B-1728B52AA6E4}">
                  <adec:decorative xmlns:adec="http://schemas.microsoft.com/office/drawing/2017/decorative" val="1"/>
                </a:ext>
              </a:extLst>
            </p:cNvPr>
            <p:cNvSpPr/>
            <p:nvPr/>
          </p:nvSpPr>
          <p:spPr>
            <a:xfrm>
              <a:off x="6239454" y="2104035"/>
              <a:ext cx="372193" cy="815279"/>
            </a:xfrm>
            <a:custGeom>
              <a:avLst/>
              <a:gdLst>
                <a:gd name="connsiteX0" fmla="*/ 463502 w 503962"/>
                <a:gd name="connsiteY0" fmla="*/ 227551 h 1103918"/>
                <a:gd name="connsiteX1" fmla="*/ 485988 w 503962"/>
                <a:gd name="connsiteY1" fmla="*/ 702548 h 1103918"/>
                <a:gd name="connsiteX2" fmla="*/ 434992 w 503962"/>
                <a:gd name="connsiteY2" fmla="*/ 753448 h 1103918"/>
                <a:gd name="connsiteX3" fmla="*/ 368853 w 503962"/>
                <a:gd name="connsiteY3" fmla="*/ 753448 h 1103918"/>
                <a:gd name="connsiteX4" fmla="*/ 333983 w 503962"/>
                <a:gd name="connsiteY4" fmla="*/ 1063649 h 1103918"/>
                <a:gd name="connsiteX5" fmla="*/ 298154 w 503962"/>
                <a:gd name="connsiteY5" fmla="*/ 1096407 h 1103918"/>
                <a:gd name="connsiteX6" fmla="*/ 205905 w 503962"/>
                <a:gd name="connsiteY6" fmla="*/ 1096407 h 1103918"/>
                <a:gd name="connsiteX7" fmla="*/ 170075 w 503962"/>
                <a:gd name="connsiteY7" fmla="*/ 1063649 h 1103918"/>
                <a:gd name="connsiteX8" fmla="*/ 135134 w 503962"/>
                <a:gd name="connsiteY8" fmla="*/ 753448 h 1103918"/>
                <a:gd name="connsiteX9" fmla="*/ 68899 w 503962"/>
                <a:gd name="connsiteY9" fmla="*/ 753448 h 1103918"/>
                <a:gd name="connsiteX10" fmla="*/ 17999 w 503962"/>
                <a:gd name="connsiteY10" fmla="*/ 702548 h 1103918"/>
                <a:gd name="connsiteX11" fmla="*/ 41733 w 503962"/>
                <a:gd name="connsiteY11" fmla="*/ 227551 h 1103918"/>
                <a:gd name="connsiteX12" fmla="*/ 227623 w 503962"/>
                <a:gd name="connsiteY12" fmla="*/ 17999 h 1103918"/>
                <a:gd name="connsiteX13" fmla="*/ 276340 w 503962"/>
                <a:gd name="connsiteY13" fmla="*/ 17999 h 1103918"/>
                <a:gd name="connsiteX14" fmla="*/ 463478 w 503962"/>
                <a:gd name="connsiteY14" fmla="*/ 227551 h 110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03962" h="1103918">
                  <a:moveTo>
                    <a:pt x="463502" y="227551"/>
                  </a:moveTo>
                  <a:lnTo>
                    <a:pt x="485988" y="702548"/>
                  </a:lnTo>
                  <a:cubicBezTo>
                    <a:pt x="485988" y="730674"/>
                    <a:pt x="463118" y="753448"/>
                    <a:pt x="434992" y="753448"/>
                  </a:cubicBezTo>
                  <a:lnTo>
                    <a:pt x="368853" y="753448"/>
                  </a:lnTo>
                  <a:lnTo>
                    <a:pt x="333983" y="1063649"/>
                  </a:lnTo>
                  <a:cubicBezTo>
                    <a:pt x="332231" y="1082224"/>
                    <a:pt x="316729" y="1096407"/>
                    <a:pt x="298154" y="1096407"/>
                  </a:cubicBezTo>
                  <a:lnTo>
                    <a:pt x="205905" y="1096407"/>
                  </a:lnTo>
                  <a:cubicBezTo>
                    <a:pt x="187330" y="1096407"/>
                    <a:pt x="171731" y="1082224"/>
                    <a:pt x="170075" y="1063649"/>
                  </a:cubicBezTo>
                  <a:lnTo>
                    <a:pt x="135134" y="753448"/>
                  </a:lnTo>
                  <a:lnTo>
                    <a:pt x="68899" y="753448"/>
                  </a:lnTo>
                  <a:cubicBezTo>
                    <a:pt x="40773" y="753448"/>
                    <a:pt x="17999" y="730674"/>
                    <a:pt x="17999" y="702548"/>
                  </a:cubicBezTo>
                  <a:lnTo>
                    <a:pt x="41733" y="227551"/>
                  </a:lnTo>
                  <a:cubicBezTo>
                    <a:pt x="41733" y="111832"/>
                    <a:pt x="111832" y="17999"/>
                    <a:pt x="227623" y="17999"/>
                  </a:cubicBezTo>
                  <a:lnTo>
                    <a:pt x="276340" y="17999"/>
                  </a:lnTo>
                  <a:cubicBezTo>
                    <a:pt x="392059" y="17999"/>
                    <a:pt x="463478" y="111832"/>
                    <a:pt x="463478" y="227551"/>
                  </a:cubicBezTo>
                  <a:close/>
                </a:path>
              </a:pathLst>
            </a:custGeom>
            <a:grpFill/>
            <a:ln w="9525" cap="flat">
              <a:noFill/>
              <a:prstDash val="solid"/>
              <a:miter/>
            </a:ln>
          </p:spPr>
          <p:txBody>
            <a:bodyPr rtlCol="0" anchor="ctr"/>
            <a:lstStyle/>
            <a:p>
              <a:endParaRPr lang="sv-SE" dirty="0"/>
            </a:p>
          </p:txBody>
        </p:sp>
        <p:sp>
          <p:nvSpPr>
            <p:cNvPr id="26" name="Frihandsfigur: Form 25">
              <a:extLst>
                <a:ext uri="{FF2B5EF4-FFF2-40B4-BE49-F238E27FC236}">
                  <a16:creationId xmlns:a16="http://schemas.microsoft.com/office/drawing/2014/main" id="{2AC212E0-AE0E-407D-878A-98203B82362A}"/>
                </a:ext>
                <a:ext uri="{C183D7F6-B498-43B3-948B-1728B52AA6E4}">
                  <adec:decorative xmlns:adec="http://schemas.microsoft.com/office/drawing/2017/decorative" val="1"/>
                </a:ext>
              </a:extLst>
            </p:cNvPr>
            <p:cNvSpPr/>
            <p:nvPr/>
          </p:nvSpPr>
          <p:spPr>
            <a:xfrm>
              <a:off x="6291862" y="1837438"/>
              <a:ext cx="265852" cy="265852"/>
            </a:xfrm>
            <a:custGeom>
              <a:avLst/>
              <a:gdLst>
                <a:gd name="connsiteX0" fmla="*/ 344087 w 359973"/>
                <a:gd name="connsiteY0" fmla="*/ 181043 h 359973"/>
                <a:gd name="connsiteX1" fmla="*/ 181043 w 359973"/>
                <a:gd name="connsiteY1" fmla="*/ 344087 h 359973"/>
                <a:gd name="connsiteX2" fmla="*/ 17999 w 359973"/>
                <a:gd name="connsiteY2" fmla="*/ 181043 h 359973"/>
                <a:gd name="connsiteX3" fmla="*/ 181043 w 359973"/>
                <a:gd name="connsiteY3" fmla="*/ 17999 h 359973"/>
                <a:gd name="connsiteX4" fmla="*/ 344087 w 359973"/>
                <a:gd name="connsiteY4" fmla="*/ 181043 h 359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9973" h="359973">
                  <a:moveTo>
                    <a:pt x="344087" y="181043"/>
                  </a:moveTo>
                  <a:cubicBezTo>
                    <a:pt x="344087" y="271089"/>
                    <a:pt x="271089" y="344087"/>
                    <a:pt x="181043" y="344087"/>
                  </a:cubicBezTo>
                  <a:cubicBezTo>
                    <a:pt x="90996" y="344087"/>
                    <a:pt x="17999" y="271089"/>
                    <a:pt x="17999" y="181043"/>
                  </a:cubicBezTo>
                  <a:cubicBezTo>
                    <a:pt x="17999" y="90996"/>
                    <a:pt x="90996" y="17999"/>
                    <a:pt x="181043" y="17999"/>
                  </a:cubicBezTo>
                  <a:cubicBezTo>
                    <a:pt x="271089" y="17999"/>
                    <a:pt x="344087" y="90996"/>
                    <a:pt x="344087" y="181043"/>
                  </a:cubicBezTo>
                  <a:close/>
                </a:path>
              </a:pathLst>
            </a:custGeom>
            <a:grpFill/>
            <a:ln w="9525" cap="flat">
              <a:noFill/>
              <a:prstDash val="solid"/>
              <a:miter/>
            </a:ln>
          </p:spPr>
          <p:txBody>
            <a:bodyPr rtlCol="0" anchor="ctr"/>
            <a:lstStyle/>
            <a:p>
              <a:endParaRPr lang="sv-SE"/>
            </a:p>
          </p:txBody>
        </p:sp>
      </p:grpSp>
      <p:grpSp>
        <p:nvGrpSpPr>
          <p:cNvPr id="27" name="Grupp 26">
            <a:extLst>
              <a:ext uri="{FF2B5EF4-FFF2-40B4-BE49-F238E27FC236}">
                <a16:creationId xmlns:a16="http://schemas.microsoft.com/office/drawing/2014/main" id="{8FB535BB-5B58-4951-8C90-AF797A57CF57}"/>
              </a:ext>
              <a:ext uri="{C183D7F6-B498-43B3-948B-1728B52AA6E4}">
                <adec:decorative xmlns:adec="http://schemas.microsoft.com/office/drawing/2017/decorative" val="1"/>
              </a:ext>
            </a:extLst>
          </p:cNvPr>
          <p:cNvGrpSpPr/>
          <p:nvPr/>
        </p:nvGrpSpPr>
        <p:grpSpPr>
          <a:xfrm>
            <a:off x="6245816" y="2259919"/>
            <a:ext cx="372193" cy="1081876"/>
            <a:chOff x="6239454" y="1837438"/>
            <a:chExt cx="372193" cy="1081876"/>
          </a:xfrm>
          <a:solidFill>
            <a:srgbClr val="F9E0A7"/>
          </a:solidFill>
        </p:grpSpPr>
        <p:sp>
          <p:nvSpPr>
            <p:cNvPr id="28" name="Frihandsfigur: Form 27">
              <a:extLst>
                <a:ext uri="{FF2B5EF4-FFF2-40B4-BE49-F238E27FC236}">
                  <a16:creationId xmlns:a16="http://schemas.microsoft.com/office/drawing/2014/main" id="{B64B8D4B-59F6-444E-8DDE-9D0C73CFB7A9}"/>
                </a:ext>
                <a:ext uri="{C183D7F6-B498-43B3-948B-1728B52AA6E4}">
                  <adec:decorative xmlns:adec="http://schemas.microsoft.com/office/drawing/2017/decorative" val="1"/>
                </a:ext>
              </a:extLst>
            </p:cNvPr>
            <p:cNvSpPr/>
            <p:nvPr/>
          </p:nvSpPr>
          <p:spPr>
            <a:xfrm>
              <a:off x="6239454" y="2104035"/>
              <a:ext cx="372193" cy="815279"/>
            </a:xfrm>
            <a:custGeom>
              <a:avLst/>
              <a:gdLst>
                <a:gd name="connsiteX0" fmla="*/ 463502 w 503962"/>
                <a:gd name="connsiteY0" fmla="*/ 227551 h 1103918"/>
                <a:gd name="connsiteX1" fmla="*/ 485988 w 503962"/>
                <a:gd name="connsiteY1" fmla="*/ 702548 h 1103918"/>
                <a:gd name="connsiteX2" fmla="*/ 434992 w 503962"/>
                <a:gd name="connsiteY2" fmla="*/ 753448 h 1103918"/>
                <a:gd name="connsiteX3" fmla="*/ 368853 w 503962"/>
                <a:gd name="connsiteY3" fmla="*/ 753448 h 1103918"/>
                <a:gd name="connsiteX4" fmla="*/ 333983 w 503962"/>
                <a:gd name="connsiteY4" fmla="*/ 1063649 h 1103918"/>
                <a:gd name="connsiteX5" fmla="*/ 298154 w 503962"/>
                <a:gd name="connsiteY5" fmla="*/ 1096407 h 1103918"/>
                <a:gd name="connsiteX6" fmla="*/ 205905 w 503962"/>
                <a:gd name="connsiteY6" fmla="*/ 1096407 h 1103918"/>
                <a:gd name="connsiteX7" fmla="*/ 170075 w 503962"/>
                <a:gd name="connsiteY7" fmla="*/ 1063649 h 1103918"/>
                <a:gd name="connsiteX8" fmla="*/ 135134 w 503962"/>
                <a:gd name="connsiteY8" fmla="*/ 753448 h 1103918"/>
                <a:gd name="connsiteX9" fmla="*/ 68899 w 503962"/>
                <a:gd name="connsiteY9" fmla="*/ 753448 h 1103918"/>
                <a:gd name="connsiteX10" fmla="*/ 17999 w 503962"/>
                <a:gd name="connsiteY10" fmla="*/ 702548 h 1103918"/>
                <a:gd name="connsiteX11" fmla="*/ 41733 w 503962"/>
                <a:gd name="connsiteY11" fmla="*/ 227551 h 1103918"/>
                <a:gd name="connsiteX12" fmla="*/ 227623 w 503962"/>
                <a:gd name="connsiteY12" fmla="*/ 17999 h 1103918"/>
                <a:gd name="connsiteX13" fmla="*/ 276340 w 503962"/>
                <a:gd name="connsiteY13" fmla="*/ 17999 h 1103918"/>
                <a:gd name="connsiteX14" fmla="*/ 463478 w 503962"/>
                <a:gd name="connsiteY14" fmla="*/ 227551 h 110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03962" h="1103918">
                  <a:moveTo>
                    <a:pt x="463502" y="227551"/>
                  </a:moveTo>
                  <a:lnTo>
                    <a:pt x="485988" y="702548"/>
                  </a:lnTo>
                  <a:cubicBezTo>
                    <a:pt x="485988" y="730674"/>
                    <a:pt x="463118" y="753448"/>
                    <a:pt x="434992" y="753448"/>
                  </a:cubicBezTo>
                  <a:lnTo>
                    <a:pt x="368853" y="753448"/>
                  </a:lnTo>
                  <a:lnTo>
                    <a:pt x="333983" y="1063649"/>
                  </a:lnTo>
                  <a:cubicBezTo>
                    <a:pt x="332231" y="1082224"/>
                    <a:pt x="316729" y="1096407"/>
                    <a:pt x="298154" y="1096407"/>
                  </a:cubicBezTo>
                  <a:lnTo>
                    <a:pt x="205905" y="1096407"/>
                  </a:lnTo>
                  <a:cubicBezTo>
                    <a:pt x="187330" y="1096407"/>
                    <a:pt x="171731" y="1082224"/>
                    <a:pt x="170075" y="1063649"/>
                  </a:cubicBezTo>
                  <a:lnTo>
                    <a:pt x="135134" y="753448"/>
                  </a:lnTo>
                  <a:lnTo>
                    <a:pt x="68899" y="753448"/>
                  </a:lnTo>
                  <a:cubicBezTo>
                    <a:pt x="40773" y="753448"/>
                    <a:pt x="17999" y="730674"/>
                    <a:pt x="17999" y="702548"/>
                  </a:cubicBezTo>
                  <a:lnTo>
                    <a:pt x="41733" y="227551"/>
                  </a:lnTo>
                  <a:cubicBezTo>
                    <a:pt x="41733" y="111832"/>
                    <a:pt x="111832" y="17999"/>
                    <a:pt x="227623" y="17999"/>
                  </a:cubicBezTo>
                  <a:lnTo>
                    <a:pt x="276340" y="17999"/>
                  </a:lnTo>
                  <a:cubicBezTo>
                    <a:pt x="392059" y="17999"/>
                    <a:pt x="463478" y="111832"/>
                    <a:pt x="463478" y="227551"/>
                  </a:cubicBezTo>
                  <a:close/>
                </a:path>
              </a:pathLst>
            </a:custGeom>
            <a:grpFill/>
            <a:ln w="9525" cap="flat">
              <a:noFill/>
              <a:prstDash val="solid"/>
              <a:miter/>
            </a:ln>
          </p:spPr>
          <p:txBody>
            <a:bodyPr rtlCol="0" anchor="ctr"/>
            <a:lstStyle/>
            <a:p>
              <a:endParaRPr lang="sv-SE" dirty="0"/>
            </a:p>
          </p:txBody>
        </p:sp>
        <p:sp>
          <p:nvSpPr>
            <p:cNvPr id="29" name="Frihandsfigur: Form 28">
              <a:extLst>
                <a:ext uri="{FF2B5EF4-FFF2-40B4-BE49-F238E27FC236}">
                  <a16:creationId xmlns:a16="http://schemas.microsoft.com/office/drawing/2014/main" id="{97AF2CD2-94A9-4991-9CF6-37DA5928691F}"/>
                </a:ext>
                <a:ext uri="{C183D7F6-B498-43B3-948B-1728B52AA6E4}">
                  <adec:decorative xmlns:adec="http://schemas.microsoft.com/office/drawing/2017/decorative" val="1"/>
                </a:ext>
              </a:extLst>
            </p:cNvPr>
            <p:cNvSpPr/>
            <p:nvPr/>
          </p:nvSpPr>
          <p:spPr>
            <a:xfrm>
              <a:off x="6291862" y="1837438"/>
              <a:ext cx="265852" cy="265852"/>
            </a:xfrm>
            <a:custGeom>
              <a:avLst/>
              <a:gdLst>
                <a:gd name="connsiteX0" fmla="*/ 344087 w 359973"/>
                <a:gd name="connsiteY0" fmla="*/ 181043 h 359973"/>
                <a:gd name="connsiteX1" fmla="*/ 181043 w 359973"/>
                <a:gd name="connsiteY1" fmla="*/ 344087 h 359973"/>
                <a:gd name="connsiteX2" fmla="*/ 17999 w 359973"/>
                <a:gd name="connsiteY2" fmla="*/ 181043 h 359973"/>
                <a:gd name="connsiteX3" fmla="*/ 181043 w 359973"/>
                <a:gd name="connsiteY3" fmla="*/ 17999 h 359973"/>
                <a:gd name="connsiteX4" fmla="*/ 344087 w 359973"/>
                <a:gd name="connsiteY4" fmla="*/ 181043 h 359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9973" h="359973">
                  <a:moveTo>
                    <a:pt x="344087" y="181043"/>
                  </a:moveTo>
                  <a:cubicBezTo>
                    <a:pt x="344087" y="271089"/>
                    <a:pt x="271089" y="344087"/>
                    <a:pt x="181043" y="344087"/>
                  </a:cubicBezTo>
                  <a:cubicBezTo>
                    <a:pt x="90996" y="344087"/>
                    <a:pt x="17999" y="271089"/>
                    <a:pt x="17999" y="181043"/>
                  </a:cubicBezTo>
                  <a:cubicBezTo>
                    <a:pt x="17999" y="90996"/>
                    <a:pt x="90996" y="17999"/>
                    <a:pt x="181043" y="17999"/>
                  </a:cubicBezTo>
                  <a:cubicBezTo>
                    <a:pt x="271089" y="17999"/>
                    <a:pt x="344087" y="90996"/>
                    <a:pt x="344087" y="181043"/>
                  </a:cubicBezTo>
                  <a:close/>
                </a:path>
              </a:pathLst>
            </a:custGeom>
            <a:grpFill/>
            <a:ln w="9525" cap="flat">
              <a:noFill/>
              <a:prstDash val="solid"/>
              <a:miter/>
            </a:ln>
          </p:spPr>
          <p:txBody>
            <a:bodyPr rtlCol="0" anchor="ctr"/>
            <a:lstStyle/>
            <a:p>
              <a:endParaRPr lang="sv-SE"/>
            </a:p>
          </p:txBody>
        </p:sp>
      </p:grpSp>
      <p:grpSp>
        <p:nvGrpSpPr>
          <p:cNvPr id="30" name="Grupp 29">
            <a:extLst>
              <a:ext uri="{FF2B5EF4-FFF2-40B4-BE49-F238E27FC236}">
                <a16:creationId xmlns:a16="http://schemas.microsoft.com/office/drawing/2014/main" id="{417D20AF-8112-440E-8709-24E79D0B5CA6}"/>
              </a:ext>
              <a:ext uri="{C183D7F6-B498-43B3-948B-1728B52AA6E4}">
                <adec:decorative xmlns:adec="http://schemas.microsoft.com/office/drawing/2017/decorative" val="1"/>
              </a:ext>
            </a:extLst>
          </p:cNvPr>
          <p:cNvGrpSpPr/>
          <p:nvPr/>
        </p:nvGrpSpPr>
        <p:grpSpPr>
          <a:xfrm>
            <a:off x="7500046" y="2259919"/>
            <a:ext cx="372193" cy="1081876"/>
            <a:chOff x="6239454" y="1837438"/>
            <a:chExt cx="372193" cy="1081876"/>
          </a:xfrm>
          <a:solidFill>
            <a:srgbClr val="F9E0A7"/>
          </a:solidFill>
        </p:grpSpPr>
        <p:sp>
          <p:nvSpPr>
            <p:cNvPr id="31" name="Frihandsfigur: Form 30">
              <a:extLst>
                <a:ext uri="{FF2B5EF4-FFF2-40B4-BE49-F238E27FC236}">
                  <a16:creationId xmlns:a16="http://schemas.microsoft.com/office/drawing/2014/main" id="{E1B70E13-7335-4852-9393-D5C6043D59F3}"/>
                </a:ext>
                <a:ext uri="{C183D7F6-B498-43B3-948B-1728B52AA6E4}">
                  <adec:decorative xmlns:adec="http://schemas.microsoft.com/office/drawing/2017/decorative" val="1"/>
                </a:ext>
              </a:extLst>
            </p:cNvPr>
            <p:cNvSpPr/>
            <p:nvPr/>
          </p:nvSpPr>
          <p:spPr>
            <a:xfrm>
              <a:off x="6239454" y="2104035"/>
              <a:ext cx="372193" cy="815279"/>
            </a:xfrm>
            <a:custGeom>
              <a:avLst/>
              <a:gdLst>
                <a:gd name="connsiteX0" fmla="*/ 463502 w 503962"/>
                <a:gd name="connsiteY0" fmla="*/ 227551 h 1103918"/>
                <a:gd name="connsiteX1" fmla="*/ 485988 w 503962"/>
                <a:gd name="connsiteY1" fmla="*/ 702548 h 1103918"/>
                <a:gd name="connsiteX2" fmla="*/ 434992 w 503962"/>
                <a:gd name="connsiteY2" fmla="*/ 753448 h 1103918"/>
                <a:gd name="connsiteX3" fmla="*/ 368853 w 503962"/>
                <a:gd name="connsiteY3" fmla="*/ 753448 h 1103918"/>
                <a:gd name="connsiteX4" fmla="*/ 333983 w 503962"/>
                <a:gd name="connsiteY4" fmla="*/ 1063649 h 1103918"/>
                <a:gd name="connsiteX5" fmla="*/ 298154 w 503962"/>
                <a:gd name="connsiteY5" fmla="*/ 1096407 h 1103918"/>
                <a:gd name="connsiteX6" fmla="*/ 205905 w 503962"/>
                <a:gd name="connsiteY6" fmla="*/ 1096407 h 1103918"/>
                <a:gd name="connsiteX7" fmla="*/ 170075 w 503962"/>
                <a:gd name="connsiteY7" fmla="*/ 1063649 h 1103918"/>
                <a:gd name="connsiteX8" fmla="*/ 135134 w 503962"/>
                <a:gd name="connsiteY8" fmla="*/ 753448 h 1103918"/>
                <a:gd name="connsiteX9" fmla="*/ 68899 w 503962"/>
                <a:gd name="connsiteY9" fmla="*/ 753448 h 1103918"/>
                <a:gd name="connsiteX10" fmla="*/ 17999 w 503962"/>
                <a:gd name="connsiteY10" fmla="*/ 702548 h 1103918"/>
                <a:gd name="connsiteX11" fmla="*/ 41733 w 503962"/>
                <a:gd name="connsiteY11" fmla="*/ 227551 h 1103918"/>
                <a:gd name="connsiteX12" fmla="*/ 227623 w 503962"/>
                <a:gd name="connsiteY12" fmla="*/ 17999 h 1103918"/>
                <a:gd name="connsiteX13" fmla="*/ 276340 w 503962"/>
                <a:gd name="connsiteY13" fmla="*/ 17999 h 1103918"/>
                <a:gd name="connsiteX14" fmla="*/ 463478 w 503962"/>
                <a:gd name="connsiteY14" fmla="*/ 227551 h 110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03962" h="1103918">
                  <a:moveTo>
                    <a:pt x="463502" y="227551"/>
                  </a:moveTo>
                  <a:lnTo>
                    <a:pt x="485988" y="702548"/>
                  </a:lnTo>
                  <a:cubicBezTo>
                    <a:pt x="485988" y="730674"/>
                    <a:pt x="463118" y="753448"/>
                    <a:pt x="434992" y="753448"/>
                  </a:cubicBezTo>
                  <a:lnTo>
                    <a:pt x="368853" y="753448"/>
                  </a:lnTo>
                  <a:lnTo>
                    <a:pt x="333983" y="1063649"/>
                  </a:lnTo>
                  <a:cubicBezTo>
                    <a:pt x="332231" y="1082224"/>
                    <a:pt x="316729" y="1096407"/>
                    <a:pt x="298154" y="1096407"/>
                  </a:cubicBezTo>
                  <a:lnTo>
                    <a:pt x="205905" y="1096407"/>
                  </a:lnTo>
                  <a:cubicBezTo>
                    <a:pt x="187330" y="1096407"/>
                    <a:pt x="171731" y="1082224"/>
                    <a:pt x="170075" y="1063649"/>
                  </a:cubicBezTo>
                  <a:lnTo>
                    <a:pt x="135134" y="753448"/>
                  </a:lnTo>
                  <a:lnTo>
                    <a:pt x="68899" y="753448"/>
                  </a:lnTo>
                  <a:cubicBezTo>
                    <a:pt x="40773" y="753448"/>
                    <a:pt x="17999" y="730674"/>
                    <a:pt x="17999" y="702548"/>
                  </a:cubicBezTo>
                  <a:lnTo>
                    <a:pt x="41733" y="227551"/>
                  </a:lnTo>
                  <a:cubicBezTo>
                    <a:pt x="41733" y="111832"/>
                    <a:pt x="111832" y="17999"/>
                    <a:pt x="227623" y="17999"/>
                  </a:cubicBezTo>
                  <a:lnTo>
                    <a:pt x="276340" y="17999"/>
                  </a:lnTo>
                  <a:cubicBezTo>
                    <a:pt x="392059" y="17999"/>
                    <a:pt x="463478" y="111832"/>
                    <a:pt x="463478" y="227551"/>
                  </a:cubicBezTo>
                  <a:close/>
                </a:path>
              </a:pathLst>
            </a:custGeom>
            <a:grpFill/>
            <a:ln w="9525" cap="flat">
              <a:noFill/>
              <a:prstDash val="solid"/>
              <a:miter/>
            </a:ln>
          </p:spPr>
          <p:txBody>
            <a:bodyPr rtlCol="0" anchor="ctr"/>
            <a:lstStyle/>
            <a:p>
              <a:endParaRPr lang="sv-SE" dirty="0"/>
            </a:p>
          </p:txBody>
        </p:sp>
        <p:sp>
          <p:nvSpPr>
            <p:cNvPr id="32" name="Frihandsfigur: Form 31">
              <a:extLst>
                <a:ext uri="{FF2B5EF4-FFF2-40B4-BE49-F238E27FC236}">
                  <a16:creationId xmlns:a16="http://schemas.microsoft.com/office/drawing/2014/main" id="{BDCA471B-7FC5-4104-9EEE-D6393D250F31}"/>
                </a:ext>
                <a:ext uri="{C183D7F6-B498-43B3-948B-1728B52AA6E4}">
                  <adec:decorative xmlns:adec="http://schemas.microsoft.com/office/drawing/2017/decorative" val="1"/>
                </a:ext>
              </a:extLst>
            </p:cNvPr>
            <p:cNvSpPr/>
            <p:nvPr/>
          </p:nvSpPr>
          <p:spPr>
            <a:xfrm>
              <a:off x="6291862" y="1837438"/>
              <a:ext cx="265852" cy="265852"/>
            </a:xfrm>
            <a:custGeom>
              <a:avLst/>
              <a:gdLst>
                <a:gd name="connsiteX0" fmla="*/ 344087 w 359973"/>
                <a:gd name="connsiteY0" fmla="*/ 181043 h 359973"/>
                <a:gd name="connsiteX1" fmla="*/ 181043 w 359973"/>
                <a:gd name="connsiteY1" fmla="*/ 344087 h 359973"/>
                <a:gd name="connsiteX2" fmla="*/ 17999 w 359973"/>
                <a:gd name="connsiteY2" fmla="*/ 181043 h 359973"/>
                <a:gd name="connsiteX3" fmla="*/ 181043 w 359973"/>
                <a:gd name="connsiteY3" fmla="*/ 17999 h 359973"/>
                <a:gd name="connsiteX4" fmla="*/ 344087 w 359973"/>
                <a:gd name="connsiteY4" fmla="*/ 181043 h 359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9973" h="359973">
                  <a:moveTo>
                    <a:pt x="344087" y="181043"/>
                  </a:moveTo>
                  <a:cubicBezTo>
                    <a:pt x="344087" y="271089"/>
                    <a:pt x="271089" y="344087"/>
                    <a:pt x="181043" y="344087"/>
                  </a:cubicBezTo>
                  <a:cubicBezTo>
                    <a:pt x="90996" y="344087"/>
                    <a:pt x="17999" y="271089"/>
                    <a:pt x="17999" y="181043"/>
                  </a:cubicBezTo>
                  <a:cubicBezTo>
                    <a:pt x="17999" y="90996"/>
                    <a:pt x="90996" y="17999"/>
                    <a:pt x="181043" y="17999"/>
                  </a:cubicBezTo>
                  <a:cubicBezTo>
                    <a:pt x="271089" y="17999"/>
                    <a:pt x="344087" y="90996"/>
                    <a:pt x="344087" y="181043"/>
                  </a:cubicBezTo>
                  <a:close/>
                </a:path>
              </a:pathLst>
            </a:custGeom>
            <a:grpFill/>
            <a:ln w="9525" cap="flat">
              <a:noFill/>
              <a:prstDash val="solid"/>
              <a:miter/>
            </a:ln>
          </p:spPr>
          <p:txBody>
            <a:bodyPr rtlCol="0" anchor="ctr"/>
            <a:lstStyle/>
            <a:p>
              <a:endParaRPr lang="sv-SE"/>
            </a:p>
          </p:txBody>
        </p:sp>
      </p:grpSp>
      <p:grpSp>
        <p:nvGrpSpPr>
          <p:cNvPr id="33" name="Grupp 32">
            <a:extLst>
              <a:ext uri="{FF2B5EF4-FFF2-40B4-BE49-F238E27FC236}">
                <a16:creationId xmlns:a16="http://schemas.microsoft.com/office/drawing/2014/main" id="{E5F47EA0-446E-4815-9FA4-D80D257296A5}"/>
              </a:ext>
              <a:ext uri="{C183D7F6-B498-43B3-948B-1728B52AA6E4}">
                <adec:decorative xmlns:adec="http://schemas.microsoft.com/office/drawing/2017/decorative" val="1"/>
              </a:ext>
            </a:extLst>
          </p:cNvPr>
          <p:cNvGrpSpPr/>
          <p:nvPr/>
        </p:nvGrpSpPr>
        <p:grpSpPr>
          <a:xfrm>
            <a:off x="8403829" y="2259919"/>
            <a:ext cx="372193" cy="1081876"/>
            <a:chOff x="6239454" y="1837438"/>
            <a:chExt cx="372193" cy="1081876"/>
          </a:xfrm>
          <a:solidFill>
            <a:srgbClr val="F9E0A7"/>
          </a:solidFill>
        </p:grpSpPr>
        <p:sp>
          <p:nvSpPr>
            <p:cNvPr id="34" name="Frihandsfigur: Form 33">
              <a:extLst>
                <a:ext uri="{FF2B5EF4-FFF2-40B4-BE49-F238E27FC236}">
                  <a16:creationId xmlns:a16="http://schemas.microsoft.com/office/drawing/2014/main" id="{EFD65C05-3ECC-4007-8C06-64468406965E}"/>
                </a:ext>
                <a:ext uri="{C183D7F6-B498-43B3-948B-1728B52AA6E4}">
                  <adec:decorative xmlns:adec="http://schemas.microsoft.com/office/drawing/2017/decorative" val="1"/>
                </a:ext>
              </a:extLst>
            </p:cNvPr>
            <p:cNvSpPr/>
            <p:nvPr/>
          </p:nvSpPr>
          <p:spPr>
            <a:xfrm>
              <a:off x="6239454" y="2104035"/>
              <a:ext cx="372193" cy="815279"/>
            </a:xfrm>
            <a:custGeom>
              <a:avLst/>
              <a:gdLst>
                <a:gd name="connsiteX0" fmla="*/ 463502 w 503962"/>
                <a:gd name="connsiteY0" fmla="*/ 227551 h 1103918"/>
                <a:gd name="connsiteX1" fmla="*/ 485988 w 503962"/>
                <a:gd name="connsiteY1" fmla="*/ 702548 h 1103918"/>
                <a:gd name="connsiteX2" fmla="*/ 434992 w 503962"/>
                <a:gd name="connsiteY2" fmla="*/ 753448 h 1103918"/>
                <a:gd name="connsiteX3" fmla="*/ 368853 w 503962"/>
                <a:gd name="connsiteY3" fmla="*/ 753448 h 1103918"/>
                <a:gd name="connsiteX4" fmla="*/ 333983 w 503962"/>
                <a:gd name="connsiteY4" fmla="*/ 1063649 h 1103918"/>
                <a:gd name="connsiteX5" fmla="*/ 298154 w 503962"/>
                <a:gd name="connsiteY5" fmla="*/ 1096407 h 1103918"/>
                <a:gd name="connsiteX6" fmla="*/ 205905 w 503962"/>
                <a:gd name="connsiteY6" fmla="*/ 1096407 h 1103918"/>
                <a:gd name="connsiteX7" fmla="*/ 170075 w 503962"/>
                <a:gd name="connsiteY7" fmla="*/ 1063649 h 1103918"/>
                <a:gd name="connsiteX8" fmla="*/ 135134 w 503962"/>
                <a:gd name="connsiteY8" fmla="*/ 753448 h 1103918"/>
                <a:gd name="connsiteX9" fmla="*/ 68899 w 503962"/>
                <a:gd name="connsiteY9" fmla="*/ 753448 h 1103918"/>
                <a:gd name="connsiteX10" fmla="*/ 17999 w 503962"/>
                <a:gd name="connsiteY10" fmla="*/ 702548 h 1103918"/>
                <a:gd name="connsiteX11" fmla="*/ 41733 w 503962"/>
                <a:gd name="connsiteY11" fmla="*/ 227551 h 1103918"/>
                <a:gd name="connsiteX12" fmla="*/ 227623 w 503962"/>
                <a:gd name="connsiteY12" fmla="*/ 17999 h 1103918"/>
                <a:gd name="connsiteX13" fmla="*/ 276340 w 503962"/>
                <a:gd name="connsiteY13" fmla="*/ 17999 h 1103918"/>
                <a:gd name="connsiteX14" fmla="*/ 463478 w 503962"/>
                <a:gd name="connsiteY14" fmla="*/ 227551 h 110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03962" h="1103918">
                  <a:moveTo>
                    <a:pt x="463502" y="227551"/>
                  </a:moveTo>
                  <a:lnTo>
                    <a:pt x="485988" y="702548"/>
                  </a:lnTo>
                  <a:cubicBezTo>
                    <a:pt x="485988" y="730674"/>
                    <a:pt x="463118" y="753448"/>
                    <a:pt x="434992" y="753448"/>
                  </a:cubicBezTo>
                  <a:lnTo>
                    <a:pt x="368853" y="753448"/>
                  </a:lnTo>
                  <a:lnTo>
                    <a:pt x="333983" y="1063649"/>
                  </a:lnTo>
                  <a:cubicBezTo>
                    <a:pt x="332231" y="1082224"/>
                    <a:pt x="316729" y="1096407"/>
                    <a:pt x="298154" y="1096407"/>
                  </a:cubicBezTo>
                  <a:lnTo>
                    <a:pt x="205905" y="1096407"/>
                  </a:lnTo>
                  <a:cubicBezTo>
                    <a:pt x="187330" y="1096407"/>
                    <a:pt x="171731" y="1082224"/>
                    <a:pt x="170075" y="1063649"/>
                  </a:cubicBezTo>
                  <a:lnTo>
                    <a:pt x="135134" y="753448"/>
                  </a:lnTo>
                  <a:lnTo>
                    <a:pt x="68899" y="753448"/>
                  </a:lnTo>
                  <a:cubicBezTo>
                    <a:pt x="40773" y="753448"/>
                    <a:pt x="17999" y="730674"/>
                    <a:pt x="17999" y="702548"/>
                  </a:cubicBezTo>
                  <a:lnTo>
                    <a:pt x="41733" y="227551"/>
                  </a:lnTo>
                  <a:cubicBezTo>
                    <a:pt x="41733" y="111832"/>
                    <a:pt x="111832" y="17999"/>
                    <a:pt x="227623" y="17999"/>
                  </a:cubicBezTo>
                  <a:lnTo>
                    <a:pt x="276340" y="17999"/>
                  </a:lnTo>
                  <a:cubicBezTo>
                    <a:pt x="392059" y="17999"/>
                    <a:pt x="463478" y="111832"/>
                    <a:pt x="463478" y="227551"/>
                  </a:cubicBezTo>
                  <a:close/>
                </a:path>
              </a:pathLst>
            </a:custGeom>
            <a:grpFill/>
            <a:ln w="9525" cap="flat">
              <a:noFill/>
              <a:prstDash val="solid"/>
              <a:miter/>
            </a:ln>
          </p:spPr>
          <p:txBody>
            <a:bodyPr rtlCol="0" anchor="ctr"/>
            <a:lstStyle/>
            <a:p>
              <a:endParaRPr lang="sv-SE" dirty="0"/>
            </a:p>
          </p:txBody>
        </p:sp>
        <p:sp>
          <p:nvSpPr>
            <p:cNvPr id="35" name="Frihandsfigur: Form 34">
              <a:extLst>
                <a:ext uri="{FF2B5EF4-FFF2-40B4-BE49-F238E27FC236}">
                  <a16:creationId xmlns:a16="http://schemas.microsoft.com/office/drawing/2014/main" id="{3FB91B1B-B636-47F5-8DE4-AABB79C6DC68}"/>
                </a:ext>
                <a:ext uri="{C183D7F6-B498-43B3-948B-1728B52AA6E4}">
                  <adec:decorative xmlns:adec="http://schemas.microsoft.com/office/drawing/2017/decorative" val="1"/>
                </a:ext>
              </a:extLst>
            </p:cNvPr>
            <p:cNvSpPr/>
            <p:nvPr/>
          </p:nvSpPr>
          <p:spPr>
            <a:xfrm>
              <a:off x="6291862" y="1837438"/>
              <a:ext cx="265852" cy="265852"/>
            </a:xfrm>
            <a:custGeom>
              <a:avLst/>
              <a:gdLst>
                <a:gd name="connsiteX0" fmla="*/ 344087 w 359973"/>
                <a:gd name="connsiteY0" fmla="*/ 181043 h 359973"/>
                <a:gd name="connsiteX1" fmla="*/ 181043 w 359973"/>
                <a:gd name="connsiteY1" fmla="*/ 344087 h 359973"/>
                <a:gd name="connsiteX2" fmla="*/ 17999 w 359973"/>
                <a:gd name="connsiteY2" fmla="*/ 181043 h 359973"/>
                <a:gd name="connsiteX3" fmla="*/ 181043 w 359973"/>
                <a:gd name="connsiteY3" fmla="*/ 17999 h 359973"/>
                <a:gd name="connsiteX4" fmla="*/ 344087 w 359973"/>
                <a:gd name="connsiteY4" fmla="*/ 181043 h 359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9973" h="359973">
                  <a:moveTo>
                    <a:pt x="344087" y="181043"/>
                  </a:moveTo>
                  <a:cubicBezTo>
                    <a:pt x="344087" y="271089"/>
                    <a:pt x="271089" y="344087"/>
                    <a:pt x="181043" y="344087"/>
                  </a:cubicBezTo>
                  <a:cubicBezTo>
                    <a:pt x="90996" y="344087"/>
                    <a:pt x="17999" y="271089"/>
                    <a:pt x="17999" y="181043"/>
                  </a:cubicBezTo>
                  <a:cubicBezTo>
                    <a:pt x="17999" y="90996"/>
                    <a:pt x="90996" y="17999"/>
                    <a:pt x="181043" y="17999"/>
                  </a:cubicBezTo>
                  <a:cubicBezTo>
                    <a:pt x="271089" y="17999"/>
                    <a:pt x="344087" y="90996"/>
                    <a:pt x="344087" y="181043"/>
                  </a:cubicBezTo>
                  <a:close/>
                </a:path>
              </a:pathLst>
            </a:custGeom>
            <a:grpFill/>
            <a:ln w="9525" cap="flat">
              <a:noFill/>
              <a:prstDash val="solid"/>
              <a:miter/>
            </a:ln>
          </p:spPr>
          <p:txBody>
            <a:bodyPr rtlCol="0" anchor="ctr"/>
            <a:lstStyle/>
            <a:p>
              <a:endParaRPr lang="sv-SE"/>
            </a:p>
          </p:txBody>
        </p:sp>
      </p:grpSp>
      <p:sp>
        <p:nvSpPr>
          <p:cNvPr id="16" name="textruta 15">
            <a:extLst>
              <a:ext uri="{FF2B5EF4-FFF2-40B4-BE49-F238E27FC236}">
                <a16:creationId xmlns:a16="http://schemas.microsoft.com/office/drawing/2014/main" id="{03397F5F-F279-4B3B-BB1A-FDBC906AA4A0}"/>
              </a:ext>
            </a:extLst>
          </p:cNvPr>
          <p:cNvSpPr txBox="1"/>
          <p:nvPr/>
        </p:nvSpPr>
        <p:spPr>
          <a:xfrm>
            <a:off x="3386404" y="3508654"/>
            <a:ext cx="1152612" cy="813115"/>
          </a:xfrm>
          <a:prstGeom prst="rect">
            <a:avLst/>
          </a:prstGeom>
        </p:spPr>
        <p:txBody>
          <a:bodyPr vert="horz" wrap="square" lIns="0" tIns="45720" rIns="91440" bIns="45720" rtlCol="0" anchor="t">
            <a:noAutofit/>
          </a:bodyPr>
          <a:lstStyle/>
          <a:p>
            <a:pPr algn="ctr"/>
            <a:r>
              <a:rPr lang="sv-SE" sz="1600" dirty="0">
                <a:solidFill>
                  <a:schemeClr val="bg1"/>
                </a:solidFill>
              </a:rPr>
              <a:t>Offentligt</a:t>
            </a:r>
          </a:p>
          <a:p>
            <a:pPr algn="ctr"/>
            <a:r>
              <a:rPr lang="sv-SE" sz="1600" dirty="0">
                <a:solidFill>
                  <a:schemeClr val="bg1"/>
                </a:solidFill>
              </a:rPr>
              <a:t>biträde</a:t>
            </a:r>
          </a:p>
        </p:txBody>
      </p:sp>
      <p:sp>
        <p:nvSpPr>
          <p:cNvPr id="36" name="textruta 35">
            <a:extLst>
              <a:ext uri="{FF2B5EF4-FFF2-40B4-BE49-F238E27FC236}">
                <a16:creationId xmlns:a16="http://schemas.microsoft.com/office/drawing/2014/main" id="{DD92B8A7-72D7-4DE6-9759-213F4D9EC817}"/>
              </a:ext>
            </a:extLst>
          </p:cNvPr>
          <p:cNvSpPr txBox="1"/>
          <p:nvPr/>
        </p:nvSpPr>
        <p:spPr>
          <a:xfrm>
            <a:off x="5848647" y="3508654"/>
            <a:ext cx="1152612" cy="813115"/>
          </a:xfrm>
          <a:prstGeom prst="rect">
            <a:avLst/>
          </a:prstGeom>
        </p:spPr>
        <p:txBody>
          <a:bodyPr vert="horz" wrap="square" lIns="0" tIns="45720" rIns="91440" bIns="45720" rtlCol="0" anchor="t">
            <a:noAutofit/>
          </a:bodyPr>
          <a:lstStyle/>
          <a:p>
            <a:pPr algn="ctr"/>
            <a:r>
              <a:rPr lang="sv-SE" sz="1600" dirty="0">
                <a:solidFill>
                  <a:schemeClr val="bg1"/>
                </a:solidFill>
              </a:rPr>
              <a:t>Offentligt</a:t>
            </a:r>
          </a:p>
          <a:p>
            <a:pPr algn="ctr"/>
            <a:r>
              <a:rPr lang="sv-SE" sz="1600" dirty="0">
                <a:solidFill>
                  <a:schemeClr val="bg1"/>
                </a:solidFill>
              </a:rPr>
              <a:t>biträde</a:t>
            </a:r>
          </a:p>
        </p:txBody>
      </p:sp>
      <p:sp>
        <p:nvSpPr>
          <p:cNvPr id="37" name="textruta 36">
            <a:extLst>
              <a:ext uri="{FF2B5EF4-FFF2-40B4-BE49-F238E27FC236}">
                <a16:creationId xmlns:a16="http://schemas.microsoft.com/office/drawing/2014/main" id="{70396210-0E5F-4528-80AB-5A1AE9ECBFA6}"/>
              </a:ext>
            </a:extLst>
          </p:cNvPr>
          <p:cNvSpPr txBox="1"/>
          <p:nvPr/>
        </p:nvSpPr>
        <p:spPr>
          <a:xfrm>
            <a:off x="6939266" y="3508654"/>
            <a:ext cx="1493753" cy="813115"/>
          </a:xfrm>
          <a:prstGeom prst="rect">
            <a:avLst/>
          </a:prstGeom>
        </p:spPr>
        <p:txBody>
          <a:bodyPr vert="horz" wrap="square" lIns="0" tIns="45720" rIns="91440" bIns="45720" rtlCol="0" anchor="t">
            <a:noAutofit/>
          </a:bodyPr>
          <a:lstStyle/>
          <a:p>
            <a:pPr algn="ctr"/>
            <a:r>
              <a:rPr lang="sv-SE" sz="1600" dirty="0">
                <a:solidFill>
                  <a:schemeClr val="bg1"/>
                </a:solidFill>
              </a:rPr>
              <a:t>Social-</a:t>
            </a:r>
          </a:p>
          <a:p>
            <a:pPr algn="ctr"/>
            <a:r>
              <a:rPr lang="sv-SE" sz="1600" dirty="0">
                <a:solidFill>
                  <a:schemeClr val="bg1"/>
                </a:solidFill>
              </a:rPr>
              <a:t>sekreterare</a:t>
            </a:r>
          </a:p>
        </p:txBody>
      </p:sp>
      <p:sp>
        <p:nvSpPr>
          <p:cNvPr id="38" name="textruta 37">
            <a:extLst>
              <a:ext uri="{FF2B5EF4-FFF2-40B4-BE49-F238E27FC236}">
                <a16:creationId xmlns:a16="http://schemas.microsoft.com/office/drawing/2014/main" id="{A8557B71-D9C2-43B2-8BDA-D692082F9416}"/>
              </a:ext>
            </a:extLst>
          </p:cNvPr>
          <p:cNvSpPr txBox="1"/>
          <p:nvPr/>
        </p:nvSpPr>
        <p:spPr>
          <a:xfrm>
            <a:off x="7987482" y="3508654"/>
            <a:ext cx="1204887" cy="813115"/>
          </a:xfrm>
          <a:prstGeom prst="rect">
            <a:avLst/>
          </a:prstGeom>
        </p:spPr>
        <p:txBody>
          <a:bodyPr vert="horz" wrap="square" lIns="0" tIns="45720" rIns="91440" bIns="45720" rtlCol="0" anchor="t">
            <a:noAutofit/>
          </a:bodyPr>
          <a:lstStyle/>
          <a:p>
            <a:pPr algn="ctr"/>
            <a:r>
              <a:rPr lang="sv-SE" sz="1600" dirty="0">
                <a:solidFill>
                  <a:schemeClr val="bg1"/>
                </a:solidFill>
              </a:rPr>
              <a:t>T</a:t>
            </a:r>
            <a:r>
              <a:rPr lang="sv-SE" sz="1600">
                <a:solidFill>
                  <a:schemeClr val="bg1"/>
                </a:solidFill>
              </a:rPr>
              <a:t>olk</a:t>
            </a:r>
            <a:endParaRPr lang="sv-SE" sz="1600" dirty="0">
              <a:solidFill>
                <a:schemeClr val="bg1"/>
              </a:solidFill>
            </a:endParaRPr>
          </a:p>
        </p:txBody>
      </p:sp>
      <p:sp>
        <p:nvSpPr>
          <p:cNvPr id="42" name="Bild 40">
            <a:extLst>
              <a:ext uri="{FF2B5EF4-FFF2-40B4-BE49-F238E27FC236}">
                <a16:creationId xmlns:a16="http://schemas.microsoft.com/office/drawing/2014/main" id="{05BE0413-735B-4D88-B8D0-AFC878F72B0B}"/>
              </a:ext>
              <a:ext uri="{C183D7F6-B498-43B3-948B-1728B52AA6E4}">
                <adec:decorative xmlns:adec="http://schemas.microsoft.com/office/drawing/2017/decorative" val="1"/>
              </a:ext>
            </a:extLst>
          </p:cNvPr>
          <p:cNvSpPr/>
          <p:nvPr/>
        </p:nvSpPr>
        <p:spPr>
          <a:xfrm>
            <a:off x="4128837" y="1761617"/>
            <a:ext cx="970495" cy="903565"/>
          </a:xfrm>
          <a:custGeom>
            <a:avLst/>
            <a:gdLst>
              <a:gd name="connsiteX0" fmla="*/ 1217637 w 1398182"/>
              <a:gd name="connsiteY0" fmla="*/ 305033 h 1301756"/>
              <a:gd name="connsiteX1" fmla="*/ 1073865 w 1398182"/>
              <a:gd name="connsiteY1" fmla="*/ 182764 h 1301756"/>
              <a:gd name="connsiteX2" fmla="*/ 1073865 w 1398182"/>
              <a:gd name="connsiteY2" fmla="*/ 182764 h 1301756"/>
              <a:gd name="connsiteX3" fmla="*/ 307516 w 1398182"/>
              <a:gd name="connsiteY3" fmla="*/ 234834 h 1301756"/>
              <a:gd name="connsiteX4" fmla="*/ 182740 w 1398182"/>
              <a:gd name="connsiteY4" fmla="*/ 375376 h 1301756"/>
              <a:gd name="connsiteX5" fmla="*/ 217406 w 1398182"/>
              <a:gd name="connsiteY5" fmla="*/ 885471 h 1301756"/>
              <a:gd name="connsiteX6" fmla="*/ 360020 w 1398182"/>
              <a:gd name="connsiteY6" fmla="*/ 1007836 h 1301756"/>
              <a:gd name="connsiteX7" fmla="*/ 499646 w 1398182"/>
              <a:gd name="connsiteY7" fmla="*/ 998290 h 1301756"/>
              <a:gd name="connsiteX8" fmla="*/ 801123 w 1398182"/>
              <a:gd name="connsiteY8" fmla="*/ 977992 h 1301756"/>
              <a:gd name="connsiteX9" fmla="*/ 1009982 w 1398182"/>
              <a:gd name="connsiteY9" fmla="*/ 1129912 h 1301756"/>
              <a:gd name="connsiteX10" fmla="*/ 1048119 w 1398182"/>
              <a:gd name="connsiteY10" fmla="*/ 1109277 h 1301756"/>
              <a:gd name="connsiteX11" fmla="*/ 1038235 w 1398182"/>
              <a:gd name="connsiteY11" fmla="*/ 962034 h 1301756"/>
              <a:gd name="connsiteX12" fmla="*/ 1127478 w 1398182"/>
              <a:gd name="connsiteY12" fmla="*/ 956007 h 1301756"/>
              <a:gd name="connsiteX13" fmla="*/ 1127478 w 1398182"/>
              <a:gd name="connsiteY13" fmla="*/ 955863 h 1301756"/>
              <a:gd name="connsiteX14" fmla="*/ 1127478 w 1398182"/>
              <a:gd name="connsiteY14" fmla="*/ 955718 h 1301756"/>
              <a:gd name="connsiteX15" fmla="*/ 1252254 w 1398182"/>
              <a:gd name="connsiteY15" fmla="*/ 815176 h 1301756"/>
              <a:gd name="connsiteX16" fmla="*/ 1217637 w 1398182"/>
              <a:gd name="connsiteY16" fmla="*/ 305033 h 1301756"/>
              <a:gd name="connsiteX17" fmla="*/ 564975 w 1398182"/>
              <a:gd name="connsiteY17" fmla="*/ 737023 h 1301756"/>
              <a:gd name="connsiteX18" fmla="*/ 618443 w 1398182"/>
              <a:gd name="connsiteY18" fmla="*/ 676805 h 1301756"/>
              <a:gd name="connsiteX19" fmla="*/ 927538 w 1398182"/>
              <a:gd name="connsiteY19" fmla="*/ 658484 h 1301756"/>
              <a:gd name="connsiteX20" fmla="*/ 987756 w 1398182"/>
              <a:gd name="connsiteY20" fmla="*/ 711952 h 1301756"/>
              <a:gd name="connsiteX21" fmla="*/ 934288 w 1398182"/>
              <a:gd name="connsiteY21" fmla="*/ 772170 h 1301756"/>
              <a:gd name="connsiteX22" fmla="*/ 625193 w 1398182"/>
              <a:gd name="connsiteY22" fmla="*/ 790491 h 1301756"/>
              <a:gd name="connsiteX23" fmla="*/ 564975 w 1398182"/>
              <a:gd name="connsiteY23" fmla="*/ 737023 h 1301756"/>
              <a:gd name="connsiteX24" fmla="*/ 427567 w 1398182"/>
              <a:gd name="connsiteY24" fmla="*/ 481059 h 1301756"/>
              <a:gd name="connsiteX25" fmla="*/ 481035 w 1398182"/>
              <a:gd name="connsiteY25" fmla="*/ 420841 h 1301756"/>
              <a:gd name="connsiteX26" fmla="*/ 911965 w 1398182"/>
              <a:gd name="connsiteY26" fmla="*/ 395336 h 1301756"/>
              <a:gd name="connsiteX27" fmla="*/ 972183 w 1398182"/>
              <a:gd name="connsiteY27" fmla="*/ 448804 h 1301756"/>
              <a:gd name="connsiteX28" fmla="*/ 918715 w 1398182"/>
              <a:gd name="connsiteY28" fmla="*/ 509023 h 1301756"/>
              <a:gd name="connsiteX29" fmla="*/ 487785 w 1398182"/>
              <a:gd name="connsiteY29" fmla="*/ 534527 h 1301756"/>
              <a:gd name="connsiteX30" fmla="*/ 427567 w 1398182"/>
              <a:gd name="connsiteY30" fmla="*/ 481059 h 1301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398182" h="1301756">
                <a:moveTo>
                  <a:pt x="1217637" y="305033"/>
                </a:moveTo>
                <a:cubicBezTo>
                  <a:pt x="1211610" y="233195"/>
                  <a:pt x="1148017" y="177701"/>
                  <a:pt x="1073865" y="182764"/>
                </a:cubicBezTo>
                <a:lnTo>
                  <a:pt x="1073865" y="182764"/>
                </a:lnTo>
                <a:cubicBezTo>
                  <a:pt x="1073865" y="182764"/>
                  <a:pt x="307516" y="234834"/>
                  <a:pt x="307516" y="234834"/>
                </a:cubicBezTo>
                <a:cubicBezTo>
                  <a:pt x="233364" y="239848"/>
                  <a:pt x="177871" y="303490"/>
                  <a:pt x="182740" y="375376"/>
                </a:cubicBezTo>
                <a:lnTo>
                  <a:pt x="217406" y="885471"/>
                </a:lnTo>
                <a:cubicBezTo>
                  <a:pt x="222275" y="957357"/>
                  <a:pt x="285917" y="1012899"/>
                  <a:pt x="360020" y="1007836"/>
                </a:cubicBezTo>
                <a:lnTo>
                  <a:pt x="499646" y="998290"/>
                </a:lnTo>
                <a:lnTo>
                  <a:pt x="801123" y="977992"/>
                </a:lnTo>
                <a:lnTo>
                  <a:pt x="1009982" y="1129912"/>
                </a:lnTo>
                <a:cubicBezTo>
                  <a:pt x="1026519" y="1141194"/>
                  <a:pt x="1049469" y="1129526"/>
                  <a:pt x="1048119" y="1109277"/>
                </a:cubicBezTo>
                <a:lnTo>
                  <a:pt x="1038235" y="962034"/>
                </a:lnTo>
                <a:lnTo>
                  <a:pt x="1127478" y="956007"/>
                </a:lnTo>
                <a:lnTo>
                  <a:pt x="1127478" y="955863"/>
                </a:lnTo>
                <a:cubicBezTo>
                  <a:pt x="1127478" y="955863"/>
                  <a:pt x="1127478" y="955718"/>
                  <a:pt x="1127478" y="955718"/>
                </a:cubicBezTo>
                <a:cubicBezTo>
                  <a:pt x="1200521" y="950752"/>
                  <a:pt x="1257123" y="887062"/>
                  <a:pt x="1252254" y="815176"/>
                </a:cubicBezTo>
                <a:lnTo>
                  <a:pt x="1217637" y="305033"/>
                </a:lnTo>
                <a:close/>
                <a:moveTo>
                  <a:pt x="564975" y="737023"/>
                </a:moveTo>
                <a:cubicBezTo>
                  <a:pt x="563094" y="705636"/>
                  <a:pt x="587056" y="678685"/>
                  <a:pt x="618443" y="676805"/>
                </a:cubicBezTo>
                <a:lnTo>
                  <a:pt x="927538" y="658484"/>
                </a:lnTo>
                <a:cubicBezTo>
                  <a:pt x="958925" y="656603"/>
                  <a:pt x="985876" y="680565"/>
                  <a:pt x="987756" y="711952"/>
                </a:cubicBezTo>
                <a:cubicBezTo>
                  <a:pt x="989636" y="743339"/>
                  <a:pt x="965674" y="770290"/>
                  <a:pt x="934288" y="772170"/>
                </a:cubicBezTo>
                <a:lnTo>
                  <a:pt x="625193" y="790491"/>
                </a:lnTo>
                <a:cubicBezTo>
                  <a:pt x="593806" y="792372"/>
                  <a:pt x="566855" y="768410"/>
                  <a:pt x="564975" y="737023"/>
                </a:cubicBezTo>
                <a:close/>
                <a:moveTo>
                  <a:pt x="427567" y="481059"/>
                </a:moveTo>
                <a:cubicBezTo>
                  <a:pt x="425687" y="449672"/>
                  <a:pt x="449649" y="422721"/>
                  <a:pt x="481035" y="420841"/>
                </a:cubicBezTo>
                <a:lnTo>
                  <a:pt x="911965" y="395336"/>
                </a:lnTo>
                <a:cubicBezTo>
                  <a:pt x="943352" y="393456"/>
                  <a:pt x="970303" y="417418"/>
                  <a:pt x="972183" y="448804"/>
                </a:cubicBezTo>
                <a:cubicBezTo>
                  <a:pt x="974063" y="480191"/>
                  <a:pt x="950102" y="507142"/>
                  <a:pt x="918715" y="509023"/>
                </a:cubicBezTo>
                <a:lnTo>
                  <a:pt x="487785" y="534527"/>
                </a:lnTo>
                <a:cubicBezTo>
                  <a:pt x="456399" y="536408"/>
                  <a:pt x="429447" y="512446"/>
                  <a:pt x="427567" y="481059"/>
                </a:cubicBezTo>
                <a:close/>
              </a:path>
            </a:pathLst>
          </a:custGeom>
          <a:solidFill>
            <a:srgbClr val="F9E0A7"/>
          </a:solidFill>
          <a:ln w="48058" cap="flat">
            <a:noFill/>
            <a:prstDash val="solid"/>
            <a:miter/>
          </a:ln>
        </p:spPr>
        <p:txBody>
          <a:bodyPr rtlCol="0" anchor="ctr"/>
          <a:lstStyle/>
          <a:p>
            <a:endParaRPr lang="sv-SE"/>
          </a:p>
        </p:txBody>
      </p:sp>
      <p:sp>
        <p:nvSpPr>
          <p:cNvPr id="43" name="Bild 40">
            <a:extLst>
              <a:ext uri="{FF2B5EF4-FFF2-40B4-BE49-F238E27FC236}">
                <a16:creationId xmlns:a16="http://schemas.microsoft.com/office/drawing/2014/main" id="{A4B994BB-F990-4149-A82A-76C161C4276F}"/>
              </a:ext>
              <a:ext uri="{C183D7F6-B498-43B3-948B-1728B52AA6E4}">
                <adec:decorative xmlns:adec="http://schemas.microsoft.com/office/drawing/2017/decorative" val="1"/>
              </a:ext>
            </a:extLst>
          </p:cNvPr>
          <p:cNvSpPr/>
          <p:nvPr/>
        </p:nvSpPr>
        <p:spPr>
          <a:xfrm flipH="1">
            <a:off x="6407016" y="1535650"/>
            <a:ext cx="970495" cy="903565"/>
          </a:xfrm>
          <a:custGeom>
            <a:avLst/>
            <a:gdLst>
              <a:gd name="connsiteX0" fmla="*/ 1217637 w 1398182"/>
              <a:gd name="connsiteY0" fmla="*/ 305033 h 1301756"/>
              <a:gd name="connsiteX1" fmla="*/ 1073865 w 1398182"/>
              <a:gd name="connsiteY1" fmla="*/ 182764 h 1301756"/>
              <a:gd name="connsiteX2" fmla="*/ 1073865 w 1398182"/>
              <a:gd name="connsiteY2" fmla="*/ 182764 h 1301756"/>
              <a:gd name="connsiteX3" fmla="*/ 307516 w 1398182"/>
              <a:gd name="connsiteY3" fmla="*/ 234834 h 1301756"/>
              <a:gd name="connsiteX4" fmla="*/ 182740 w 1398182"/>
              <a:gd name="connsiteY4" fmla="*/ 375376 h 1301756"/>
              <a:gd name="connsiteX5" fmla="*/ 217406 w 1398182"/>
              <a:gd name="connsiteY5" fmla="*/ 885471 h 1301756"/>
              <a:gd name="connsiteX6" fmla="*/ 360020 w 1398182"/>
              <a:gd name="connsiteY6" fmla="*/ 1007836 h 1301756"/>
              <a:gd name="connsiteX7" fmla="*/ 499646 w 1398182"/>
              <a:gd name="connsiteY7" fmla="*/ 998290 h 1301756"/>
              <a:gd name="connsiteX8" fmla="*/ 801123 w 1398182"/>
              <a:gd name="connsiteY8" fmla="*/ 977992 h 1301756"/>
              <a:gd name="connsiteX9" fmla="*/ 1009982 w 1398182"/>
              <a:gd name="connsiteY9" fmla="*/ 1129912 h 1301756"/>
              <a:gd name="connsiteX10" fmla="*/ 1048119 w 1398182"/>
              <a:gd name="connsiteY10" fmla="*/ 1109277 h 1301756"/>
              <a:gd name="connsiteX11" fmla="*/ 1038235 w 1398182"/>
              <a:gd name="connsiteY11" fmla="*/ 962034 h 1301756"/>
              <a:gd name="connsiteX12" fmla="*/ 1127478 w 1398182"/>
              <a:gd name="connsiteY12" fmla="*/ 956007 h 1301756"/>
              <a:gd name="connsiteX13" fmla="*/ 1127478 w 1398182"/>
              <a:gd name="connsiteY13" fmla="*/ 955863 h 1301756"/>
              <a:gd name="connsiteX14" fmla="*/ 1127478 w 1398182"/>
              <a:gd name="connsiteY14" fmla="*/ 955718 h 1301756"/>
              <a:gd name="connsiteX15" fmla="*/ 1252254 w 1398182"/>
              <a:gd name="connsiteY15" fmla="*/ 815176 h 1301756"/>
              <a:gd name="connsiteX16" fmla="*/ 1217637 w 1398182"/>
              <a:gd name="connsiteY16" fmla="*/ 305033 h 1301756"/>
              <a:gd name="connsiteX17" fmla="*/ 564975 w 1398182"/>
              <a:gd name="connsiteY17" fmla="*/ 737023 h 1301756"/>
              <a:gd name="connsiteX18" fmla="*/ 618443 w 1398182"/>
              <a:gd name="connsiteY18" fmla="*/ 676805 h 1301756"/>
              <a:gd name="connsiteX19" fmla="*/ 927538 w 1398182"/>
              <a:gd name="connsiteY19" fmla="*/ 658484 h 1301756"/>
              <a:gd name="connsiteX20" fmla="*/ 987756 w 1398182"/>
              <a:gd name="connsiteY20" fmla="*/ 711952 h 1301756"/>
              <a:gd name="connsiteX21" fmla="*/ 934288 w 1398182"/>
              <a:gd name="connsiteY21" fmla="*/ 772170 h 1301756"/>
              <a:gd name="connsiteX22" fmla="*/ 625193 w 1398182"/>
              <a:gd name="connsiteY22" fmla="*/ 790491 h 1301756"/>
              <a:gd name="connsiteX23" fmla="*/ 564975 w 1398182"/>
              <a:gd name="connsiteY23" fmla="*/ 737023 h 1301756"/>
              <a:gd name="connsiteX24" fmla="*/ 427567 w 1398182"/>
              <a:gd name="connsiteY24" fmla="*/ 481059 h 1301756"/>
              <a:gd name="connsiteX25" fmla="*/ 481035 w 1398182"/>
              <a:gd name="connsiteY25" fmla="*/ 420841 h 1301756"/>
              <a:gd name="connsiteX26" fmla="*/ 911965 w 1398182"/>
              <a:gd name="connsiteY26" fmla="*/ 395336 h 1301756"/>
              <a:gd name="connsiteX27" fmla="*/ 972183 w 1398182"/>
              <a:gd name="connsiteY27" fmla="*/ 448804 h 1301756"/>
              <a:gd name="connsiteX28" fmla="*/ 918715 w 1398182"/>
              <a:gd name="connsiteY28" fmla="*/ 509023 h 1301756"/>
              <a:gd name="connsiteX29" fmla="*/ 487785 w 1398182"/>
              <a:gd name="connsiteY29" fmla="*/ 534527 h 1301756"/>
              <a:gd name="connsiteX30" fmla="*/ 427567 w 1398182"/>
              <a:gd name="connsiteY30" fmla="*/ 481059 h 1301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398182" h="1301756">
                <a:moveTo>
                  <a:pt x="1217637" y="305033"/>
                </a:moveTo>
                <a:cubicBezTo>
                  <a:pt x="1211610" y="233195"/>
                  <a:pt x="1148017" y="177701"/>
                  <a:pt x="1073865" y="182764"/>
                </a:cubicBezTo>
                <a:lnTo>
                  <a:pt x="1073865" y="182764"/>
                </a:lnTo>
                <a:cubicBezTo>
                  <a:pt x="1073865" y="182764"/>
                  <a:pt x="307516" y="234834"/>
                  <a:pt x="307516" y="234834"/>
                </a:cubicBezTo>
                <a:cubicBezTo>
                  <a:pt x="233364" y="239848"/>
                  <a:pt x="177871" y="303490"/>
                  <a:pt x="182740" y="375376"/>
                </a:cubicBezTo>
                <a:lnTo>
                  <a:pt x="217406" y="885471"/>
                </a:lnTo>
                <a:cubicBezTo>
                  <a:pt x="222275" y="957357"/>
                  <a:pt x="285917" y="1012899"/>
                  <a:pt x="360020" y="1007836"/>
                </a:cubicBezTo>
                <a:lnTo>
                  <a:pt x="499646" y="998290"/>
                </a:lnTo>
                <a:lnTo>
                  <a:pt x="801123" y="977992"/>
                </a:lnTo>
                <a:lnTo>
                  <a:pt x="1009982" y="1129912"/>
                </a:lnTo>
                <a:cubicBezTo>
                  <a:pt x="1026519" y="1141194"/>
                  <a:pt x="1049469" y="1129526"/>
                  <a:pt x="1048119" y="1109277"/>
                </a:cubicBezTo>
                <a:lnTo>
                  <a:pt x="1038235" y="962034"/>
                </a:lnTo>
                <a:lnTo>
                  <a:pt x="1127478" y="956007"/>
                </a:lnTo>
                <a:lnTo>
                  <a:pt x="1127478" y="955863"/>
                </a:lnTo>
                <a:cubicBezTo>
                  <a:pt x="1127478" y="955863"/>
                  <a:pt x="1127478" y="955718"/>
                  <a:pt x="1127478" y="955718"/>
                </a:cubicBezTo>
                <a:cubicBezTo>
                  <a:pt x="1200521" y="950752"/>
                  <a:pt x="1257123" y="887062"/>
                  <a:pt x="1252254" y="815176"/>
                </a:cubicBezTo>
                <a:lnTo>
                  <a:pt x="1217637" y="305033"/>
                </a:lnTo>
                <a:close/>
                <a:moveTo>
                  <a:pt x="564975" y="737023"/>
                </a:moveTo>
                <a:cubicBezTo>
                  <a:pt x="563094" y="705636"/>
                  <a:pt x="587056" y="678685"/>
                  <a:pt x="618443" y="676805"/>
                </a:cubicBezTo>
                <a:lnTo>
                  <a:pt x="927538" y="658484"/>
                </a:lnTo>
                <a:cubicBezTo>
                  <a:pt x="958925" y="656603"/>
                  <a:pt x="985876" y="680565"/>
                  <a:pt x="987756" y="711952"/>
                </a:cubicBezTo>
                <a:cubicBezTo>
                  <a:pt x="989636" y="743339"/>
                  <a:pt x="965674" y="770290"/>
                  <a:pt x="934288" y="772170"/>
                </a:cubicBezTo>
                <a:lnTo>
                  <a:pt x="625193" y="790491"/>
                </a:lnTo>
                <a:cubicBezTo>
                  <a:pt x="593806" y="792372"/>
                  <a:pt x="566855" y="768410"/>
                  <a:pt x="564975" y="737023"/>
                </a:cubicBezTo>
                <a:close/>
                <a:moveTo>
                  <a:pt x="427567" y="481059"/>
                </a:moveTo>
                <a:cubicBezTo>
                  <a:pt x="425687" y="449672"/>
                  <a:pt x="449649" y="422721"/>
                  <a:pt x="481035" y="420841"/>
                </a:cubicBezTo>
                <a:lnTo>
                  <a:pt x="911965" y="395336"/>
                </a:lnTo>
                <a:cubicBezTo>
                  <a:pt x="943352" y="393456"/>
                  <a:pt x="970303" y="417418"/>
                  <a:pt x="972183" y="448804"/>
                </a:cubicBezTo>
                <a:cubicBezTo>
                  <a:pt x="974063" y="480191"/>
                  <a:pt x="950102" y="507142"/>
                  <a:pt x="918715" y="509023"/>
                </a:cubicBezTo>
                <a:lnTo>
                  <a:pt x="487785" y="534527"/>
                </a:lnTo>
                <a:cubicBezTo>
                  <a:pt x="456399" y="536408"/>
                  <a:pt x="429447" y="512446"/>
                  <a:pt x="427567" y="481059"/>
                </a:cubicBezTo>
                <a:close/>
              </a:path>
            </a:pathLst>
          </a:custGeom>
          <a:solidFill>
            <a:srgbClr val="F9E0A7"/>
          </a:solidFill>
          <a:ln w="48058" cap="flat">
            <a:noFill/>
            <a:prstDash val="solid"/>
            <a:miter/>
          </a:ln>
        </p:spPr>
        <p:txBody>
          <a:bodyPr rtlCol="0" anchor="ctr"/>
          <a:lstStyle/>
          <a:p>
            <a:endParaRPr lang="sv-SE"/>
          </a:p>
        </p:txBody>
      </p:sp>
    </p:spTree>
    <p:extLst>
      <p:ext uri="{BB962C8B-B14F-4D97-AF65-F5344CB8AC3E}">
        <p14:creationId xmlns:p14="http://schemas.microsoft.com/office/powerpoint/2010/main" val="646081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208C35A9-E42F-43B1-8FE0-443A091D9BF0}"/>
              </a:ext>
            </a:extLst>
          </p:cNvPr>
          <p:cNvSpPr>
            <a:spLocks noGrp="1"/>
          </p:cNvSpPr>
          <p:nvPr>
            <p:ph type="title"/>
          </p:nvPr>
        </p:nvSpPr>
        <p:spPr>
          <a:xfrm>
            <a:off x="1863477" y="4009210"/>
            <a:ext cx="2571823" cy="828796"/>
          </a:xfrm>
        </p:spPr>
        <p:txBody>
          <a:bodyPr/>
          <a:lstStyle/>
          <a:p>
            <a:pPr algn="ctr"/>
            <a:r>
              <a:rPr lang="sv-SE" sz="3600" dirty="0"/>
              <a:t>Innehåll</a:t>
            </a:r>
          </a:p>
        </p:txBody>
      </p:sp>
      <p:sp>
        <p:nvSpPr>
          <p:cNvPr id="6" name="Platshållare för text 5">
            <a:extLst>
              <a:ext uri="{FF2B5EF4-FFF2-40B4-BE49-F238E27FC236}">
                <a16:creationId xmlns:a16="http://schemas.microsoft.com/office/drawing/2014/main" id="{CDC58F1F-9903-44D9-BCB7-A892EF49712F}"/>
              </a:ext>
            </a:extLst>
          </p:cNvPr>
          <p:cNvSpPr>
            <a:spLocks noGrp="1"/>
          </p:cNvSpPr>
          <p:nvPr>
            <p:ph type="body" sz="quarter" idx="10"/>
          </p:nvPr>
        </p:nvSpPr>
        <p:spPr>
          <a:xfrm>
            <a:off x="5286071" y="1255140"/>
            <a:ext cx="5836363" cy="4347720"/>
          </a:xfrm>
        </p:spPr>
        <p:txBody>
          <a:bodyPr>
            <a:noAutofit/>
          </a:bodyPr>
          <a:lstStyle/>
          <a:p>
            <a:pPr>
              <a:buFont typeface="Arial" panose="020B0604020202020204" pitchFamily="34" charset="0"/>
              <a:buChar char="•"/>
            </a:pPr>
            <a:r>
              <a:rPr lang="sv-SE" sz="2400" dirty="0"/>
              <a:t>Barn har rätt till en trygg uppväxt</a:t>
            </a:r>
          </a:p>
          <a:p>
            <a:pPr>
              <a:buFont typeface="Arial" panose="020B0604020202020204" pitchFamily="34" charset="0"/>
              <a:buChar char="•"/>
            </a:pPr>
            <a:r>
              <a:rPr lang="sv-SE" sz="2400" dirty="0"/>
              <a:t>Föräldrar – viktigast i barns liv</a:t>
            </a:r>
          </a:p>
          <a:p>
            <a:pPr>
              <a:buFont typeface="Arial" panose="020B0604020202020204" pitchFamily="34" charset="0"/>
              <a:buChar char="•"/>
            </a:pPr>
            <a:r>
              <a:rPr lang="sv-SE" sz="2400" dirty="0"/>
              <a:t>Vad är socialtjänsten?</a:t>
            </a:r>
          </a:p>
          <a:p>
            <a:pPr>
              <a:buFont typeface="Arial" panose="020B0604020202020204" pitchFamily="34" charset="0"/>
              <a:buChar char="•"/>
            </a:pPr>
            <a:r>
              <a:rPr lang="sv-SE" sz="2400" dirty="0"/>
              <a:t>Orosanmälan</a:t>
            </a:r>
          </a:p>
          <a:p>
            <a:pPr>
              <a:buFont typeface="Arial" panose="020B0604020202020204" pitchFamily="34" charset="0"/>
              <a:buChar char="•"/>
            </a:pPr>
            <a:r>
              <a:rPr lang="sv-SE" sz="2400" dirty="0"/>
              <a:t>Vilken hjälp kan familjer få?</a:t>
            </a:r>
          </a:p>
          <a:p>
            <a:pPr>
              <a:buFont typeface="Arial" panose="020B0604020202020204" pitchFamily="34" charset="0"/>
              <a:buChar char="•"/>
            </a:pPr>
            <a:r>
              <a:rPr lang="sv-SE" sz="2400" dirty="0"/>
              <a:t>Om barnet inte kan bo hemma</a:t>
            </a:r>
          </a:p>
          <a:p>
            <a:pPr>
              <a:buFont typeface="Arial" panose="020B0604020202020204" pitchFamily="34" charset="0"/>
              <a:buChar char="•"/>
            </a:pPr>
            <a:r>
              <a:rPr lang="sv-SE" sz="2400" dirty="0"/>
              <a:t>Beslut enligt LVU</a:t>
            </a:r>
          </a:p>
          <a:p>
            <a:pPr>
              <a:buFont typeface="Arial" panose="020B0604020202020204" pitchFamily="34" charset="0"/>
              <a:buChar char="•"/>
            </a:pPr>
            <a:r>
              <a:rPr lang="sv-SE" sz="2400" dirty="0"/>
              <a:t>Informationsmaterial</a:t>
            </a:r>
          </a:p>
          <a:p>
            <a:endParaRPr lang="sv-SE" sz="2400" dirty="0"/>
          </a:p>
        </p:txBody>
      </p:sp>
      <p:grpSp>
        <p:nvGrpSpPr>
          <p:cNvPr id="3" name="Bild 1">
            <a:extLst>
              <a:ext uri="{FF2B5EF4-FFF2-40B4-BE49-F238E27FC236}">
                <a16:creationId xmlns:a16="http://schemas.microsoft.com/office/drawing/2014/main" id="{973117AE-7E31-4D0A-A391-D1104880F12C}"/>
              </a:ext>
              <a:ext uri="{C183D7F6-B498-43B3-948B-1728B52AA6E4}">
                <adec:decorative xmlns:adec="http://schemas.microsoft.com/office/drawing/2017/decorative" val="1"/>
              </a:ext>
            </a:extLst>
          </p:cNvPr>
          <p:cNvGrpSpPr/>
          <p:nvPr/>
        </p:nvGrpSpPr>
        <p:grpSpPr>
          <a:xfrm>
            <a:off x="2107360" y="1734671"/>
            <a:ext cx="2088000" cy="2088000"/>
            <a:chOff x="4833937" y="2166937"/>
            <a:chExt cx="2524125" cy="2524125"/>
          </a:xfrm>
        </p:grpSpPr>
        <p:sp>
          <p:nvSpPr>
            <p:cNvPr id="5" name="Frihandsfigur: Form 4">
              <a:extLst>
                <a:ext uri="{FF2B5EF4-FFF2-40B4-BE49-F238E27FC236}">
                  <a16:creationId xmlns:a16="http://schemas.microsoft.com/office/drawing/2014/main" id="{E0F1EF15-27F3-4386-BA23-1B13C97F8AD0}"/>
                </a:ext>
                <a:ext uri="{C183D7F6-B498-43B3-948B-1728B52AA6E4}">
                  <adec:decorative xmlns:adec="http://schemas.microsoft.com/office/drawing/2017/decorative" val="1"/>
                </a:ext>
              </a:extLst>
            </p:cNvPr>
            <p:cNvSpPr/>
            <p:nvPr/>
          </p:nvSpPr>
          <p:spPr>
            <a:xfrm>
              <a:off x="4826793" y="2159793"/>
              <a:ext cx="2533650" cy="2533650"/>
            </a:xfrm>
            <a:custGeom>
              <a:avLst/>
              <a:gdLst>
                <a:gd name="connsiteX0" fmla="*/ 2531269 w 2533650"/>
                <a:gd name="connsiteY0" fmla="*/ 1269206 h 2533650"/>
                <a:gd name="connsiteX1" fmla="*/ 1269206 w 2533650"/>
                <a:gd name="connsiteY1" fmla="*/ 2531269 h 2533650"/>
                <a:gd name="connsiteX2" fmla="*/ 7144 w 2533650"/>
                <a:gd name="connsiteY2" fmla="*/ 1269206 h 2533650"/>
                <a:gd name="connsiteX3" fmla="*/ 1269206 w 2533650"/>
                <a:gd name="connsiteY3" fmla="*/ 7144 h 2533650"/>
                <a:gd name="connsiteX4" fmla="*/ 2531269 w 2533650"/>
                <a:gd name="connsiteY4" fmla="*/ 1269206 h 2533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3650" h="2533650">
                  <a:moveTo>
                    <a:pt x="2531269" y="1269206"/>
                  </a:moveTo>
                  <a:cubicBezTo>
                    <a:pt x="2531269" y="1966224"/>
                    <a:pt x="1966224" y="2531269"/>
                    <a:pt x="1269206" y="2531269"/>
                  </a:cubicBezTo>
                  <a:cubicBezTo>
                    <a:pt x="572188" y="2531269"/>
                    <a:pt x="7144" y="1966224"/>
                    <a:pt x="7144" y="1269206"/>
                  </a:cubicBezTo>
                  <a:cubicBezTo>
                    <a:pt x="7144" y="572188"/>
                    <a:pt x="572188" y="7144"/>
                    <a:pt x="1269206" y="7144"/>
                  </a:cubicBezTo>
                  <a:cubicBezTo>
                    <a:pt x="1966224" y="7144"/>
                    <a:pt x="2531269" y="572188"/>
                    <a:pt x="2531269" y="1269206"/>
                  </a:cubicBezTo>
                  <a:close/>
                </a:path>
              </a:pathLst>
            </a:custGeom>
            <a:solidFill>
              <a:srgbClr val="005892"/>
            </a:solidFill>
            <a:ln w="9525" cap="flat">
              <a:noFill/>
              <a:prstDash val="solid"/>
              <a:miter/>
            </a:ln>
          </p:spPr>
          <p:txBody>
            <a:bodyPr rtlCol="0" anchor="ctr"/>
            <a:lstStyle/>
            <a:p>
              <a:endParaRPr lang="sv-SE"/>
            </a:p>
          </p:txBody>
        </p:sp>
        <p:sp>
          <p:nvSpPr>
            <p:cNvPr id="7" name="Frihandsfigur: Form 6">
              <a:extLst>
                <a:ext uri="{FF2B5EF4-FFF2-40B4-BE49-F238E27FC236}">
                  <a16:creationId xmlns:a16="http://schemas.microsoft.com/office/drawing/2014/main" id="{A5C56222-9BEB-4034-8FD4-D798EC2D70DD}"/>
                </a:ext>
                <a:ext uri="{C183D7F6-B498-43B3-948B-1728B52AA6E4}">
                  <adec:decorative xmlns:adec="http://schemas.microsoft.com/office/drawing/2017/decorative" val="1"/>
                </a:ext>
              </a:extLst>
            </p:cNvPr>
            <p:cNvSpPr/>
            <p:nvPr/>
          </p:nvSpPr>
          <p:spPr>
            <a:xfrm>
              <a:off x="5770921" y="2644187"/>
              <a:ext cx="647700" cy="1504950"/>
            </a:xfrm>
            <a:custGeom>
              <a:avLst/>
              <a:gdLst>
                <a:gd name="connsiteX0" fmla="*/ 643004 w 647700"/>
                <a:gd name="connsiteY0" fmla="*/ 1505341 h 1504950"/>
                <a:gd name="connsiteX1" fmla="*/ 31337 w 647700"/>
                <a:gd name="connsiteY1" fmla="*/ 1505341 h 1504950"/>
                <a:gd name="connsiteX2" fmla="*/ 31337 w 647700"/>
                <a:gd name="connsiteY2" fmla="*/ 1434694 h 1504950"/>
                <a:gd name="connsiteX3" fmla="*/ 80696 w 647700"/>
                <a:gd name="connsiteY3" fmla="*/ 1429845 h 1504950"/>
                <a:gd name="connsiteX4" fmla="*/ 122310 w 647700"/>
                <a:gd name="connsiteY4" fmla="*/ 1420168 h 1504950"/>
                <a:gd name="connsiteX5" fmla="*/ 165868 w 647700"/>
                <a:gd name="connsiteY5" fmla="*/ 1386783 h 1504950"/>
                <a:gd name="connsiteX6" fmla="*/ 178451 w 647700"/>
                <a:gd name="connsiteY6" fmla="*/ 1329204 h 1504950"/>
                <a:gd name="connsiteX7" fmla="*/ 178451 w 647700"/>
                <a:gd name="connsiteY7" fmla="*/ 765924 h 1504950"/>
                <a:gd name="connsiteX8" fmla="*/ 162963 w 647700"/>
                <a:gd name="connsiteY8" fmla="*/ 706403 h 1504950"/>
                <a:gd name="connsiteX9" fmla="*/ 124254 w 647700"/>
                <a:gd name="connsiteY9" fmla="*/ 665274 h 1504950"/>
                <a:gd name="connsiteX10" fmla="*/ 71504 w 647700"/>
                <a:gd name="connsiteY10" fmla="*/ 643014 h 1504950"/>
                <a:gd name="connsiteX11" fmla="*/ 7144 w 647700"/>
                <a:gd name="connsiteY11" fmla="*/ 629460 h 1504950"/>
                <a:gd name="connsiteX12" fmla="*/ 7144 w 647700"/>
                <a:gd name="connsiteY12" fmla="*/ 558803 h 1504950"/>
                <a:gd name="connsiteX13" fmla="*/ 481374 w 647700"/>
                <a:gd name="connsiteY13" fmla="*/ 533648 h 1504950"/>
                <a:gd name="connsiteX14" fmla="*/ 495900 w 647700"/>
                <a:gd name="connsiteY14" fmla="*/ 548164 h 1504950"/>
                <a:gd name="connsiteX15" fmla="*/ 495900 w 647700"/>
                <a:gd name="connsiteY15" fmla="*/ 1316622 h 1504950"/>
                <a:gd name="connsiteX16" fmla="*/ 510416 w 647700"/>
                <a:gd name="connsiteY16" fmla="*/ 1374210 h 1504950"/>
                <a:gd name="connsiteX17" fmla="*/ 552040 w 647700"/>
                <a:gd name="connsiteY17" fmla="*/ 1409538 h 1504950"/>
                <a:gd name="connsiteX18" fmla="*/ 594627 w 647700"/>
                <a:gd name="connsiteY18" fmla="*/ 1425026 h 1504950"/>
                <a:gd name="connsiteX19" fmla="*/ 643014 w 647700"/>
                <a:gd name="connsiteY19" fmla="*/ 1434703 h 1504950"/>
                <a:gd name="connsiteX20" fmla="*/ 643014 w 647700"/>
                <a:gd name="connsiteY20" fmla="*/ 1505350 h 1504950"/>
                <a:gd name="connsiteX21" fmla="*/ 501710 w 647700"/>
                <a:gd name="connsiteY21" fmla="*/ 185223 h 1504950"/>
                <a:gd name="connsiteX22" fmla="*/ 445094 w 647700"/>
                <a:gd name="connsiteY22" fmla="*/ 310553 h 1504950"/>
                <a:gd name="connsiteX23" fmla="*/ 311048 w 647700"/>
                <a:gd name="connsiteY23" fmla="*/ 362331 h 1504950"/>
                <a:gd name="connsiteX24" fmla="*/ 176031 w 647700"/>
                <a:gd name="connsiteY24" fmla="*/ 310553 h 1504950"/>
                <a:gd name="connsiteX25" fmla="*/ 119405 w 647700"/>
                <a:gd name="connsiteY25" fmla="*/ 185223 h 1504950"/>
                <a:gd name="connsiteX26" fmla="*/ 176031 w 647700"/>
                <a:gd name="connsiteY26" fmla="*/ 59407 h 1504950"/>
                <a:gd name="connsiteX27" fmla="*/ 311048 w 647700"/>
                <a:gd name="connsiteY27" fmla="*/ 7144 h 1504950"/>
                <a:gd name="connsiteX28" fmla="*/ 445580 w 647700"/>
                <a:gd name="connsiteY28" fmla="*/ 59407 h 1504950"/>
                <a:gd name="connsiteX29" fmla="*/ 501710 w 647700"/>
                <a:gd name="connsiteY29" fmla="*/ 185223 h 1504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47700" h="1504950">
                  <a:moveTo>
                    <a:pt x="643004" y="1505341"/>
                  </a:moveTo>
                  <a:lnTo>
                    <a:pt x="31337" y="1505341"/>
                  </a:lnTo>
                  <a:lnTo>
                    <a:pt x="31337" y="1434694"/>
                  </a:lnTo>
                  <a:cubicBezTo>
                    <a:pt x="48101" y="1433408"/>
                    <a:pt x="64560" y="1431789"/>
                    <a:pt x="80696" y="1429845"/>
                  </a:cubicBezTo>
                  <a:cubicBezTo>
                    <a:pt x="96812" y="1427912"/>
                    <a:pt x="110690" y="1424702"/>
                    <a:pt x="122310" y="1420168"/>
                  </a:cubicBezTo>
                  <a:cubicBezTo>
                    <a:pt x="142951" y="1412424"/>
                    <a:pt x="157477" y="1401299"/>
                    <a:pt x="165868" y="1386783"/>
                  </a:cubicBezTo>
                  <a:cubicBezTo>
                    <a:pt x="174241" y="1372267"/>
                    <a:pt x="178451" y="1353083"/>
                    <a:pt x="178451" y="1329204"/>
                  </a:cubicBezTo>
                  <a:lnTo>
                    <a:pt x="178451" y="765924"/>
                  </a:lnTo>
                  <a:cubicBezTo>
                    <a:pt x="178451" y="743341"/>
                    <a:pt x="173279" y="723510"/>
                    <a:pt x="162963" y="706403"/>
                  </a:cubicBezTo>
                  <a:cubicBezTo>
                    <a:pt x="152638" y="689315"/>
                    <a:pt x="139732" y="675599"/>
                    <a:pt x="124254" y="665274"/>
                  </a:cubicBezTo>
                  <a:cubicBezTo>
                    <a:pt x="112643" y="657530"/>
                    <a:pt x="95059" y="650119"/>
                    <a:pt x="71504" y="643014"/>
                  </a:cubicBezTo>
                  <a:cubicBezTo>
                    <a:pt x="47949" y="635918"/>
                    <a:pt x="26499" y="631403"/>
                    <a:pt x="7144" y="629460"/>
                  </a:cubicBezTo>
                  <a:lnTo>
                    <a:pt x="7144" y="558803"/>
                  </a:lnTo>
                  <a:lnTo>
                    <a:pt x="481374" y="533648"/>
                  </a:lnTo>
                  <a:lnTo>
                    <a:pt x="495900" y="548164"/>
                  </a:lnTo>
                  <a:lnTo>
                    <a:pt x="495900" y="1316622"/>
                  </a:lnTo>
                  <a:cubicBezTo>
                    <a:pt x="495900" y="1339215"/>
                    <a:pt x="500739" y="1358398"/>
                    <a:pt x="510416" y="1374210"/>
                  </a:cubicBezTo>
                  <a:cubicBezTo>
                    <a:pt x="520094" y="1390031"/>
                    <a:pt x="533972" y="1401794"/>
                    <a:pt x="552040" y="1409538"/>
                  </a:cubicBezTo>
                  <a:cubicBezTo>
                    <a:pt x="564928" y="1415348"/>
                    <a:pt x="579139" y="1420511"/>
                    <a:pt x="594627" y="1425026"/>
                  </a:cubicBezTo>
                  <a:cubicBezTo>
                    <a:pt x="610114" y="1429550"/>
                    <a:pt x="626221" y="1432770"/>
                    <a:pt x="643014" y="1434703"/>
                  </a:cubicBezTo>
                  <a:lnTo>
                    <a:pt x="643014" y="1505350"/>
                  </a:lnTo>
                  <a:close/>
                  <a:moveTo>
                    <a:pt x="501710" y="185223"/>
                  </a:moveTo>
                  <a:cubicBezTo>
                    <a:pt x="501710" y="234267"/>
                    <a:pt x="482832" y="276054"/>
                    <a:pt x="445094" y="310553"/>
                  </a:cubicBezTo>
                  <a:cubicBezTo>
                    <a:pt x="407346" y="345081"/>
                    <a:pt x="362655" y="362331"/>
                    <a:pt x="311048" y="362331"/>
                  </a:cubicBezTo>
                  <a:cubicBezTo>
                    <a:pt x="258785" y="362331"/>
                    <a:pt x="213779" y="345081"/>
                    <a:pt x="176031" y="310553"/>
                  </a:cubicBezTo>
                  <a:cubicBezTo>
                    <a:pt x="138284" y="276044"/>
                    <a:pt x="119405" y="234258"/>
                    <a:pt x="119405" y="185223"/>
                  </a:cubicBezTo>
                  <a:cubicBezTo>
                    <a:pt x="119405" y="136188"/>
                    <a:pt x="138284" y="94250"/>
                    <a:pt x="176031" y="59407"/>
                  </a:cubicBezTo>
                  <a:cubicBezTo>
                    <a:pt x="213770" y="24565"/>
                    <a:pt x="258785" y="7144"/>
                    <a:pt x="311048" y="7144"/>
                  </a:cubicBezTo>
                  <a:cubicBezTo>
                    <a:pt x="363312" y="7144"/>
                    <a:pt x="408146" y="24565"/>
                    <a:pt x="445580" y="59407"/>
                  </a:cubicBezTo>
                  <a:cubicBezTo>
                    <a:pt x="482994" y="94250"/>
                    <a:pt x="501710" y="136198"/>
                    <a:pt x="501710" y="185223"/>
                  </a:cubicBezTo>
                  <a:close/>
                </a:path>
              </a:pathLst>
            </a:custGeom>
            <a:solidFill>
              <a:srgbClr val="FFFFFF"/>
            </a:solidFill>
            <a:ln w="9525" cap="flat">
              <a:noFill/>
              <a:prstDash val="solid"/>
              <a:miter/>
            </a:ln>
          </p:spPr>
          <p:txBody>
            <a:bodyPr rtlCol="0" anchor="ctr"/>
            <a:lstStyle/>
            <a:p>
              <a:endParaRPr lang="sv-SE"/>
            </a:p>
          </p:txBody>
        </p:sp>
      </p:grpSp>
    </p:spTree>
    <p:extLst>
      <p:ext uri="{BB962C8B-B14F-4D97-AF65-F5344CB8AC3E}">
        <p14:creationId xmlns:p14="http://schemas.microsoft.com/office/powerpoint/2010/main" val="40507874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91ECD308-4F54-4831-85E4-390150535AC5}"/>
              </a:ext>
            </a:extLst>
          </p:cNvPr>
          <p:cNvSpPr>
            <a:spLocks noGrp="1"/>
          </p:cNvSpPr>
          <p:nvPr>
            <p:ph type="title"/>
          </p:nvPr>
        </p:nvSpPr>
        <p:spPr>
          <a:xfrm>
            <a:off x="1797654" y="4107461"/>
            <a:ext cx="2465547" cy="1080000"/>
          </a:xfrm>
        </p:spPr>
        <p:txBody>
          <a:bodyPr/>
          <a:lstStyle/>
          <a:p>
            <a:r>
              <a:rPr lang="sv-SE" altLang="sv-SE" sz="3600" dirty="0"/>
              <a:t>Reflektion</a:t>
            </a:r>
            <a:endParaRPr lang="sv-SE" dirty="0"/>
          </a:p>
        </p:txBody>
      </p:sp>
      <p:sp>
        <p:nvSpPr>
          <p:cNvPr id="4" name="Platshållare för text 3">
            <a:extLst>
              <a:ext uri="{FF2B5EF4-FFF2-40B4-BE49-F238E27FC236}">
                <a16:creationId xmlns:a16="http://schemas.microsoft.com/office/drawing/2014/main" id="{CED747F5-C248-4726-90B5-EEAEDFAB695B}"/>
              </a:ext>
            </a:extLst>
          </p:cNvPr>
          <p:cNvSpPr>
            <a:spLocks noGrp="1"/>
          </p:cNvSpPr>
          <p:nvPr>
            <p:ph type="body" sz="quarter" idx="13"/>
          </p:nvPr>
        </p:nvSpPr>
        <p:spPr>
          <a:xfrm>
            <a:off x="4984415" y="1546989"/>
            <a:ext cx="5659201" cy="3764023"/>
          </a:xfrm>
        </p:spPr>
        <p:txBody>
          <a:bodyPr>
            <a:noAutofit/>
          </a:bodyPr>
          <a:lstStyle/>
          <a:p>
            <a:pPr marL="342900" lvl="0" indent="-342900">
              <a:buFont typeface="Arial" panose="020B0604020202020204" pitchFamily="34" charset="0"/>
              <a:buChar char="•"/>
            </a:pPr>
            <a:r>
              <a:rPr lang="sv-SE" sz="2400" dirty="0"/>
              <a:t>Vad tänker ni om att samhället kan bestämma att barnet behöver bo någon annanstans än hemma, mot föräldrars vilja? </a:t>
            </a:r>
          </a:p>
          <a:p>
            <a:r>
              <a:rPr lang="sv-SE" sz="2400" dirty="0"/>
              <a:t>Enlig svensk lag har socialtjänsten ett ansvar att skydda barn mot bland annat våld och bristande omsorg. </a:t>
            </a:r>
          </a:p>
          <a:p>
            <a:pPr marL="342900" lvl="0" indent="-342900">
              <a:spcBef>
                <a:spcPts val="1200"/>
              </a:spcBef>
              <a:buFont typeface="Arial" panose="020B0604020202020204" pitchFamily="34" charset="0"/>
              <a:buChar char="•"/>
            </a:pPr>
            <a:r>
              <a:rPr lang="sv-SE" sz="2400" dirty="0"/>
              <a:t>Vad tänker ni om det?</a:t>
            </a:r>
          </a:p>
        </p:txBody>
      </p:sp>
      <p:grpSp>
        <p:nvGrpSpPr>
          <p:cNvPr id="10" name="Bild 8">
            <a:extLst>
              <a:ext uri="{FF2B5EF4-FFF2-40B4-BE49-F238E27FC236}">
                <a16:creationId xmlns:a16="http://schemas.microsoft.com/office/drawing/2014/main" id="{D1405A1E-6F86-472F-B1F8-1B37EFDA4DCA}"/>
              </a:ext>
              <a:ext uri="{C183D7F6-B498-43B3-948B-1728B52AA6E4}">
                <adec:decorative xmlns:adec="http://schemas.microsoft.com/office/drawing/2017/decorative" val="1"/>
              </a:ext>
            </a:extLst>
          </p:cNvPr>
          <p:cNvGrpSpPr/>
          <p:nvPr/>
        </p:nvGrpSpPr>
        <p:grpSpPr>
          <a:xfrm>
            <a:off x="1882011" y="1986815"/>
            <a:ext cx="2266950" cy="1962150"/>
            <a:chOff x="8400669" y="2442960"/>
            <a:chExt cx="2266950" cy="1962150"/>
          </a:xfrm>
        </p:grpSpPr>
        <p:sp>
          <p:nvSpPr>
            <p:cNvPr id="11" name="Frihandsfigur: Form 10">
              <a:extLst>
                <a:ext uri="{FF2B5EF4-FFF2-40B4-BE49-F238E27FC236}">
                  <a16:creationId xmlns:a16="http://schemas.microsoft.com/office/drawing/2014/main" id="{3E663FC3-A6C2-4EDB-98AE-A35889729663}"/>
                </a:ext>
                <a:ext uri="{C183D7F6-B498-43B3-948B-1728B52AA6E4}">
                  <adec:decorative xmlns:adec="http://schemas.microsoft.com/office/drawing/2017/decorative" val="1"/>
                </a:ext>
              </a:extLst>
            </p:cNvPr>
            <p:cNvSpPr/>
            <p:nvPr/>
          </p:nvSpPr>
          <p:spPr>
            <a:xfrm>
              <a:off x="8589997" y="3264815"/>
              <a:ext cx="571500" cy="571500"/>
            </a:xfrm>
            <a:custGeom>
              <a:avLst/>
              <a:gdLst>
                <a:gd name="connsiteX0" fmla="*/ 289122 w 571500"/>
                <a:gd name="connsiteY0" fmla="*/ 571090 h 571500"/>
                <a:gd name="connsiteX1" fmla="*/ 7144 w 571500"/>
                <a:gd name="connsiteY1" fmla="*/ 289112 h 571500"/>
                <a:gd name="connsiteX2" fmla="*/ 289122 w 571500"/>
                <a:gd name="connsiteY2" fmla="*/ 7144 h 571500"/>
                <a:gd name="connsiteX3" fmla="*/ 571090 w 571500"/>
                <a:gd name="connsiteY3" fmla="*/ 289112 h 571500"/>
                <a:gd name="connsiteX4" fmla="*/ 289122 w 571500"/>
                <a:gd name="connsiteY4" fmla="*/ 571090 h 571500"/>
                <a:gd name="connsiteX5" fmla="*/ 289122 w 571500"/>
                <a:gd name="connsiteY5" fmla="*/ 54769 h 571500"/>
                <a:gd name="connsiteX6" fmla="*/ 54769 w 571500"/>
                <a:gd name="connsiteY6" fmla="*/ 289112 h 571500"/>
                <a:gd name="connsiteX7" fmla="*/ 289122 w 571500"/>
                <a:gd name="connsiteY7" fmla="*/ 523465 h 571500"/>
                <a:gd name="connsiteX8" fmla="*/ 523465 w 571500"/>
                <a:gd name="connsiteY8" fmla="*/ 289112 h 571500"/>
                <a:gd name="connsiteX9" fmla="*/ 289122 w 571500"/>
                <a:gd name="connsiteY9" fmla="*/ 54769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0" h="571500">
                  <a:moveTo>
                    <a:pt x="289122" y="571090"/>
                  </a:moveTo>
                  <a:cubicBezTo>
                    <a:pt x="133645" y="571090"/>
                    <a:pt x="7144" y="444598"/>
                    <a:pt x="7144" y="289112"/>
                  </a:cubicBezTo>
                  <a:cubicBezTo>
                    <a:pt x="7144" y="133626"/>
                    <a:pt x="133636" y="7144"/>
                    <a:pt x="289122" y="7144"/>
                  </a:cubicBezTo>
                  <a:cubicBezTo>
                    <a:pt x="444608" y="7144"/>
                    <a:pt x="571090" y="133636"/>
                    <a:pt x="571090" y="289112"/>
                  </a:cubicBezTo>
                  <a:cubicBezTo>
                    <a:pt x="571090" y="444589"/>
                    <a:pt x="444598" y="571090"/>
                    <a:pt x="289122" y="571090"/>
                  </a:cubicBezTo>
                  <a:close/>
                  <a:moveTo>
                    <a:pt x="289122" y="54769"/>
                  </a:moveTo>
                  <a:cubicBezTo>
                    <a:pt x="159906" y="54769"/>
                    <a:pt x="54769" y="159896"/>
                    <a:pt x="54769" y="289112"/>
                  </a:cubicBezTo>
                  <a:cubicBezTo>
                    <a:pt x="54769" y="418329"/>
                    <a:pt x="159896" y="523465"/>
                    <a:pt x="289122" y="523465"/>
                  </a:cubicBezTo>
                  <a:cubicBezTo>
                    <a:pt x="418348" y="523465"/>
                    <a:pt x="523465" y="418338"/>
                    <a:pt x="523465" y="289112"/>
                  </a:cubicBezTo>
                  <a:cubicBezTo>
                    <a:pt x="523465" y="159887"/>
                    <a:pt x="418338" y="54769"/>
                    <a:pt x="289122" y="54769"/>
                  </a:cubicBezTo>
                  <a:close/>
                </a:path>
              </a:pathLst>
            </a:custGeom>
            <a:solidFill>
              <a:srgbClr val="002B45"/>
            </a:solidFill>
            <a:ln w="9525" cap="flat">
              <a:noFill/>
              <a:prstDash val="solid"/>
              <a:miter/>
            </a:ln>
          </p:spPr>
          <p:txBody>
            <a:bodyPr rtlCol="0" anchor="ctr"/>
            <a:lstStyle/>
            <a:p>
              <a:endParaRPr lang="sv-SE"/>
            </a:p>
          </p:txBody>
        </p:sp>
        <p:sp>
          <p:nvSpPr>
            <p:cNvPr id="12" name="Frihandsfigur: Form 11">
              <a:extLst>
                <a:ext uri="{FF2B5EF4-FFF2-40B4-BE49-F238E27FC236}">
                  <a16:creationId xmlns:a16="http://schemas.microsoft.com/office/drawing/2014/main" id="{61462D90-9561-4AA5-81FF-823F49AFD762}"/>
                </a:ext>
                <a:ext uri="{C183D7F6-B498-43B3-948B-1728B52AA6E4}">
                  <adec:decorative xmlns:adec="http://schemas.microsoft.com/office/drawing/2017/decorative" val="1"/>
                </a:ext>
              </a:extLst>
            </p:cNvPr>
            <p:cNvSpPr/>
            <p:nvPr/>
          </p:nvSpPr>
          <p:spPr>
            <a:xfrm>
              <a:off x="9882711" y="3264815"/>
              <a:ext cx="571500" cy="571500"/>
            </a:xfrm>
            <a:custGeom>
              <a:avLst/>
              <a:gdLst>
                <a:gd name="connsiteX0" fmla="*/ 289122 w 571500"/>
                <a:gd name="connsiteY0" fmla="*/ 571090 h 571500"/>
                <a:gd name="connsiteX1" fmla="*/ 7144 w 571500"/>
                <a:gd name="connsiteY1" fmla="*/ 289112 h 571500"/>
                <a:gd name="connsiteX2" fmla="*/ 289122 w 571500"/>
                <a:gd name="connsiteY2" fmla="*/ 7144 h 571500"/>
                <a:gd name="connsiteX3" fmla="*/ 571100 w 571500"/>
                <a:gd name="connsiteY3" fmla="*/ 289112 h 571500"/>
                <a:gd name="connsiteX4" fmla="*/ 289122 w 571500"/>
                <a:gd name="connsiteY4" fmla="*/ 571090 h 571500"/>
                <a:gd name="connsiteX5" fmla="*/ 289122 w 571500"/>
                <a:gd name="connsiteY5" fmla="*/ 54769 h 571500"/>
                <a:gd name="connsiteX6" fmla="*/ 54769 w 571500"/>
                <a:gd name="connsiteY6" fmla="*/ 289112 h 571500"/>
                <a:gd name="connsiteX7" fmla="*/ 289122 w 571500"/>
                <a:gd name="connsiteY7" fmla="*/ 523465 h 571500"/>
                <a:gd name="connsiteX8" fmla="*/ 523475 w 571500"/>
                <a:gd name="connsiteY8" fmla="*/ 289112 h 571500"/>
                <a:gd name="connsiteX9" fmla="*/ 289122 w 571500"/>
                <a:gd name="connsiteY9" fmla="*/ 54769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0" h="571500">
                  <a:moveTo>
                    <a:pt x="289122" y="571090"/>
                  </a:moveTo>
                  <a:cubicBezTo>
                    <a:pt x="133645" y="571090"/>
                    <a:pt x="7144" y="444598"/>
                    <a:pt x="7144" y="289112"/>
                  </a:cubicBezTo>
                  <a:cubicBezTo>
                    <a:pt x="7144" y="133626"/>
                    <a:pt x="133636" y="7144"/>
                    <a:pt x="289122" y="7144"/>
                  </a:cubicBezTo>
                  <a:cubicBezTo>
                    <a:pt x="444608" y="7144"/>
                    <a:pt x="571100" y="133636"/>
                    <a:pt x="571100" y="289112"/>
                  </a:cubicBezTo>
                  <a:cubicBezTo>
                    <a:pt x="571100" y="444589"/>
                    <a:pt x="444608" y="571090"/>
                    <a:pt x="289122" y="571090"/>
                  </a:cubicBezTo>
                  <a:close/>
                  <a:moveTo>
                    <a:pt x="289122" y="54769"/>
                  </a:moveTo>
                  <a:cubicBezTo>
                    <a:pt x="159906" y="54769"/>
                    <a:pt x="54769" y="159896"/>
                    <a:pt x="54769" y="289112"/>
                  </a:cubicBezTo>
                  <a:cubicBezTo>
                    <a:pt x="54769" y="418329"/>
                    <a:pt x="159896" y="523465"/>
                    <a:pt x="289122" y="523465"/>
                  </a:cubicBezTo>
                  <a:cubicBezTo>
                    <a:pt x="418348" y="523465"/>
                    <a:pt x="523475" y="418338"/>
                    <a:pt x="523475" y="289112"/>
                  </a:cubicBezTo>
                  <a:cubicBezTo>
                    <a:pt x="523475" y="159887"/>
                    <a:pt x="418348" y="54769"/>
                    <a:pt x="289122" y="54769"/>
                  </a:cubicBezTo>
                  <a:close/>
                </a:path>
              </a:pathLst>
            </a:custGeom>
            <a:solidFill>
              <a:srgbClr val="017CC1"/>
            </a:solidFill>
            <a:ln w="9525" cap="flat">
              <a:noFill/>
              <a:prstDash val="solid"/>
              <a:miter/>
            </a:ln>
          </p:spPr>
          <p:txBody>
            <a:bodyPr rtlCol="0" anchor="ctr"/>
            <a:lstStyle/>
            <a:p>
              <a:endParaRPr lang="sv-SE"/>
            </a:p>
          </p:txBody>
        </p:sp>
        <p:sp>
          <p:nvSpPr>
            <p:cNvPr id="13" name="Frihandsfigur: Form 12">
              <a:extLst>
                <a:ext uri="{FF2B5EF4-FFF2-40B4-BE49-F238E27FC236}">
                  <a16:creationId xmlns:a16="http://schemas.microsoft.com/office/drawing/2014/main" id="{414CA11A-70DF-4582-AF82-13ED82981B2C}"/>
                </a:ext>
                <a:ext uri="{C183D7F6-B498-43B3-948B-1728B52AA6E4}">
                  <adec:decorative xmlns:adec="http://schemas.microsoft.com/office/drawing/2017/decorative" val="1"/>
                </a:ext>
              </a:extLst>
            </p:cNvPr>
            <p:cNvSpPr/>
            <p:nvPr/>
          </p:nvSpPr>
          <p:spPr>
            <a:xfrm>
              <a:off x="9237069" y="3035120"/>
              <a:ext cx="571500" cy="571500"/>
            </a:xfrm>
            <a:custGeom>
              <a:avLst/>
              <a:gdLst>
                <a:gd name="connsiteX0" fmla="*/ 289112 w 571500"/>
                <a:gd name="connsiteY0" fmla="*/ 571090 h 571500"/>
                <a:gd name="connsiteX1" fmla="*/ 7144 w 571500"/>
                <a:gd name="connsiteY1" fmla="*/ 289122 h 571500"/>
                <a:gd name="connsiteX2" fmla="*/ 289112 w 571500"/>
                <a:gd name="connsiteY2" fmla="*/ 7144 h 571500"/>
                <a:gd name="connsiteX3" fmla="*/ 571091 w 571500"/>
                <a:gd name="connsiteY3" fmla="*/ 289122 h 571500"/>
                <a:gd name="connsiteX4" fmla="*/ 289112 w 571500"/>
                <a:gd name="connsiteY4" fmla="*/ 571090 h 571500"/>
                <a:gd name="connsiteX5" fmla="*/ 289112 w 571500"/>
                <a:gd name="connsiteY5" fmla="*/ 54778 h 571500"/>
                <a:gd name="connsiteX6" fmla="*/ 54769 w 571500"/>
                <a:gd name="connsiteY6" fmla="*/ 289131 h 571500"/>
                <a:gd name="connsiteX7" fmla="*/ 289112 w 571500"/>
                <a:gd name="connsiteY7" fmla="*/ 523475 h 571500"/>
                <a:gd name="connsiteX8" fmla="*/ 523466 w 571500"/>
                <a:gd name="connsiteY8" fmla="*/ 289131 h 571500"/>
                <a:gd name="connsiteX9" fmla="*/ 289112 w 571500"/>
                <a:gd name="connsiteY9" fmla="*/ 54778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0" h="571500">
                  <a:moveTo>
                    <a:pt x="289112" y="571090"/>
                  </a:moveTo>
                  <a:cubicBezTo>
                    <a:pt x="133636" y="571090"/>
                    <a:pt x="7144" y="444608"/>
                    <a:pt x="7144" y="289122"/>
                  </a:cubicBezTo>
                  <a:cubicBezTo>
                    <a:pt x="7144" y="133636"/>
                    <a:pt x="133636" y="7144"/>
                    <a:pt x="289112" y="7144"/>
                  </a:cubicBezTo>
                  <a:cubicBezTo>
                    <a:pt x="444589" y="7144"/>
                    <a:pt x="571091" y="133636"/>
                    <a:pt x="571091" y="289122"/>
                  </a:cubicBezTo>
                  <a:cubicBezTo>
                    <a:pt x="571091" y="444608"/>
                    <a:pt x="444599" y="571090"/>
                    <a:pt x="289112" y="571090"/>
                  </a:cubicBezTo>
                  <a:close/>
                  <a:moveTo>
                    <a:pt x="289112" y="54778"/>
                  </a:moveTo>
                  <a:cubicBezTo>
                    <a:pt x="159896" y="54778"/>
                    <a:pt x="54769" y="159906"/>
                    <a:pt x="54769" y="289131"/>
                  </a:cubicBezTo>
                  <a:cubicBezTo>
                    <a:pt x="54769" y="418357"/>
                    <a:pt x="159896" y="523475"/>
                    <a:pt x="289112" y="523475"/>
                  </a:cubicBezTo>
                  <a:cubicBezTo>
                    <a:pt x="418328" y="523475"/>
                    <a:pt x="523466" y="418348"/>
                    <a:pt x="523466" y="289131"/>
                  </a:cubicBezTo>
                  <a:cubicBezTo>
                    <a:pt x="523466" y="159915"/>
                    <a:pt x="418338" y="54778"/>
                    <a:pt x="289112" y="54778"/>
                  </a:cubicBezTo>
                  <a:close/>
                </a:path>
              </a:pathLst>
            </a:custGeom>
            <a:solidFill>
              <a:srgbClr val="1B2F46"/>
            </a:solidFill>
            <a:ln w="9525" cap="flat">
              <a:noFill/>
              <a:prstDash val="solid"/>
              <a:miter/>
            </a:ln>
          </p:spPr>
          <p:txBody>
            <a:bodyPr rtlCol="0" anchor="ctr"/>
            <a:lstStyle/>
            <a:p>
              <a:endParaRPr lang="sv-SE"/>
            </a:p>
          </p:txBody>
        </p:sp>
        <p:sp>
          <p:nvSpPr>
            <p:cNvPr id="14" name="Frihandsfigur: Form 13">
              <a:extLst>
                <a:ext uri="{FF2B5EF4-FFF2-40B4-BE49-F238E27FC236}">
                  <a16:creationId xmlns:a16="http://schemas.microsoft.com/office/drawing/2014/main" id="{FBBFC3AA-D042-4E7B-AA51-3E870AB13BF9}"/>
                </a:ext>
                <a:ext uri="{C183D7F6-B498-43B3-948B-1728B52AA6E4}">
                  <adec:decorative xmlns:adec="http://schemas.microsoft.com/office/drawing/2017/decorative" val="1"/>
                </a:ext>
              </a:extLst>
            </p:cNvPr>
            <p:cNvSpPr/>
            <p:nvPr/>
          </p:nvSpPr>
          <p:spPr>
            <a:xfrm>
              <a:off x="8463505" y="3853231"/>
              <a:ext cx="628650" cy="552450"/>
            </a:xfrm>
            <a:custGeom>
              <a:avLst/>
              <a:gdLst>
                <a:gd name="connsiteX0" fmla="*/ 583549 w 628650"/>
                <a:gd name="connsiteY0" fmla="*/ 551602 h 552450"/>
                <a:gd name="connsiteX1" fmla="*/ 536048 w 628650"/>
                <a:gd name="connsiteY1" fmla="*/ 548202 h 552450"/>
                <a:gd name="connsiteX2" fmla="*/ 563518 w 628650"/>
                <a:gd name="connsiteY2" fmla="*/ 163878 h 552450"/>
                <a:gd name="connsiteX3" fmla="*/ 570090 w 628650"/>
                <a:gd name="connsiteY3" fmla="*/ 88202 h 552450"/>
                <a:gd name="connsiteX4" fmla="*/ 422072 w 628650"/>
                <a:gd name="connsiteY4" fmla="*/ 54759 h 552450"/>
                <a:gd name="connsiteX5" fmla="*/ 409127 w 628650"/>
                <a:gd name="connsiteY5" fmla="*/ 54759 h 552450"/>
                <a:gd name="connsiteX6" fmla="*/ 65532 w 628650"/>
                <a:gd name="connsiteY6" fmla="*/ 398355 h 552450"/>
                <a:gd name="connsiteX7" fmla="*/ 65475 w 628650"/>
                <a:gd name="connsiteY7" fmla="*/ 400060 h 552450"/>
                <a:gd name="connsiteX8" fmla="*/ 54645 w 628650"/>
                <a:gd name="connsiteY8" fmla="*/ 551602 h 552450"/>
                <a:gd name="connsiteX9" fmla="*/ 7144 w 628650"/>
                <a:gd name="connsiteY9" fmla="*/ 548202 h 552450"/>
                <a:gd name="connsiteX10" fmla="*/ 17917 w 628650"/>
                <a:gd name="connsiteY10" fmla="*/ 397497 h 552450"/>
                <a:gd name="connsiteX11" fmla="*/ 409137 w 628650"/>
                <a:gd name="connsiteY11" fmla="*/ 7144 h 552450"/>
                <a:gd name="connsiteX12" fmla="*/ 422081 w 628650"/>
                <a:gd name="connsiteY12" fmla="*/ 7144 h 552450"/>
                <a:gd name="connsiteX13" fmla="*/ 608066 w 628650"/>
                <a:gd name="connsiteY13" fmla="*/ 54121 h 552450"/>
                <a:gd name="connsiteX14" fmla="*/ 623573 w 628650"/>
                <a:gd name="connsiteY14" fmla="*/ 62522 h 552450"/>
                <a:gd name="connsiteX15" fmla="*/ 620058 w 628650"/>
                <a:gd name="connsiteY15" fmla="*/ 79801 h 552450"/>
                <a:gd name="connsiteX16" fmla="*/ 611134 w 628650"/>
                <a:gd name="connsiteY16" fmla="*/ 165040 h 552450"/>
                <a:gd name="connsiteX17" fmla="*/ 611076 w 628650"/>
                <a:gd name="connsiteY17" fmla="*/ 166545 h 552450"/>
                <a:gd name="connsiteX18" fmla="*/ 583549 w 628650"/>
                <a:gd name="connsiteY18" fmla="*/ 551612 h 552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28650" h="552450">
                  <a:moveTo>
                    <a:pt x="583549" y="551602"/>
                  </a:moveTo>
                  <a:lnTo>
                    <a:pt x="536048" y="548202"/>
                  </a:lnTo>
                  <a:lnTo>
                    <a:pt x="563518" y="163878"/>
                  </a:lnTo>
                  <a:cubicBezTo>
                    <a:pt x="563756" y="138579"/>
                    <a:pt x="565966" y="113205"/>
                    <a:pt x="570090" y="88202"/>
                  </a:cubicBezTo>
                  <a:cubicBezTo>
                    <a:pt x="524161" y="66284"/>
                    <a:pt x="473345" y="54759"/>
                    <a:pt x="422072" y="54759"/>
                  </a:cubicBezTo>
                  <a:lnTo>
                    <a:pt x="409127" y="54759"/>
                  </a:lnTo>
                  <a:cubicBezTo>
                    <a:pt x="219666" y="54759"/>
                    <a:pt x="65532" y="208902"/>
                    <a:pt x="65532" y="398355"/>
                  </a:cubicBezTo>
                  <a:lnTo>
                    <a:pt x="65475" y="400060"/>
                  </a:lnTo>
                  <a:lnTo>
                    <a:pt x="54645" y="551602"/>
                  </a:lnTo>
                  <a:lnTo>
                    <a:pt x="7144" y="548202"/>
                  </a:lnTo>
                  <a:lnTo>
                    <a:pt x="17917" y="397497"/>
                  </a:lnTo>
                  <a:cubicBezTo>
                    <a:pt x="18383" y="182185"/>
                    <a:pt x="193710" y="7144"/>
                    <a:pt x="409137" y="7144"/>
                  </a:cubicBezTo>
                  <a:lnTo>
                    <a:pt x="422081" y="7144"/>
                  </a:lnTo>
                  <a:cubicBezTo>
                    <a:pt x="487004" y="7144"/>
                    <a:pt x="551317" y="23384"/>
                    <a:pt x="608066" y="54121"/>
                  </a:cubicBezTo>
                  <a:lnTo>
                    <a:pt x="623573" y="62522"/>
                  </a:lnTo>
                  <a:lnTo>
                    <a:pt x="620058" y="79801"/>
                  </a:lnTo>
                  <a:cubicBezTo>
                    <a:pt x="614363" y="107794"/>
                    <a:pt x="611362" y="136474"/>
                    <a:pt x="611134" y="165040"/>
                  </a:cubicBezTo>
                  <a:lnTo>
                    <a:pt x="611076" y="166545"/>
                  </a:lnTo>
                  <a:lnTo>
                    <a:pt x="583549" y="551612"/>
                  </a:lnTo>
                  <a:close/>
                </a:path>
              </a:pathLst>
            </a:custGeom>
            <a:solidFill>
              <a:srgbClr val="1B2F46"/>
            </a:solidFill>
            <a:ln w="9525" cap="flat">
              <a:noFill/>
              <a:prstDash val="solid"/>
              <a:miter/>
            </a:ln>
          </p:spPr>
          <p:txBody>
            <a:bodyPr rtlCol="0" anchor="ctr"/>
            <a:lstStyle/>
            <a:p>
              <a:endParaRPr lang="sv-SE"/>
            </a:p>
          </p:txBody>
        </p:sp>
        <p:sp>
          <p:nvSpPr>
            <p:cNvPr id="15" name="Frihandsfigur: Form 14">
              <a:extLst>
                <a:ext uri="{FF2B5EF4-FFF2-40B4-BE49-F238E27FC236}">
                  <a16:creationId xmlns:a16="http://schemas.microsoft.com/office/drawing/2014/main" id="{4A106386-F94C-4228-B3AF-CC6AA4BBE53D}"/>
                </a:ext>
                <a:ext uri="{C183D7F6-B498-43B3-948B-1728B52AA6E4}">
                  <adec:decorative xmlns:adec="http://schemas.microsoft.com/office/drawing/2017/decorative" val="1"/>
                </a:ext>
              </a:extLst>
            </p:cNvPr>
            <p:cNvSpPr/>
            <p:nvPr/>
          </p:nvSpPr>
          <p:spPr>
            <a:xfrm>
              <a:off x="9957959" y="3853231"/>
              <a:ext cx="628650" cy="552450"/>
            </a:xfrm>
            <a:custGeom>
              <a:avLst/>
              <a:gdLst>
                <a:gd name="connsiteX0" fmla="*/ 48711 w 628650"/>
                <a:gd name="connsiteY0" fmla="*/ 551679 h 552450"/>
                <a:gd name="connsiteX1" fmla="*/ 19755 w 628650"/>
                <a:gd name="connsiteY1" fmla="*/ 164849 h 552450"/>
                <a:gd name="connsiteX2" fmla="*/ 10706 w 628650"/>
                <a:gd name="connsiteY2" fmla="*/ 79172 h 552450"/>
                <a:gd name="connsiteX3" fmla="*/ 7144 w 628650"/>
                <a:gd name="connsiteY3" fmla="*/ 61789 h 552450"/>
                <a:gd name="connsiteX4" fmla="*/ 22784 w 628650"/>
                <a:gd name="connsiteY4" fmla="*/ 53407 h 552450"/>
                <a:gd name="connsiteX5" fmla="*/ 207407 w 628650"/>
                <a:gd name="connsiteY5" fmla="*/ 7144 h 552450"/>
                <a:gd name="connsiteX6" fmla="*/ 220351 w 628650"/>
                <a:gd name="connsiteY6" fmla="*/ 7144 h 552450"/>
                <a:gd name="connsiteX7" fmla="*/ 611572 w 628650"/>
                <a:gd name="connsiteY7" fmla="*/ 397469 h 552450"/>
                <a:gd name="connsiteX8" fmla="*/ 622868 w 628650"/>
                <a:gd name="connsiteY8" fmla="*/ 548135 h 552450"/>
                <a:gd name="connsiteX9" fmla="*/ 575377 w 628650"/>
                <a:gd name="connsiteY9" fmla="*/ 551688 h 552450"/>
                <a:gd name="connsiteX10" fmla="*/ 563956 w 628650"/>
                <a:gd name="connsiteY10" fmla="*/ 398364 h 552450"/>
                <a:gd name="connsiteX11" fmla="*/ 220361 w 628650"/>
                <a:gd name="connsiteY11" fmla="*/ 54769 h 552450"/>
                <a:gd name="connsiteX12" fmla="*/ 207416 w 628650"/>
                <a:gd name="connsiteY12" fmla="*/ 54769 h 552450"/>
                <a:gd name="connsiteX13" fmla="*/ 60722 w 628650"/>
                <a:gd name="connsiteY13" fmla="*/ 87621 h 552450"/>
                <a:gd name="connsiteX14" fmla="*/ 67389 w 628650"/>
                <a:gd name="connsiteY14" fmla="*/ 163640 h 552450"/>
                <a:gd name="connsiteX15" fmla="*/ 96222 w 628650"/>
                <a:gd name="connsiteY15" fmla="*/ 548126 h 552450"/>
                <a:gd name="connsiteX16" fmla="*/ 48730 w 628650"/>
                <a:gd name="connsiteY16" fmla="*/ 551679 h 552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28650" h="552450">
                  <a:moveTo>
                    <a:pt x="48711" y="551679"/>
                  </a:moveTo>
                  <a:lnTo>
                    <a:pt x="19755" y="164849"/>
                  </a:lnTo>
                  <a:cubicBezTo>
                    <a:pt x="19517" y="136131"/>
                    <a:pt x="16469" y="107309"/>
                    <a:pt x="10706" y="79172"/>
                  </a:cubicBezTo>
                  <a:lnTo>
                    <a:pt x="7144" y="61789"/>
                  </a:lnTo>
                  <a:lnTo>
                    <a:pt x="22784" y="53407"/>
                  </a:lnTo>
                  <a:cubicBezTo>
                    <a:pt x="79248" y="23136"/>
                    <a:pt x="143085" y="7144"/>
                    <a:pt x="207407" y="7144"/>
                  </a:cubicBezTo>
                  <a:lnTo>
                    <a:pt x="220351" y="7144"/>
                  </a:lnTo>
                  <a:cubicBezTo>
                    <a:pt x="435769" y="7144"/>
                    <a:pt x="611076" y="182156"/>
                    <a:pt x="611572" y="397469"/>
                  </a:cubicBezTo>
                  <a:lnTo>
                    <a:pt x="622868" y="548135"/>
                  </a:lnTo>
                  <a:lnTo>
                    <a:pt x="575377" y="551688"/>
                  </a:lnTo>
                  <a:lnTo>
                    <a:pt x="563956" y="398364"/>
                  </a:lnTo>
                  <a:cubicBezTo>
                    <a:pt x="563956" y="208902"/>
                    <a:pt x="409813" y="54769"/>
                    <a:pt x="220361" y="54769"/>
                  </a:cubicBezTo>
                  <a:lnTo>
                    <a:pt x="207416" y="54769"/>
                  </a:lnTo>
                  <a:cubicBezTo>
                    <a:pt x="156705" y="54769"/>
                    <a:pt x="106347" y="66084"/>
                    <a:pt x="60722" y="87621"/>
                  </a:cubicBezTo>
                  <a:cubicBezTo>
                    <a:pt x="64894" y="112738"/>
                    <a:pt x="67142" y="138217"/>
                    <a:pt x="67389" y="163640"/>
                  </a:cubicBezTo>
                  <a:lnTo>
                    <a:pt x="96222" y="548126"/>
                  </a:lnTo>
                  <a:lnTo>
                    <a:pt x="48730" y="551679"/>
                  </a:lnTo>
                  <a:close/>
                </a:path>
              </a:pathLst>
            </a:custGeom>
            <a:solidFill>
              <a:srgbClr val="017CC1"/>
            </a:solidFill>
            <a:ln w="9525" cap="flat">
              <a:noFill/>
              <a:prstDash val="solid"/>
              <a:miter/>
            </a:ln>
          </p:spPr>
          <p:txBody>
            <a:bodyPr rtlCol="0" anchor="ctr"/>
            <a:lstStyle/>
            <a:p>
              <a:endParaRPr lang="sv-SE"/>
            </a:p>
          </p:txBody>
        </p:sp>
        <p:sp>
          <p:nvSpPr>
            <p:cNvPr id="16" name="Frihandsfigur: Form 15">
              <a:extLst>
                <a:ext uri="{FF2B5EF4-FFF2-40B4-BE49-F238E27FC236}">
                  <a16:creationId xmlns:a16="http://schemas.microsoft.com/office/drawing/2014/main" id="{CDA01FF4-D3F1-46B0-9F8B-2CA0694AD805}"/>
                </a:ext>
                <a:ext uri="{C183D7F6-B498-43B3-948B-1728B52AA6E4}">
                  <adec:decorative xmlns:adec="http://schemas.microsoft.com/office/drawing/2017/decorative" val="1"/>
                </a:ext>
              </a:extLst>
            </p:cNvPr>
            <p:cNvSpPr/>
            <p:nvPr/>
          </p:nvSpPr>
          <p:spPr>
            <a:xfrm>
              <a:off x="9094146" y="3623546"/>
              <a:ext cx="857250" cy="781050"/>
            </a:xfrm>
            <a:custGeom>
              <a:avLst/>
              <a:gdLst>
                <a:gd name="connsiteX0" fmla="*/ 810749 w 857250"/>
                <a:gd name="connsiteY0" fmla="*/ 781364 h 781050"/>
                <a:gd name="connsiteX1" fmla="*/ 782098 w 857250"/>
                <a:gd name="connsiteY1" fmla="*/ 398364 h 781050"/>
                <a:gd name="connsiteX2" fmla="*/ 438493 w 857250"/>
                <a:gd name="connsiteY2" fmla="*/ 54769 h 781050"/>
                <a:gd name="connsiteX3" fmla="*/ 425548 w 857250"/>
                <a:gd name="connsiteY3" fmla="*/ 54769 h 781050"/>
                <a:gd name="connsiteX4" fmla="*/ 81953 w 857250"/>
                <a:gd name="connsiteY4" fmla="*/ 398364 h 781050"/>
                <a:gd name="connsiteX5" fmla="*/ 81896 w 857250"/>
                <a:gd name="connsiteY5" fmla="*/ 400069 h 781050"/>
                <a:gd name="connsiteX6" fmla="*/ 54645 w 857250"/>
                <a:gd name="connsiteY6" fmla="*/ 781288 h 781050"/>
                <a:gd name="connsiteX7" fmla="*/ 7144 w 857250"/>
                <a:gd name="connsiteY7" fmla="*/ 777888 h 781050"/>
                <a:gd name="connsiteX8" fmla="*/ 34328 w 857250"/>
                <a:gd name="connsiteY8" fmla="*/ 397497 h 781050"/>
                <a:gd name="connsiteX9" fmla="*/ 425548 w 857250"/>
                <a:gd name="connsiteY9" fmla="*/ 7144 h 781050"/>
                <a:gd name="connsiteX10" fmla="*/ 438493 w 857250"/>
                <a:gd name="connsiteY10" fmla="*/ 7144 h 781050"/>
                <a:gd name="connsiteX11" fmla="*/ 829723 w 857250"/>
                <a:gd name="connsiteY11" fmla="*/ 397469 h 781050"/>
                <a:gd name="connsiteX12" fmla="*/ 858241 w 857250"/>
                <a:gd name="connsiteY12" fmla="*/ 777821 h 781050"/>
                <a:gd name="connsiteX13" fmla="*/ 810749 w 857250"/>
                <a:gd name="connsiteY13" fmla="*/ 781374 h 781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7250" h="781050">
                  <a:moveTo>
                    <a:pt x="810749" y="781364"/>
                  </a:moveTo>
                  <a:lnTo>
                    <a:pt x="782098" y="398364"/>
                  </a:lnTo>
                  <a:cubicBezTo>
                    <a:pt x="782098" y="208902"/>
                    <a:pt x="627955" y="54769"/>
                    <a:pt x="438493" y="54769"/>
                  </a:cubicBezTo>
                  <a:lnTo>
                    <a:pt x="425548" y="54769"/>
                  </a:lnTo>
                  <a:cubicBezTo>
                    <a:pt x="236087" y="54769"/>
                    <a:pt x="81953" y="208912"/>
                    <a:pt x="81953" y="398364"/>
                  </a:cubicBezTo>
                  <a:lnTo>
                    <a:pt x="81896" y="400069"/>
                  </a:lnTo>
                  <a:lnTo>
                    <a:pt x="54645" y="781288"/>
                  </a:lnTo>
                  <a:lnTo>
                    <a:pt x="7144" y="777888"/>
                  </a:lnTo>
                  <a:lnTo>
                    <a:pt x="34328" y="397497"/>
                  </a:lnTo>
                  <a:cubicBezTo>
                    <a:pt x="34795" y="182185"/>
                    <a:pt x="210121" y="7144"/>
                    <a:pt x="425548" y="7144"/>
                  </a:cubicBezTo>
                  <a:lnTo>
                    <a:pt x="438493" y="7144"/>
                  </a:lnTo>
                  <a:cubicBezTo>
                    <a:pt x="653920" y="7144"/>
                    <a:pt x="829227" y="182156"/>
                    <a:pt x="829723" y="397469"/>
                  </a:cubicBezTo>
                  <a:lnTo>
                    <a:pt x="858241" y="777821"/>
                  </a:lnTo>
                  <a:lnTo>
                    <a:pt x="810749" y="781374"/>
                  </a:lnTo>
                  <a:close/>
                </a:path>
              </a:pathLst>
            </a:custGeom>
            <a:solidFill>
              <a:srgbClr val="1B2F46"/>
            </a:solidFill>
            <a:ln w="9525" cap="flat">
              <a:noFill/>
              <a:prstDash val="solid"/>
              <a:miter/>
            </a:ln>
          </p:spPr>
          <p:txBody>
            <a:bodyPr rtlCol="0" anchor="ctr"/>
            <a:lstStyle/>
            <a:p>
              <a:endParaRPr lang="sv-SE"/>
            </a:p>
          </p:txBody>
        </p:sp>
        <p:sp>
          <p:nvSpPr>
            <p:cNvPr id="17" name="Frihandsfigur: Form 16">
              <a:extLst>
                <a:ext uri="{FF2B5EF4-FFF2-40B4-BE49-F238E27FC236}">
                  <a16:creationId xmlns:a16="http://schemas.microsoft.com/office/drawing/2014/main" id="{D956B9E8-E1EE-41DF-BFCE-004CE299AD90}"/>
                </a:ext>
                <a:ext uri="{C183D7F6-B498-43B3-948B-1728B52AA6E4}">
                  <adec:decorative xmlns:adec="http://schemas.microsoft.com/office/drawing/2017/decorative" val="1"/>
                </a:ext>
              </a:extLst>
            </p:cNvPr>
            <p:cNvSpPr/>
            <p:nvPr/>
          </p:nvSpPr>
          <p:spPr>
            <a:xfrm>
              <a:off x="8393526" y="2435813"/>
              <a:ext cx="895350" cy="771525"/>
            </a:xfrm>
            <a:custGeom>
              <a:avLst/>
              <a:gdLst>
                <a:gd name="connsiteX0" fmla="*/ 98688 w 895350"/>
                <a:gd name="connsiteY0" fmla="*/ 104502 h 771525"/>
                <a:gd name="connsiteX1" fmla="*/ 706649 w 895350"/>
                <a:gd name="connsiteY1" fmla="*/ 8490 h 771525"/>
                <a:gd name="connsiteX2" fmla="*/ 829179 w 895350"/>
                <a:gd name="connsiteY2" fmla="*/ 96025 h 771525"/>
                <a:gd name="connsiteX3" fmla="*/ 893082 w 895350"/>
                <a:gd name="connsiteY3" fmla="*/ 500704 h 771525"/>
                <a:gd name="connsiteX4" fmla="*/ 803490 w 895350"/>
                <a:gd name="connsiteY4" fmla="*/ 621738 h 771525"/>
                <a:gd name="connsiteX5" fmla="*/ 750912 w 895350"/>
                <a:gd name="connsiteY5" fmla="*/ 630044 h 771525"/>
                <a:gd name="connsiteX6" fmla="*/ 769353 w 895350"/>
                <a:gd name="connsiteY6" fmla="*/ 746840 h 771525"/>
                <a:gd name="connsiteX7" fmla="*/ 740406 w 895350"/>
                <a:gd name="connsiteY7" fmla="*/ 766042 h 771525"/>
                <a:gd name="connsiteX8" fmla="*/ 562812 w 895350"/>
                <a:gd name="connsiteY8" fmla="*/ 659791 h 771525"/>
                <a:gd name="connsiteX9" fmla="*/ 194652 w 895350"/>
                <a:gd name="connsiteY9" fmla="*/ 717931 h 771525"/>
                <a:gd name="connsiteX10" fmla="*/ 72122 w 895350"/>
                <a:gd name="connsiteY10" fmla="*/ 630396 h 771525"/>
                <a:gd name="connsiteX11" fmla="*/ 8191 w 895350"/>
                <a:gd name="connsiteY11" fmla="*/ 225689 h 771525"/>
                <a:gd name="connsiteX12" fmla="*/ 98688 w 895350"/>
                <a:gd name="connsiteY12" fmla="*/ 104512 h 771525"/>
                <a:gd name="connsiteX13" fmla="*/ 98688 w 895350"/>
                <a:gd name="connsiteY13" fmla="*/ 104512 h 771525"/>
                <a:gd name="connsiteX14" fmla="*/ 650080 w 895350"/>
                <a:gd name="connsiteY14" fmla="*/ 225174 h 771525"/>
                <a:gd name="connsiteX15" fmla="*/ 597883 w 895350"/>
                <a:gd name="connsiteY15" fmla="*/ 187246 h 771525"/>
                <a:gd name="connsiteX16" fmla="*/ 256250 w 895350"/>
                <a:gd name="connsiteY16" fmla="*/ 241357 h 771525"/>
                <a:gd name="connsiteX17" fmla="*/ 218331 w 895350"/>
                <a:gd name="connsiteY17" fmla="*/ 293554 h 771525"/>
                <a:gd name="connsiteX18" fmla="*/ 270528 w 895350"/>
                <a:gd name="connsiteY18" fmla="*/ 331483 h 771525"/>
                <a:gd name="connsiteX19" fmla="*/ 612161 w 895350"/>
                <a:gd name="connsiteY19" fmla="*/ 277371 h 771525"/>
                <a:gd name="connsiteX20" fmla="*/ 650080 w 895350"/>
                <a:gd name="connsiteY20" fmla="*/ 225174 h 771525"/>
                <a:gd name="connsiteX21" fmla="*/ 608028 w 895350"/>
                <a:gd name="connsiteY21" fmla="*/ 445735 h 771525"/>
                <a:gd name="connsiteX22" fmla="*/ 555831 w 895350"/>
                <a:gd name="connsiteY22" fmla="*/ 407807 h 771525"/>
                <a:gd name="connsiteX23" fmla="*/ 289302 w 895350"/>
                <a:gd name="connsiteY23" fmla="*/ 450022 h 771525"/>
                <a:gd name="connsiteX24" fmla="*/ 251383 w 895350"/>
                <a:gd name="connsiteY24" fmla="*/ 502219 h 771525"/>
                <a:gd name="connsiteX25" fmla="*/ 303580 w 895350"/>
                <a:gd name="connsiteY25" fmla="*/ 540147 h 771525"/>
                <a:gd name="connsiteX26" fmla="*/ 570109 w 895350"/>
                <a:gd name="connsiteY26" fmla="*/ 497932 h 771525"/>
                <a:gd name="connsiteX27" fmla="*/ 608028 w 895350"/>
                <a:gd name="connsiteY27" fmla="*/ 445735 h 771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95350" h="771525">
                  <a:moveTo>
                    <a:pt x="98688" y="104502"/>
                  </a:moveTo>
                  <a:lnTo>
                    <a:pt x="706649" y="8490"/>
                  </a:lnTo>
                  <a:cubicBezTo>
                    <a:pt x="765457" y="-797"/>
                    <a:pt x="820168" y="38989"/>
                    <a:pt x="829179" y="96025"/>
                  </a:cubicBezTo>
                  <a:lnTo>
                    <a:pt x="893082" y="500704"/>
                  </a:lnTo>
                  <a:cubicBezTo>
                    <a:pt x="902093" y="557740"/>
                    <a:pt x="862297" y="612451"/>
                    <a:pt x="803490" y="621738"/>
                  </a:cubicBezTo>
                  <a:lnTo>
                    <a:pt x="750912" y="630044"/>
                  </a:lnTo>
                  <a:lnTo>
                    <a:pt x="769353" y="746840"/>
                  </a:lnTo>
                  <a:cubicBezTo>
                    <a:pt x="771886" y="762889"/>
                    <a:pt x="754417" y="773862"/>
                    <a:pt x="740406" y="766042"/>
                  </a:cubicBezTo>
                  <a:lnTo>
                    <a:pt x="562812" y="659791"/>
                  </a:lnTo>
                  <a:lnTo>
                    <a:pt x="194652" y="717931"/>
                  </a:lnTo>
                  <a:cubicBezTo>
                    <a:pt x="136712" y="727085"/>
                    <a:pt x="81133" y="687432"/>
                    <a:pt x="72122" y="630396"/>
                  </a:cubicBezTo>
                  <a:lnTo>
                    <a:pt x="8191" y="225689"/>
                  </a:lnTo>
                  <a:cubicBezTo>
                    <a:pt x="85" y="168510"/>
                    <a:pt x="39880" y="113799"/>
                    <a:pt x="98688" y="104512"/>
                  </a:cubicBezTo>
                  <a:lnTo>
                    <a:pt x="98688" y="104512"/>
                  </a:lnTo>
                  <a:close/>
                  <a:moveTo>
                    <a:pt x="650080" y="225174"/>
                  </a:moveTo>
                  <a:cubicBezTo>
                    <a:pt x="646137" y="200286"/>
                    <a:pt x="622772" y="183312"/>
                    <a:pt x="597883" y="187246"/>
                  </a:cubicBezTo>
                  <a:lnTo>
                    <a:pt x="256250" y="241357"/>
                  </a:lnTo>
                  <a:cubicBezTo>
                    <a:pt x="231361" y="245301"/>
                    <a:pt x="214388" y="268666"/>
                    <a:pt x="218331" y="293554"/>
                  </a:cubicBezTo>
                  <a:cubicBezTo>
                    <a:pt x="222275" y="318443"/>
                    <a:pt x="245639" y="335417"/>
                    <a:pt x="270528" y="331483"/>
                  </a:cubicBezTo>
                  <a:lnTo>
                    <a:pt x="612161" y="277371"/>
                  </a:lnTo>
                  <a:cubicBezTo>
                    <a:pt x="637050" y="273428"/>
                    <a:pt x="654024" y="250063"/>
                    <a:pt x="650080" y="225174"/>
                  </a:cubicBezTo>
                  <a:close/>
                  <a:moveTo>
                    <a:pt x="608028" y="445735"/>
                  </a:moveTo>
                  <a:cubicBezTo>
                    <a:pt x="604084" y="420846"/>
                    <a:pt x="580719" y="403873"/>
                    <a:pt x="555831" y="407807"/>
                  </a:cubicBezTo>
                  <a:lnTo>
                    <a:pt x="289302" y="450022"/>
                  </a:lnTo>
                  <a:cubicBezTo>
                    <a:pt x="264413" y="453965"/>
                    <a:pt x="247440" y="477330"/>
                    <a:pt x="251383" y="502219"/>
                  </a:cubicBezTo>
                  <a:cubicBezTo>
                    <a:pt x="255326" y="527107"/>
                    <a:pt x="278691" y="544081"/>
                    <a:pt x="303580" y="540147"/>
                  </a:cubicBezTo>
                  <a:lnTo>
                    <a:pt x="570109" y="497932"/>
                  </a:lnTo>
                  <a:cubicBezTo>
                    <a:pt x="594997" y="493989"/>
                    <a:pt x="611971" y="470624"/>
                    <a:pt x="608028" y="445735"/>
                  </a:cubicBezTo>
                  <a:close/>
                </a:path>
              </a:pathLst>
            </a:custGeom>
            <a:solidFill>
              <a:srgbClr val="017CC1"/>
            </a:solidFill>
            <a:ln w="9525" cap="flat">
              <a:noFill/>
              <a:prstDash val="solid"/>
              <a:miter/>
            </a:ln>
          </p:spPr>
          <p:txBody>
            <a:bodyPr rtlCol="0" anchor="ctr"/>
            <a:lstStyle/>
            <a:p>
              <a:endParaRPr lang="sv-SE"/>
            </a:p>
          </p:txBody>
        </p:sp>
        <p:sp>
          <p:nvSpPr>
            <p:cNvPr id="18" name="Frihandsfigur: Form 17">
              <a:extLst>
                <a:ext uri="{FF2B5EF4-FFF2-40B4-BE49-F238E27FC236}">
                  <a16:creationId xmlns:a16="http://schemas.microsoft.com/office/drawing/2014/main" id="{CEC96AA1-3079-497C-8F55-DCC5A2CB7D7F}"/>
                </a:ext>
                <a:ext uri="{C183D7F6-B498-43B3-948B-1728B52AA6E4}">
                  <adec:decorative xmlns:adec="http://schemas.microsoft.com/office/drawing/2017/decorative" val="1"/>
                </a:ext>
              </a:extLst>
            </p:cNvPr>
            <p:cNvSpPr/>
            <p:nvPr/>
          </p:nvSpPr>
          <p:spPr>
            <a:xfrm>
              <a:off x="9776512" y="2451862"/>
              <a:ext cx="895350" cy="809625"/>
            </a:xfrm>
            <a:custGeom>
              <a:avLst/>
              <a:gdLst>
                <a:gd name="connsiteX0" fmla="*/ 893317 w 895350"/>
                <a:gd name="connsiteY0" fmla="*/ 225679 h 809625"/>
                <a:gd name="connsiteX1" fmla="*/ 802820 w 895350"/>
                <a:gd name="connsiteY1" fmla="*/ 104502 h 809625"/>
                <a:gd name="connsiteX2" fmla="*/ 802820 w 895350"/>
                <a:gd name="connsiteY2" fmla="*/ 104502 h 809625"/>
                <a:gd name="connsiteX3" fmla="*/ 194849 w 895350"/>
                <a:gd name="connsiteY3" fmla="*/ 8490 h 809625"/>
                <a:gd name="connsiteX4" fmla="*/ 72319 w 895350"/>
                <a:gd name="connsiteY4" fmla="*/ 96025 h 809625"/>
                <a:gd name="connsiteX5" fmla="*/ 8416 w 895350"/>
                <a:gd name="connsiteY5" fmla="*/ 500704 h 809625"/>
                <a:gd name="connsiteX6" fmla="*/ 98008 w 895350"/>
                <a:gd name="connsiteY6" fmla="*/ 621738 h 809625"/>
                <a:gd name="connsiteX7" fmla="*/ 208774 w 895350"/>
                <a:gd name="connsiteY7" fmla="*/ 639198 h 809625"/>
                <a:gd name="connsiteX8" fmla="*/ 222005 w 895350"/>
                <a:gd name="connsiteY8" fmla="*/ 641303 h 809625"/>
                <a:gd name="connsiteX9" fmla="*/ 358079 w 895350"/>
                <a:gd name="connsiteY9" fmla="*/ 797227 h 809625"/>
                <a:gd name="connsiteX10" fmla="*/ 391540 w 895350"/>
                <a:gd name="connsiteY10" fmla="*/ 787911 h 809625"/>
                <a:gd name="connsiteX11" fmla="*/ 410085 w 895350"/>
                <a:gd name="connsiteY11" fmla="*/ 671135 h 809625"/>
                <a:gd name="connsiteX12" fmla="*/ 706798 w 895350"/>
                <a:gd name="connsiteY12" fmla="*/ 718150 h 809625"/>
                <a:gd name="connsiteX13" fmla="*/ 706817 w 895350"/>
                <a:gd name="connsiteY13" fmla="*/ 718036 h 809625"/>
                <a:gd name="connsiteX14" fmla="*/ 706837 w 895350"/>
                <a:gd name="connsiteY14" fmla="*/ 717922 h 809625"/>
                <a:gd name="connsiteX15" fmla="*/ 829366 w 895350"/>
                <a:gd name="connsiteY15" fmla="*/ 630387 h 809625"/>
                <a:gd name="connsiteX16" fmla="*/ 893308 w 895350"/>
                <a:gd name="connsiteY16" fmla="*/ 225679 h 809625"/>
                <a:gd name="connsiteX17" fmla="*/ 501325 w 895350"/>
                <a:gd name="connsiteY17" fmla="*/ 524831 h 809625"/>
                <a:gd name="connsiteX18" fmla="*/ 256285 w 895350"/>
                <a:gd name="connsiteY18" fmla="*/ 486017 h 809625"/>
                <a:gd name="connsiteX19" fmla="*/ 218366 w 895350"/>
                <a:gd name="connsiteY19" fmla="*/ 433829 h 809625"/>
                <a:gd name="connsiteX20" fmla="*/ 270554 w 895350"/>
                <a:gd name="connsiteY20" fmla="*/ 395910 h 809625"/>
                <a:gd name="connsiteX21" fmla="*/ 515594 w 895350"/>
                <a:gd name="connsiteY21" fmla="*/ 434724 h 809625"/>
                <a:gd name="connsiteX22" fmla="*/ 553513 w 895350"/>
                <a:gd name="connsiteY22" fmla="*/ 486912 h 809625"/>
                <a:gd name="connsiteX23" fmla="*/ 501325 w 895350"/>
                <a:gd name="connsiteY23" fmla="*/ 524831 h 809625"/>
                <a:gd name="connsiteX24" fmla="*/ 630970 w 895350"/>
                <a:gd name="connsiteY24" fmla="*/ 331473 h 809625"/>
                <a:gd name="connsiteX25" fmla="*/ 289337 w 895350"/>
                <a:gd name="connsiteY25" fmla="*/ 277362 h 809625"/>
                <a:gd name="connsiteX26" fmla="*/ 251418 w 895350"/>
                <a:gd name="connsiteY26" fmla="*/ 225165 h 809625"/>
                <a:gd name="connsiteX27" fmla="*/ 303615 w 895350"/>
                <a:gd name="connsiteY27" fmla="*/ 187236 h 809625"/>
                <a:gd name="connsiteX28" fmla="*/ 645248 w 895350"/>
                <a:gd name="connsiteY28" fmla="*/ 241348 h 809625"/>
                <a:gd name="connsiteX29" fmla="*/ 683167 w 895350"/>
                <a:gd name="connsiteY29" fmla="*/ 293545 h 809625"/>
                <a:gd name="connsiteX30" fmla="*/ 630970 w 895350"/>
                <a:gd name="connsiteY30" fmla="*/ 331473 h 809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895350" h="809625">
                  <a:moveTo>
                    <a:pt x="893317" y="225679"/>
                  </a:moveTo>
                  <a:cubicBezTo>
                    <a:pt x="901423" y="168501"/>
                    <a:pt x="861627" y="113789"/>
                    <a:pt x="802820" y="104502"/>
                  </a:cubicBezTo>
                  <a:lnTo>
                    <a:pt x="802820" y="104502"/>
                  </a:lnTo>
                  <a:cubicBezTo>
                    <a:pt x="802820" y="104502"/>
                    <a:pt x="194849" y="8490"/>
                    <a:pt x="194849" y="8490"/>
                  </a:cubicBezTo>
                  <a:cubicBezTo>
                    <a:pt x="136041" y="-797"/>
                    <a:pt x="81330" y="38989"/>
                    <a:pt x="72319" y="96025"/>
                  </a:cubicBezTo>
                  <a:lnTo>
                    <a:pt x="8416" y="500704"/>
                  </a:lnTo>
                  <a:cubicBezTo>
                    <a:pt x="-595" y="557740"/>
                    <a:pt x="39201" y="612451"/>
                    <a:pt x="98008" y="621738"/>
                  </a:cubicBezTo>
                  <a:lnTo>
                    <a:pt x="208774" y="639198"/>
                  </a:lnTo>
                  <a:lnTo>
                    <a:pt x="222005" y="641303"/>
                  </a:lnTo>
                  <a:lnTo>
                    <a:pt x="358079" y="797227"/>
                  </a:lnTo>
                  <a:cubicBezTo>
                    <a:pt x="368985" y="808990"/>
                    <a:pt x="388987" y="803961"/>
                    <a:pt x="391540" y="787911"/>
                  </a:cubicBezTo>
                  <a:lnTo>
                    <a:pt x="410085" y="671135"/>
                  </a:lnTo>
                  <a:lnTo>
                    <a:pt x="706798" y="718150"/>
                  </a:lnTo>
                  <a:lnTo>
                    <a:pt x="706817" y="718036"/>
                  </a:lnTo>
                  <a:lnTo>
                    <a:pt x="706837" y="717922"/>
                  </a:lnTo>
                  <a:cubicBezTo>
                    <a:pt x="764777" y="727075"/>
                    <a:pt x="820356" y="687423"/>
                    <a:pt x="829366" y="630387"/>
                  </a:cubicBezTo>
                  <a:lnTo>
                    <a:pt x="893308" y="225679"/>
                  </a:lnTo>
                  <a:close/>
                  <a:moveTo>
                    <a:pt x="501325" y="524831"/>
                  </a:moveTo>
                  <a:lnTo>
                    <a:pt x="256285" y="486017"/>
                  </a:lnTo>
                  <a:cubicBezTo>
                    <a:pt x="231396" y="482073"/>
                    <a:pt x="214423" y="458708"/>
                    <a:pt x="218366" y="433829"/>
                  </a:cubicBezTo>
                  <a:cubicBezTo>
                    <a:pt x="222309" y="408950"/>
                    <a:pt x="245674" y="391967"/>
                    <a:pt x="270554" y="395910"/>
                  </a:cubicBezTo>
                  <a:lnTo>
                    <a:pt x="515594" y="434724"/>
                  </a:lnTo>
                  <a:cubicBezTo>
                    <a:pt x="540482" y="438668"/>
                    <a:pt x="557456" y="462033"/>
                    <a:pt x="553513" y="486912"/>
                  </a:cubicBezTo>
                  <a:cubicBezTo>
                    <a:pt x="549569" y="511791"/>
                    <a:pt x="526205" y="528774"/>
                    <a:pt x="501325" y="524831"/>
                  </a:cubicBezTo>
                  <a:close/>
                  <a:moveTo>
                    <a:pt x="630970" y="331473"/>
                  </a:moveTo>
                  <a:lnTo>
                    <a:pt x="289337" y="277362"/>
                  </a:lnTo>
                  <a:cubicBezTo>
                    <a:pt x="264448" y="273419"/>
                    <a:pt x="247474" y="250054"/>
                    <a:pt x="251418" y="225165"/>
                  </a:cubicBezTo>
                  <a:cubicBezTo>
                    <a:pt x="255361" y="200276"/>
                    <a:pt x="278726" y="183303"/>
                    <a:pt x="303615" y="187236"/>
                  </a:cubicBezTo>
                  <a:lnTo>
                    <a:pt x="645248" y="241348"/>
                  </a:lnTo>
                  <a:cubicBezTo>
                    <a:pt x="670137" y="245291"/>
                    <a:pt x="687110" y="268656"/>
                    <a:pt x="683167" y="293545"/>
                  </a:cubicBezTo>
                  <a:cubicBezTo>
                    <a:pt x="679224" y="318434"/>
                    <a:pt x="655859" y="335407"/>
                    <a:pt x="630970" y="331473"/>
                  </a:cubicBezTo>
                  <a:close/>
                </a:path>
              </a:pathLst>
            </a:custGeom>
            <a:solidFill>
              <a:srgbClr val="1B2F46"/>
            </a:solidFill>
            <a:ln w="9525" cap="flat">
              <a:noFill/>
              <a:prstDash val="solid"/>
              <a:miter/>
            </a:ln>
          </p:spPr>
          <p:txBody>
            <a:bodyPr rtlCol="0" anchor="ctr"/>
            <a:lstStyle/>
            <a:p>
              <a:endParaRPr lang="sv-SE"/>
            </a:p>
          </p:txBody>
        </p:sp>
      </p:grpSp>
    </p:spTree>
    <p:extLst>
      <p:ext uri="{BB962C8B-B14F-4D97-AF65-F5344CB8AC3E}">
        <p14:creationId xmlns:p14="http://schemas.microsoft.com/office/powerpoint/2010/main" val="21330788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91A4B1-774E-4B2B-BD1B-83F02EF7611B}"/>
              </a:ext>
            </a:extLst>
          </p:cNvPr>
          <p:cNvSpPr>
            <a:spLocks noGrp="1"/>
          </p:cNvSpPr>
          <p:nvPr>
            <p:ph type="title"/>
          </p:nvPr>
        </p:nvSpPr>
        <p:spPr>
          <a:xfrm>
            <a:off x="3285363" y="4680000"/>
            <a:ext cx="5621274" cy="1190682"/>
          </a:xfrm>
        </p:spPr>
        <p:txBody>
          <a:bodyPr>
            <a:noAutofit/>
          </a:bodyPr>
          <a:lstStyle/>
          <a:p>
            <a:r>
              <a:rPr lang="sv-SE" sz="3600" dirty="0"/>
              <a:t>Webbsidor och material</a:t>
            </a:r>
            <a:endParaRPr lang="sv-SE" sz="3600" dirty="0">
              <a:solidFill>
                <a:schemeClr val="bg1"/>
              </a:solidFill>
            </a:endParaRPr>
          </a:p>
        </p:txBody>
      </p:sp>
      <p:pic>
        <p:nvPicPr>
          <p:cNvPr id="4" name="Bildobjekt 3">
            <a:extLst>
              <a:ext uri="{FF2B5EF4-FFF2-40B4-BE49-F238E27FC236}">
                <a16:creationId xmlns:a16="http://schemas.microsoft.com/office/drawing/2014/main" id="{0932B228-39DF-42CF-8208-776802C0CF6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90566" y="1130127"/>
            <a:ext cx="3810868" cy="3810868"/>
          </a:xfrm>
          <a:prstGeom prst="rect">
            <a:avLst/>
          </a:prstGeom>
        </p:spPr>
      </p:pic>
      <p:sp>
        <p:nvSpPr>
          <p:cNvPr id="8" name="textruta 7">
            <a:extLst>
              <a:ext uri="{FF2B5EF4-FFF2-40B4-BE49-F238E27FC236}">
                <a16:creationId xmlns:a16="http://schemas.microsoft.com/office/drawing/2014/main" id="{061E8134-B03B-4FFB-A7DC-F5CCEA3BE58D}"/>
              </a:ext>
            </a:extLst>
          </p:cNvPr>
          <p:cNvSpPr txBox="1"/>
          <p:nvPr/>
        </p:nvSpPr>
        <p:spPr>
          <a:xfrm>
            <a:off x="3817981" y="2375522"/>
            <a:ext cx="4615030" cy="813115"/>
          </a:xfrm>
          <a:prstGeom prst="rect">
            <a:avLst/>
          </a:prstGeom>
        </p:spPr>
        <p:txBody>
          <a:bodyPr vert="horz" wrap="square" lIns="0" tIns="45720" rIns="91440" bIns="45720" rtlCol="0" anchor="t">
            <a:noAutofit/>
          </a:bodyPr>
          <a:lstStyle/>
          <a:p>
            <a:pPr algn="ctr"/>
            <a:r>
              <a:rPr lang="sv-SE" sz="2400" b="1" dirty="0">
                <a:solidFill>
                  <a:schemeClr val="bg1"/>
                </a:solidFill>
              </a:rPr>
              <a:t>socialstyrelsen.se/</a:t>
            </a:r>
            <a:br>
              <a:rPr lang="sv-SE" sz="2400" b="1" dirty="0">
                <a:solidFill>
                  <a:schemeClr val="bg1"/>
                </a:solidFill>
              </a:rPr>
            </a:br>
            <a:r>
              <a:rPr lang="sv-SE" sz="2400" b="1" dirty="0">
                <a:solidFill>
                  <a:schemeClr val="bg1"/>
                </a:solidFill>
              </a:rPr>
              <a:t>om-socialtjänsten</a:t>
            </a:r>
          </a:p>
        </p:txBody>
      </p:sp>
      <p:pic>
        <p:nvPicPr>
          <p:cNvPr id="6" name="Bildobjekt 5">
            <a:extLst>
              <a:ext uri="{FF2B5EF4-FFF2-40B4-BE49-F238E27FC236}">
                <a16:creationId xmlns:a16="http://schemas.microsoft.com/office/drawing/2014/main" id="{586BD27A-7408-4B73-86C8-19B66BBE55E8}"/>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04217" y="1689812"/>
            <a:ext cx="1983566" cy="1983566"/>
          </a:xfrm>
          <a:prstGeom prst="rect">
            <a:avLst/>
          </a:prstGeom>
        </p:spPr>
      </p:pic>
    </p:spTree>
    <p:extLst>
      <p:ext uri="{BB962C8B-B14F-4D97-AF65-F5344CB8AC3E}">
        <p14:creationId xmlns:p14="http://schemas.microsoft.com/office/powerpoint/2010/main" val="4009903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75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8"/>
                                        </p:tgtEl>
                                        <p:attrNameLst>
                                          <p:attrName>style.visibility</p:attrName>
                                        </p:attrNameLst>
                                      </p:cBhvr>
                                      <p:to>
                                        <p:strVal val="hidden"/>
                                      </p:to>
                                    </p:set>
                                  </p:childTnLst>
                                </p:cTn>
                              </p:par>
                              <p:par>
                                <p:cTn id="12" presetID="53" presetClass="entr" presetSubtype="16" fill="hold" nodeType="with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750" fill="hold"/>
                                        <p:tgtEl>
                                          <p:spTgt spid="6"/>
                                        </p:tgtEl>
                                        <p:attrNameLst>
                                          <p:attrName>ppt_w</p:attrName>
                                        </p:attrNameLst>
                                      </p:cBhvr>
                                      <p:tavLst>
                                        <p:tav tm="0">
                                          <p:val>
                                            <p:fltVal val="0"/>
                                          </p:val>
                                        </p:tav>
                                        <p:tav tm="100000">
                                          <p:val>
                                            <p:strVal val="#ppt_w"/>
                                          </p:val>
                                        </p:tav>
                                      </p:tavLst>
                                    </p:anim>
                                    <p:anim calcmode="lin" valueType="num">
                                      <p:cBhvr>
                                        <p:cTn id="15" dur="750" fill="hold"/>
                                        <p:tgtEl>
                                          <p:spTgt spid="6"/>
                                        </p:tgtEl>
                                        <p:attrNameLst>
                                          <p:attrName>ppt_h</p:attrName>
                                        </p:attrNameLst>
                                      </p:cBhvr>
                                      <p:tavLst>
                                        <p:tav tm="0">
                                          <p:val>
                                            <p:fltVal val="0"/>
                                          </p:val>
                                        </p:tav>
                                        <p:tav tm="100000">
                                          <p:val>
                                            <p:strVal val="#ppt_h"/>
                                          </p:val>
                                        </p:tav>
                                      </p:tavLst>
                                    </p:anim>
                                    <p:animEffect transition="in" filter="fade">
                                      <p:cBhvr>
                                        <p:cTn id="16"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D931D90D-CEE3-455B-AD0F-3E4A6311A484}"/>
              </a:ext>
            </a:extLst>
          </p:cNvPr>
          <p:cNvSpPr>
            <a:spLocks noGrp="1"/>
          </p:cNvSpPr>
          <p:nvPr>
            <p:ph type="title"/>
          </p:nvPr>
        </p:nvSpPr>
        <p:spPr>
          <a:xfrm>
            <a:off x="1524001" y="5506636"/>
            <a:ext cx="9143999" cy="711602"/>
          </a:xfrm>
        </p:spPr>
        <p:txBody>
          <a:bodyPr/>
          <a:lstStyle/>
          <a:p>
            <a:endParaRPr lang="sv-SE"/>
          </a:p>
        </p:txBody>
      </p:sp>
      <p:pic>
        <p:nvPicPr>
          <p:cNvPr id="4" name="Bild 3" descr="Socialstyrelsen logotyp">
            <a:extLst>
              <a:ext uri="{FF2B5EF4-FFF2-40B4-BE49-F238E27FC236}">
                <a16:creationId xmlns:a16="http://schemas.microsoft.com/office/drawing/2014/main" id="{B541662C-280B-4FC9-A565-8B8F9B9D017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40431" y="2678228"/>
            <a:ext cx="4911139" cy="1055530"/>
          </a:xfrm>
          <a:prstGeom prst="rect">
            <a:avLst/>
          </a:prstGeom>
        </p:spPr>
      </p:pic>
    </p:spTree>
    <p:extLst>
      <p:ext uri="{BB962C8B-B14F-4D97-AF65-F5344CB8AC3E}">
        <p14:creationId xmlns:p14="http://schemas.microsoft.com/office/powerpoint/2010/main" val="1888399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pic>
        <p:nvPicPr>
          <p:cNvPr id="11" name="Bildobjekt 10">
            <a:extLst>
              <a:ext uri="{FF2B5EF4-FFF2-40B4-BE49-F238E27FC236}">
                <a16:creationId xmlns:a16="http://schemas.microsoft.com/office/drawing/2014/main" id="{111F013D-A2A7-44BB-BA09-7FC71F68BB7A}"/>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pic>
        <p:nvPicPr>
          <p:cNvPr id="9" name="Bildobjekt 8">
            <a:extLst>
              <a:ext uri="{FF2B5EF4-FFF2-40B4-BE49-F238E27FC236}">
                <a16:creationId xmlns:a16="http://schemas.microsoft.com/office/drawing/2014/main" id="{9DBEE703-529F-4C38-9BBC-38055C9C44F6}"/>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12551" y="1374691"/>
            <a:ext cx="2966899" cy="2976170"/>
          </a:xfrm>
          <a:prstGeom prst="rect">
            <a:avLst/>
          </a:prstGeom>
        </p:spPr>
      </p:pic>
      <p:sp>
        <p:nvSpPr>
          <p:cNvPr id="2" name="Rubrik 1">
            <a:extLst>
              <a:ext uri="{FF2B5EF4-FFF2-40B4-BE49-F238E27FC236}">
                <a16:creationId xmlns:a16="http://schemas.microsoft.com/office/drawing/2014/main" id="{35CF4E19-95C3-4065-AF5E-6215F6D7C349}"/>
              </a:ext>
            </a:extLst>
          </p:cNvPr>
          <p:cNvSpPr>
            <a:spLocks noGrp="1"/>
          </p:cNvSpPr>
          <p:nvPr>
            <p:ph type="title"/>
          </p:nvPr>
        </p:nvSpPr>
        <p:spPr>
          <a:xfrm>
            <a:off x="3168692" y="4209648"/>
            <a:ext cx="5854616" cy="1080000"/>
          </a:xfrm>
        </p:spPr>
        <p:txBody>
          <a:bodyPr>
            <a:noAutofit/>
          </a:bodyPr>
          <a:lstStyle/>
          <a:p>
            <a:r>
              <a:rPr lang="sv-SE" sz="3600" dirty="0">
                <a:solidFill>
                  <a:schemeClr val="bg1"/>
                </a:solidFill>
              </a:rPr>
              <a:t>Alla barn har rätt till en trygg och säker uppväxt</a:t>
            </a:r>
            <a:endParaRPr lang="sv-SE" sz="3600" dirty="0">
              <a:solidFill>
                <a:srgbClr val="FF0000"/>
              </a:solidFill>
            </a:endParaRPr>
          </a:p>
        </p:txBody>
      </p:sp>
    </p:spTree>
    <p:extLst>
      <p:ext uri="{BB962C8B-B14F-4D97-AF65-F5344CB8AC3E}">
        <p14:creationId xmlns:p14="http://schemas.microsoft.com/office/powerpoint/2010/main" val="724204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91A4B1-774E-4B2B-BD1B-83F02EF7611B}"/>
              </a:ext>
            </a:extLst>
          </p:cNvPr>
          <p:cNvSpPr>
            <a:spLocks noGrp="1"/>
          </p:cNvSpPr>
          <p:nvPr>
            <p:ph type="title"/>
          </p:nvPr>
        </p:nvSpPr>
        <p:spPr>
          <a:xfrm>
            <a:off x="3016991" y="3960000"/>
            <a:ext cx="6158019" cy="1190682"/>
          </a:xfrm>
        </p:spPr>
        <p:txBody>
          <a:bodyPr>
            <a:noAutofit/>
          </a:bodyPr>
          <a:lstStyle/>
          <a:p>
            <a:r>
              <a:rPr lang="sv-SE" sz="3600" dirty="0"/>
              <a:t>Föräldrar är ansvariga för att barn får det de behöver </a:t>
            </a:r>
            <a:endParaRPr lang="sv-SE" sz="3600" dirty="0">
              <a:solidFill>
                <a:schemeClr val="bg1"/>
              </a:solidFill>
            </a:endParaRPr>
          </a:p>
        </p:txBody>
      </p:sp>
      <p:sp>
        <p:nvSpPr>
          <p:cNvPr id="17" name="Ellips 16">
            <a:extLst>
              <a:ext uri="{FF2B5EF4-FFF2-40B4-BE49-F238E27FC236}">
                <a16:creationId xmlns:a16="http://schemas.microsoft.com/office/drawing/2014/main" id="{90F0E029-508F-4A5A-A945-C918CDBC252C}"/>
              </a:ext>
              <a:ext uri="{C183D7F6-B498-43B3-948B-1728B52AA6E4}">
                <adec:decorative xmlns:adec="http://schemas.microsoft.com/office/drawing/2017/decorative" val="1"/>
              </a:ext>
            </a:extLst>
          </p:cNvPr>
          <p:cNvSpPr/>
          <p:nvPr/>
        </p:nvSpPr>
        <p:spPr>
          <a:xfrm>
            <a:off x="5039193" y="1611347"/>
            <a:ext cx="2113614" cy="2088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5" name="Bild 13">
            <a:extLst>
              <a:ext uri="{FF2B5EF4-FFF2-40B4-BE49-F238E27FC236}">
                <a16:creationId xmlns:a16="http://schemas.microsoft.com/office/drawing/2014/main" id="{02E0583A-1D58-4970-9644-80D981E53E2C}"/>
              </a:ext>
              <a:ext uri="{C183D7F6-B498-43B3-948B-1728B52AA6E4}">
                <adec:decorative xmlns:adec="http://schemas.microsoft.com/office/drawing/2017/decorative" val="1"/>
              </a:ext>
            </a:extLst>
          </p:cNvPr>
          <p:cNvSpPr/>
          <p:nvPr/>
        </p:nvSpPr>
        <p:spPr>
          <a:xfrm>
            <a:off x="5484062" y="1991960"/>
            <a:ext cx="1223877" cy="1405641"/>
          </a:xfrm>
          <a:custGeom>
            <a:avLst/>
            <a:gdLst>
              <a:gd name="connsiteX0" fmla="*/ 1218019 w 1223876"/>
              <a:gd name="connsiteY0" fmla="*/ 1252850 h 1405640"/>
              <a:gd name="connsiteX1" fmla="*/ 1039605 w 1223876"/>
              <a:gd name="connsiteY1" fmla="*/ 962900 h 1405640"/>
              <a:gd name="connsiteX2" fmla="*/ 1053056 w 1223876"/>
              <a:gd name="connsiteY2" fmla="*/ 743814 h 1405640"/>
              <a:gd name="connsiteX3" fmla="*/ 1052923 w 1223876"/>
              <a:gd name="connsiteY3" fmla="*/ 742208 h 1405640"/>
              <a:gd name="connsiteX4" fmla="*/ 990002 w 1223876"/>
              <a:gd name="connsiteY4" fmla="*/ 394257 h 1405640"/>
              <a:gd name="connsiteX5" fmla="*/ 951311 w 1223876"/>
              <a:gd name="connsiteY5" fmla="*/ 330059 h 1405640"/>
              <a:gd name="connsiteX6" fmla="*/ 997521 w 1223876"/>
              <a:gd name="connsiteY6" fmla="*/ 221721 h 1405640"/>
              <a:gd name="connsiteX7" fmla="*/ 986336 w 1223876"/>
              <a:gd name="connsiteY7" fmla="*/ 193899 h 1405640"/>
              <a:gd name="connsiteX8" fmla="*/ 958514 w 1223876"/>
              <a:gd name="connsiteY8" fmla="*/ 205084 h 1405640"/>
              <a:gd name="connsiteX9" fmla="*/ 912892 w 1223876"/>
              <a:gd name="connsiteY9" fmla="*/ 312046 h 1405640"/>
              <a:gd name="connsiteX10" fmla="*/ 874667 w 1223876"/>
              <a:gd name="connsiteY10" fmla="*/ 310767 h 1405640"/>
              <a:gd name="connsiteX11" fmla="*/ 808856 w 1223876"/>
              <a:gd name="connsiteY11" fmla="*/ 351101 h 1405640"/>
              <a:gd name="connsiteX12" fmla="*/ 790837 w 1223876"/>
              <a:gd name="connsiteY12" fmla="*/ 426163 h 1405640"/>
              <a:gd name="connsiteX13" fmla="*/ 809735 w 1223876"/>
              <a:gd name="connsiteY13" fmla="*/ 545418 h 1405640"/>
              <a:gd name="connsiteX14" fmla="*/ 813037 w 1223876"/>
              <a:gd name="connsiteY14" fmla="*/ 572695 h 1405640"/>
              <a:gd name="connsiteX15" fmla="*/ 618283 w 1223876"/>
              <a:gd name="connsiteY15" fmla="*/ 813357 h 1405640"/>
              <a:gd name="connsiteX16" fmla="*/ 599307 w 1223876"/>
              <a:gd name="connsiteY16" fmla="*/ 823226 h 1405640"/>
              <a:gd name="connsiteX17" fmla="*/ 578907 w 1223876"/>
              <a:gd name="connsiteY17" fmla="*/ 816786 h 1405640"/>
              <a:gd name="connsiteX18" fmla="*/ 575477 w 1223876"/>
              <a:gd name="connsiteY18" fmla="*/ 777404 h 1405640"/>
              <a:gd name="connsiteX19" fmla="*/ 575508 w 1223876"/>
              <a:gd name="connsiteY19" fmla="*/ 777361 h 1405640"/>
              <a:gd name="connsiteX20" fmla="*/ 679022 w 1223876"/>
              <a:gd name="connsiteY20" fmla="*/ 654731 h 1405640"/>
              <a:gd name="connsiteX21" fmla="*/ 676496 w 1223876"/>
              <a:gd name="connsiteY21" fmla="*/ 624849 h 1405640"/>
              <a:gd name="connsiteX22" fmla="*/ 646614 w 1223876"/>
              <a:gd name="connsiteY22" fmla="*/ 627376 h 1405640"/>
              <a:gd name="connsiteX23" fmla="*/ 537143 w 1223876"/>
              <a:gd name="connsiteY23" fmla="*/ 757058 h 1405640"/>
              <a:gd name="connsiteX24" fmla="*/ 537113 w 1223876"/>
              <a:gd name="connsiteY24" fmla="*/ 757107 h 1405640"/>
              <a:gd name="connsiteX25" fmla="*/ 490351 w 1223876"/>
              <a:gd name="connsiteY25" fmla="*/ 812514 h 1405640"/>
              <a:gd name="connsiteX26" fmla="*/ 471369 w 1223876"/>
              <a:gd name="connsiteY26" fmla="*/ 822384 h 1405640"/>
              <a:gd name="connsiteX27" fmla="*/ 450969 w 1223876"/>
              <a:gd name="connsiteY27" fmla="*/ 815944 h 1405640"/>
              <a:gd name="connsiteX28" fmla="*/ 441099 w 1223876"/>
              <a:gd name="connsiteY28" fmla="*/ 796961 h 1405640"/>
              <a:gd name="connsiteX29" fmla="*/ 447540 w 1223876"/>
              <a:gd name="connsiteY29" fmla="*/ 776562 h 1405640"/>
              <a:gd name="connsiteX30" fmla="*/ 447540 w 1223876"/>
              <a:gd name="connsiteY30" fmla="*/ 776562 h 1405640"/>
              <a:gd name="connsiteX31" fmla="*/ 591509 w 1223876"/>
              <a:gd name="connsiteY31" fmla="*/ 606109 h 1405640"/>
              <a:gd name="connsiteX32" fmla="*/ 588988 w 1223876"/>
              <a:gd name="connsiteY32" fmla="*/ 576227 h 1405640"/>
              <a:gd name="connsiteX33" fmla="*/ 559107 w 1223876"/>
              <a:gd name="connsiteY33" fmla="*/ 578748 h 1405640"/>
              <a:gd name="connsiteX34" fmla="*/ 415095 w 1223876"/>
              <a:gd name="connsiteY34" fmla="*/ 749248 h 1405640"/>
              <a:gd name="connsiteX35" fmla="*/ 415083 w 1223876"/>
              <a:gd name="connsiteY35" fmla="*/ 749267 h 1405640"/>
              <a:gd name="connsiteX36" fmla="*/ 415071 w 1223876"/>
              <a:gd name="connsiteY36" fmla="*/ 749279 h 1405640"/>
              <a:gd name="connsiteX37" fmla="*/ 394192 w 1223876"/>
              <a:gd name="connsiteY37" fmla="*/ 774083 h 1405640"/>
              <a:gd name="connsiteX38" fmla="*/ 354810 w 1223876"/>
              <a:gd name="connsiteY38" fmla="*/ 777513 h 1405640"/>
              <a:gd name="connsiteX39" fmla="*/ 351029 w 1223876"/>
              <a:gd name="connsiteY39" fmla="*/ 738537 h 1405640"/>
              <a:gd name="connsiteX40" fmla="*/ 374016 w 1223876"/>
              <a:gd name="connsiteY40" fmla="*/ 712520 h 1405640"/>
              <a:gd name="connsiteX41" fmla="*/ 376222 w 1223876"/>
              <a:gd name="connsiteY41" fmla="*/ 710018 h 1405640"/>
              <a:gd name="connsiteX42" fmla="*/ 379063 w 1223876"/>
              <a:gd name="connsiteY42" fmla="*/ 705462 h 1405640"/>
              <a:gd name="connsiteX43" fmla="*/ 516519 w 1223876"/>
              <a:gd name="connsiteY43" fmla="*/ 542668 h 1405640"/>
              <a:gd name="connsiteX44" fmla="*/ 513993 w 1223876"/>
              <a:gd name="connsiteY44" fmla="*/ 512786 h 1405640"/>
              <a:gd name="connsiteX45" fmla="*/ 484111 w 1223876"/>
              <a:gd name="connsiteY45" fmla="*/ 515312 h 1405640"/>
              <a:gd name="connsiteX46" fmla="*/ 340214 w 1223876"/>
              <a:gd name="connsiteY46" fmla="*/ 685734 h 1405640"/>
              <a:gd name="connsiteX47" fmla="*/ 339596 w 1223876"/>
              <a:gd name="connsiteY47" fmla="*/ 686631 h 1405640"/>
              <a:gd name="connsiteX48" fmla="*/ 304364 w 1223876"/>
              <a:gd name="connsiteY48" fmla="*/ 686170 h 1405640"/>
              <a:gd name="connsiteX49" fmla="*/ 300911 w 1223876"/>
              <a:gd name="connsiteY49" fmla="*/ 646825 h 1405640"/>
              <a:gd name="connsiteX50" fmla="*/ 511290 w 1223876"/>
              <a:gd name="connsiteY50" fmla="*/ 397317 h 1405640"/>
              <a:gd name="connsiteX51" fmla="*/ 528885 w 1223876"/>
              <a:gd name="connsiteY51" fmla="*/ 376366 h 1405640"/>
              <a:gd name="connsiteX52" fmla="*/ 529867 w 1223876"/>
              <a:gd name="connsiteY52" fmla="*/ 350349 h 1405640"/>
              <a:gd name="connsiteX53" fmla="*/ 504892 w 1223876"/>
              <a:gd name="connsiteY53" fmla="*/ 342988 h 1405640"/>
              <a:gd name="connsiteX54" fmla="*/ 468085 w 1223876"/>
              <a:gd name="connsiteY54" fmla="*/ 357450 h 1405640"/>
              <a:gd name="connsiteX55" fmla="*/ 467370 w 1223876"/>
              <a:gd name="connsiteY55" fmla="*/ 357747 h 1405640"/>
              <a:gd name="connsiteX56" fmla="*/ 398833 w 1223876"/>
              <a:gd name="connsiteY56" fmla="*/ 387611 h 1405640"/>
              <a:gd name="connsiteX57" fmla="*/ 377446 w 1223876"/>
              <a:gd name="connsiteY57" fmla="*/ 387999 h 1405640"/>
              <a:gd name="connsiteX58" fmla="*/ 362044 w 1223876"/>
              <a:gd name="connsiteY58" fmla="*/ 373149 h 1405640"/>
              <a:gd name="connsiteX59" fmla="*/ 361656 w 1223876"/>
              <a:gd name="connsiteY59" fmla="*/ 351761 h 1405640"/>
              <a:gd name="connsiteX60" fmla="*/ 376506 w 1223876"/>
              <a:gd name="connsiteY60" fmla="*/ 336360 h 1405640"/>
              <a:gd name="connsiteX61" fmla="*/ 377197 w 1223876"/>
              <a:gd name="connsiteY61" fmla="*/ 336045 h 1405640"/>
              <a:gd name="connsiteX62" fmla="*/ 546389 w 1223876"/>
              <a:gd name="connsiteY62" fmla="*/ 257020 h 1405640"/>
              <a:gd name="connsiteX63" fmla="*/ 663348 w 1223876"/>
              <a:gd name="connsiteY63" fmla="*/ 246096 h 1405640"/>
              <a:gd name="connsiteX64" fmla="*/ 687153 w 1223876"/>
              <a:gd name="connsiteY64" fmla="*/ 235862 h 1405640"/>
              <a:gd name="connsiteX65" fmla="*/ 799180 w 1223876"/>
              <a:gd name="connsiteY65" fmla="*/ 34383 h 1405640"/>
              <a:gd name="connsiteX66" fmla="*/ 790952 w 1223876"/>
              <a:gd name="connsiteY66" fmla="*/ 5543 h 1405640"/>
              <a:gd name="connsiteX67" fmla="*/ 762113 w 1223876"/>
              <a:gd name="connsiteY67" fmla="*/ 13771 h 1405640"/>
              <a:gd name="connsiteX68" fmla="*/ 657350 w 1223876"/>
              <a:gd name="connsiteY68" fmla="*/ 202188 h 1405640"/>
              <a:gd name="connsiteX69" fmla="*/ 580028 w 1223876"/>
              <a:gd name="connsiteY69" fmla="*/ 206386 h 1405640"/>
              <a:gd name="connsiteX70" fmla="*/ 502402 w 1223876"/>
              <a:gd name="connsiteY70" fmla="*/ 97292 h 1405640"/>
              <a:gd name="connsiteX71" fmla="*/ 436985 w 1223876"/>
              <a:gd name="connsiteY71" fmla="*/ 56310 h 1405640"/>
              <a:gd name="connsiteX72" fmla="*/ 361753 w 1223876"/>
              <a:gd name="connsiteY72" fmla="*/ 73590 h 1405640"/>
              <a:gd name="connsiteX73" fmla="*/ 324722 w 1223876"/>
              <a:gd name="connsiteY73" fmla="*/ 123472 h 1405640"/>
              <a:gd name="connsiteX74" fmla="*/ 197978 w 1223876"/>
              <a:gd name="connsiteY74" fmla="*/ 115547 h 1405640"/>
              <a:gd name="connsiteX75" fmla="*/ 156996 w 1223876"/>
              <a:gd name="connsiteY75" fmla="*/ 180958 h 1405640"/>
              <a:gd name="connsiteX76" fmla="*/ 161589 w 1223876"/>
              <a:gd name="connsiteY76" fmla="*/ 232112 h 1405640"/>
              <a:gd name="connsiteX77" fmla="*/ 98577 w 1223876"/>
              <a:gd name="connsiteY77" fmla="*/ 250706 h 1405640"/>
              <a:gd name="connsiteX78" fmla="*/ 57596 w 1223876"/>
              <a:gd name="connsiteY78" fmla="*/ 316117 h 1405640"/>
              <a:gd name="connsiteX79" fmla="*/ 74845 w 1223876"/>
              <a:gd name="connsiteY79" fmla="*/ 391307 h 1405640"/>
              <a:gd name="connsiteX80" fmla="*/ 103909 w 1223876"/>
              <a:gd name="connsiteY80" fmla="*/ 432361 h 1405640"/>
              <a:gd name="connsiteX81" fmla="*/ 103540 w 1223876"/>
              <a:gd name="connsiteY81" fmla="*/ 432361 h 1405640"/>
              <a:gd name="connsiteX82" fmla="*/ 45205 w 1223876"/>
              <a:gd name="connsiteY82" fmla="*/ 451010 h 1405640"/>
              <a:gd name="connsiteX83" fmla="*/ 21552 w 1223876"/>
              <a:gd name="connsiteY83" fmla="*/ 591720 h 1405640"/>
              <a:gd name="connsiteX84" fmla="*/ 415501 w 1223876"/>
              <a:gd name="connsiteY84" fmla="*/ 1141107 h 1405640"/>
              <a:gd name="connsiteX85" fmla="*/ 416598 w 1223876"/>
              <a:gd name="connsiteY85" fmla="*/ 1142507 h 1405640"/>
              <a:gd name="connsiteX86" fmla="*/ 601385 w 1223876"/>
              <a:gd name="connsiteY86" fmla="*/ 1230365 h 1405640"/>
              <a:gd name="connsiteX87" fmla="*/ 693242 w 1223876"/>
              <a:gd name="connsiteY87" fmla="*/ 1394529 h 1405640"/>
              <a:gd name="connsiteX88" fmla="*/ 711770 w 1223876"/>
              <a:gd name="connsiteY88" fmla="*/ 1405386 h 1405640"/>
              <a:gd name="connsiteX89" fmla="*/ 722106 w 1223876"/>
              <a:gd name="connsiteY89" fmla="*/ 1402684 h 1405640"/>
              <a:gd name="connsiteX90" fmla="*/ 730255 w 1223876"/>
              <a:gd name="connsiteY90" fmla="*/ 1373826 h 1405640"/>
              <a:gd name="connsiteX91" fmla="*/ 632103 w 1223876"/>
              <a:gd name="connsiteY91" fmla="*/ 1198411 h 1405640"/>
              <a:gd name="connsiteX92" fmla="*/ 611515 w 1223876"/>
              <a:gd name="connsiteY92" fmla="*/ 1187663 h 1405640"/>
              <a:gd name="connsiteX93" fmla="*/ 449442 w 1223876"/>
              <a:gd name="connsiteY93" fmla="*/ 1115654 h 1405640"/>
              <a:gd name="connsiteX94" fmla="*/ 56075 w 1223876"/>
              <a:gd name="connsiteY94" fmla="*/ 567054 h 1405640"/>
              <a:gd name="connsiteX95" fmla="*/ 69810 w 1223876"/>
              <a:gd name="connsiteY95" fmla="*/ 485551 h 1405640"/>
              <a:gd name="connsiteX96" fmla="*/ 151313 w 1223876"/>
              <a:gd name="connsiteY96" fmla="*/ 499287 h 1405640"/>
              <a:gd name="connsiteX97" fmla="*/ 154494 w 1223876"/>
              <a:gd name="connsiteY97" fmla="*/ 502789 h 1405640"/>
              <a:gd name="connsiteX98" fmla="*/ 256954 w 1223876"/>
              <a:gd name="connsiteY98" fmla="*/ 638887 h 1405640"/>
              <a:gd name="connsiteX99" fmla="*/ 252259 w 1223876"/>
              <a:gd name="connsiteY99" fmla="*/ 670866 h 1405640"/>
              <a:gd name="connsiteX100" fmla="*/ 277106 w 1223876"/>
              <a:gd name="connsiteY100" fmla="*/ 718645 h 1405640"/>
              <a:gd name="connsiteX101" fmla="*/ 306237 w 1223876"/>
              <a:gd name="connsiteY101" fmla="*/ 733290 h 1405640"/>
              <a:gd name="connsiteX102" fmla="*/ 327551 w 1223876"/>
              <a:gd name="connsiteY102" fmla="*/ 809988 h 1405640"/>
              <a:gd name="connsiteX103" fmla="*/ 378906 w 1223876"/>
              <a:gd name="connsiteY103" fmla="*/ 826201 h 1405640"/>
              <a:gd name="connsiteX104" fmla="*/ 403171 w 1223876"/>
              <a:gd name="connsiteY104" fmla="*/ 819615 h 1405640"/>
              <a:gd name="connsiteX105" fmla="*/ 423698 w 1223876"/>
              <a:gd name="connsiteY105" fmla="*/ 848419 h 1405640"/>
              <a:gd name="connsiteX106" fmla="*/ 475053 w 1223876"/>
              <a:gd name="connsiteY106" fmla="*/ 864638 h 1405640"/>
              <a:gd name="connsiteX107" fmla="*/ 522802 w 1223876"/>
              <a:gd name="connsiteY107" fmla="*/ 839827 h 1405640"/>
              <a:gd name="connsiteX108" fmla="*/ 533884 w 1223876"/>
              <a:gd name="connsiteY108" fmla="*/ 826698 h 1405640"/>
              <a:gd name="connsiteX109" fmla="*/ 551636 w 1223876"/>
              <a:gd name="connsiteY109" fmla="*/ 849261 h 1405640"/>
              <a:gd name="connsiteX110" fmla="*/ 596768 w 1223876"/>
              <a:gd name="connsiteY110" fmla="*/ 865747 h 1405640"/>
              <a:gd name="connsiteX111" fmla="*/ 602990 w 1223876"/>
              <a:gd name="connsiteY111" fmla="*/ 865474 h 1405640"/>
              <a:gd name="connsiteX112" fmla="*/ 651012 w 1223876"/>
              <a:gd name="connsiteY112" fmla="*/ 840330 h 1405640"/>
              <a:gd name="connsiteX113" fmla="*/ 826487 w 1223876"/>
              <a:gd name="connsiteY113" fmla="*/ 623498 h 1405640"/>
              <a:gd name="connsiteX114" fmla="*/ 840998 w 1223876"/>
              <a:gd name="connsiteY114" fmla="*/ 627139 h 1405640"/>
              <a:gd name="connsiteX115" fmla="*/ 859502 w 1223876"/>
              <a:gd name="connsiteY115" fmla="*/ 603534 h 1405640"/>
              <a:gd name="connsiteX116" fmla="*/ 851801 w 1223876"/>
              <a:gd name="connsiteY116" fmla="*/ 539929 h 1405640"/>
              <a:gd name="connsiteX117" fmla="*/ 851692 w 1223876"/>
              <a:gd name="connsiteY117" fmla="*/ 539154 h 1405640"/>
              <a:gd name="connsiteX118" fmla="*/ 832734 w 1223876"/>
              <a:gd name="connsiteY118" fmla="*/ 419517 h 1405640"/>
              <a:gd name="connsiteX119" fmla="*/ 843173 w 1223876"/>
              <a:gd name="connsiteY119" fmla="*/ 376021 h 1405640"/>
              <a:gd name="connsiteX120" fmla="*/ 881313 w 1223876"/>
              <a:gd name="connsiteY120" fmla="*/ 352652 h 1405640"/>
              <a:gd name="connsiteX121" fmla="*/ 924809 w 1223876"/>
              <a:gd name="connsiteY121" fmla="*/ 363091 h 1405640"/>
              <a:gd name="connsiteX122" fmla="*/ 948178 w 1223876"/>
              <a:gd name="connsiteY122" fmla="*/ 401231 h 1405640"/>
              <a:gd name="connsiteX123" fmla="*/ 948293 w 1223876"/>
              <a:gd name="connsiteY123" fmla="*/ 401867 h 1405640"/>
              <a:gd name="connsiteX124" fmla="*/ 1010669 w 1223876"/>
              <a:gd name="connsiteY124" fmla="*/ 745668 h 1405640"/>
              <a:gd name="connsiteX125" fmla="*/ 1010802 w 1223876"/>
              <a:gd name="connsiteY125" fmla="*/ 747291 h 1405640"/>
              <a:gd name="connsiteX126" fmla="*/ 996982 w 1223876"/>
              <a:gd name="connsiteY126" fmla="*/ 953963 h 1405640"/>
              <a:gd name="connsiteX127" fmla="*/ 997485 w 1223876"/>
              <a:gd name="connsiteY127" fmla="*/ 975332 h 1405640"/>
              <a:gd name="connsiteX128" fmla="*/ 1181920 w 1223876"/>
              <a:gd name="connsiteY128" fmla="*/ 1275067 h 1405640"/>
              <a:gd name="connsiteX129" fmla="*/ 1200000 w 1223876"/>
              <a:gd name="connsiteY129" fmla="*/ 1285167 h 1405640"/>
              <a:gd name="connsiteX130" fmla="*/ 1211094 w 1223876"/>
              <a:gd name="connsiteY130" fmla="*/ 1282017 h 1405640"/>
              <a:gd name="connsiteX131" fmla="*/ 1218043 w 1223876"/>
              <a:gd name="connsiteY131" fmla="*/ 1252844 h 1405640"/>
              <a:gd name="connsiteX132" fmla="*/ 361941 w 1223876"/>
              <a:gd name="connsiteY132" fmla="*/ 427460 h 1405640"/>
              <a:gd name="connsiteX133" fmla="*/ 415786 w 1223876"/>
              <a:gd name="connsiteY133" fmla="*/ 426478 h 1405640"/>
              <a:gd name="connsiteX134" fmla="*/ 440197 w 1223876"/>
              <a:gd name="connsiteY134" fmla="*/ 415845 h 1405640"/>
              <a:gd name="connsiteX135" fmla="*/ 387903 w 1223876"/>
              <a:gd name="connsiteY135" fmla="*/ 477863 h 1405640"/>
              <a:gd name="connsiteX136" fmla="*/ 342807 w 1223876"/>
              <a:gd name="connsiteY136" fmla="*/ 416142 h 1405640"/>
              <a:gd name="connsiteX137" fmla="*/ 361941 w 1223876"/>
              <a:gd name="connsiteY137" fmla="*/ 427460 h 1405640"/>
              <a:gd name="connsiteX138" fmla="*/ 386352 w 1223876"/>
              <a:gd name="connsiteY138" fmla="*/ 108137 h 1405640"/>
              <a:gd name="connsiteX139" fmla="*/ 429945 w 1223876"/>
              <a:gd name="connsiteY139" fmla="*/ 98128 h 1405640"/>
              <a:gd name="connsiteX140" fmla="*/ 467849 w 1223876"/>
              <a:gd name="connsiteY140" fmla="*/ 121872 h 1405640"/>
              <a:gd name="connsiteX141" fmla="*/ 534938 w 1223876"/>
              <a:gd name="connsiteY141" fmla="*/ 216159 h 1405640"/>
              <a:gd name="connsiteX142" fmla="*/ 532424 w 1223876"/>
              <a:gd name="connsiteY142" fmla="*/ 216965 h 1405640"/>
              <a:gd name="connsiteX143" fmla="*/ 421232 w 1223876"/>
              <a:gd name="connsiteY143" fmla="*/ 268083 h 1405640"/>
              <a:gd name="connsiteX144" fmla="*/ 368751 w 1223876"/>
              <a:gd name="connsiteY144" fmla="*/ 183308 h 1405640"/>
              <a:gd name="connsiteX145" fmla="*/ 386352 w 1223876"/>
              <a:gd name="connsiteY145" fmla="*/ 108137 h 1405640"/>
              <a:gd name="connsiteX146" fmla="*/ 198826 w 1223876"/>
              <a:gd name="connsiteY146" fmla="*/ 187998 h 1405640"/>
              <a:gd name="connsiteX147" fmla="*/ 222571 w 1223876"/>
              <a:gd name="connsiteY147" fmla="*/ 150094 h 1405640"/>
              <a:gd name="connsiteX148" fmla="*/ 303765 w 1223876"/>
              <a:gd name="connsiteY148" fmla="*/ 163393 h 1405640"/>
              <a:gd name="connsiteX149" fmla="*/ 335331 w 1223876"/>
              <a:gd name="connsiteY149" fmla="*/ 210209 h 1405640"/>
              <a:gd name="connsiteX150" fmla="*/ 337482 w 1223876"/>
              <a:gd name="connsiteY150" fmla="*/ 213396 h 1405640"/>
              <a:gd name="connsiteX151" fmla="*/ 382680 w 1223876"/>
              <a:gd name="connsiteY151" fmla="*/ 286417 h 1405640"/>
              <a:gd name="connsiteX152" fmla="*/ 359184 w 1223876"/>
              <a:gd name="connsiteY152" fmla="*/ 297644 h 1405640"/>
              <a:gd name="connsiteX153" fmla="*/ 322183 w 1223876"/>
              <a:gd name="connsiteY153" fmla="*/ 336245 h 1405640"/>
              <a:gd name="connsiteX154" fmla="*/ 322529 w 1223876"/>
              <a:gd name="connsiteY154" fmla="*/ 388405 h 1405640"/>
              <a:gd name="connsiteX155" fmla="*/ 239069 w 1223876"/>
              <a:gd name="connsiteY155" fmla="*/ 274184 h 1405640"/>
              <a:gd name="connsiteX156" fmla="*/ 239069 w 1223876"/>
              <a:gd name="connsiteY156" fmla="*/ 274184 h 1405640"/>
              <a:gd name="connsiteX157" fmla="*/ 208829 w 1223876"/>
              <a:gd name="connsiteY157" fmla="*/ 231597 h 1405640"/>
              <a:gd name="connsiteX158" fmla="*/ 198820 w 1223876"/>
              <a:gd name="connsiteY158" fmla="*/ 188004 h 1405640"/>
              <a:gd name="connsiteX159" fmla="*/ 176972 w 1223876"/>
              <a:gd name="connsiteY159" fmla="*/ 462140 h 1405640"/>
              <a:gd name="connsiteX160" fmla="*/ 109435 w 1223876"/>
              <a:gd name="connsiteY160" fmla="*/ 366745 h 1405640"/>
              <a:gd name="connsiteX161" fmla="*/ 99426 w 1223876"/>
              <a:gd name="connsiteY161" fmla="*/ 323151 h 1405640"/>
              <a:gd name="connsiteX162" fmla="*/ 123170 w 1223876"/>
              <a:gd name="connsiteY162" fmla="*/ 285248 h 1405640"/>
              <a:gd name="connsiteX163" fmla="*/ 166763 w 1223876"/>
              <a:gd name="connsiteY163" fmla="*/ 275239 h 1405640"/>
              <a:gd name="connsiteX164" fmla="*/ 204667 w 1223876"/>
              <a:gd name="connsiteY164" fmla="*/ 298983 h 1405640"/>
              <a:gd name="connsiteX165" fmla="*/ 204752 w 1223876"/>
              <a:gd name="connsiteY165" fmla="*/ 299080 h 1405640"/>
              <a:gd name="connsiteX166" fmla="*/ 204824 w 1223876"/>
              <a:gd name="connsiteY166" fmla="*/ 299201 h 1405640"/>
              <a:gd name="connsiteX167" fmla="*/ 359754 w 1223876"/>
              <a:gd name="connsiteY167" fmla="*/ 511241 h 1405640"/>
              <a:gd name="connsiteX168" fmla="*/ 282716 w 1223876"/>
              <a:gd name="connsiteY168" fmla="*/ 602607 h 1405640"/>
              <a:gd name="connsiteX169" fmla="*/ 176990 w 1223876"/>
              <a:gd name="connsiteY169" fmla="*/ 462164 h 1405640"/>
              <a:gd name="connsiteX170" fmla="*/ 176972 w 1223876"/>
              <a:gd name="connsiteY170" fmla="*/ 462140 h 1405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Lst>
            <a:rect l="l" t="t" r="r" b="b"/>
            <a:pathLst>
              <a:path w="1223876" h="1405640">
                <a:moveTo>
                  <a:pt x="1218019" y="1252850"/>
                </a:moveTo>
                <a:lnTo>
                  <a:pt x="1039605" y="962900"/>
                </a:lnTo>
                <a:cubicBezTo>
                  <a:pt x="1057037" y="920597"/>
                  <a:pt x="1061562" y="847025"/>
                  <a:pt x="1053056" y="743814"/>
                </a:cubicBezTo>
                <a:lnTo>
                  <a:pt x="1052923" y="742208"/>
                </a:lnTo>
                <a:cubicBezTo>
                  <a:pt x="1050566" y="713514"/>
                  <a:pt x="996467" y="428290"/>
                  <a:pt x="990002" y="394257"/>
                </a:cubicBezTo>
                <a:cubicBezTo>
                  <a:pt x="985827" y="368465"/>
                  <a:pt x="972086" y="345793"/>
                  <a:pt x="951311" y="330059"/>
                </a:cubicBezTo>
                <a:lnTo>
                  <a:pt x="997521" y="221721"/>
                </a:lnTo>
                <a:cubicBezTo>
                  <a:pt x="1002114" y="210949"/>
                  <a:pt x="997109" y="198492"/>
                  <a:pt x="986336" y="193899"/>
                </a:cubicBezTo>
                <a:cubicBezTo>
                  <a:pt x="975564" y="189294"/>
                  <a:pt x="963107" y="194311"/>
                  <a:pt x="958514" y="205084"/>
                </a:cubicBezTo>
                <a:lnTo>
                  <a:pt x="912892" y="312046"/>
                </a:lnTo>
                <a:cubicBezTo>
                  <a:pt x="900507" y="309222"/>
                  <a:pt x="887584" y="308719"/>
                  <a:pt x="874667" y="310767"/>
                </a:cubicBezTo>
                <a:cubicBezTo>
                  <a:pt x="848057" y="314984"/>
                  <a:pt x="824688" y="329307"/>
                  <a:pt x="808856" y="351101"/>
                </a:cubicBezTo>
                <a:cubicBezTo>
                  <a:pt x="793025" y="372900"/>
                  <a:pt x="786626" y="399553"/>
                  <a:pt x="790837" y="426163"/>
                </a:cubicBezTo>
                <a:lnTo>
                  <a:pt x="809735" y="545418"/>
                </a:lnTo>
                <a:lnTo>
                  <a:pt x="813037" y="572695"/>
                </a:lnTo>
                <a:lnTo>
                  <a:pt x="618283" y="813357"/>
                </a:lnTo>
                <a:cubicBezTo>
                  <a:pt x="613484" y="819076"/>
                  <a:pt x="606741" y="822578"/>
                  <a:pt x="599307" y="823226"/>
                </a:cubicBezTo>
                <a:cubicBezTo>
                  <a:pt x="591872" y="823893"/>
                  <a:pt x="584626" y="821584"/>
                  <a:pt x="578907" y="816786"/>
                </a:cubicBezTo>
                <a:cubicBezTo>
                  <a:pt x="567104" y="806874"/>
                  <a:pt x="565565" y="789206"/>
                  <a:pt x="575477" y="777404"/>
                </a:cubicBezTo>
                <a:cubicBezTo>
                  <a:pt x="575490" y="777392"/>
                  <a:pt x="575496" y="777373"/>
                  <a:pt x="575508" y="777361"/>
                </a:cubicBezTo>
                <a:lnTo>
                  <a:pt x="679022" y="654731"/>
                </a:lnTo>
                <a:cubicBezTo>
                  <a:pt x="686578" y="645782"/>
                  <a:pt x="685451" y="632399"/>
                  <a:pt x="676496" y="624849"/>
                </a:cubicBezTo>
                <a:cubicBezTo>
                  <a:pt x="667541" y="617294"/>
                  <a:pt x="654163" y="618427"/>
                  <a:pt x="646614" y="627376"/>
                </a:cubicBezTo>
                <a:lnTo>
                  <a:pt x="537143" y="757058"/>
                </a:lnTo>
                <a:cubicBezTo>
                  <a:pt x="537143" y="757058"/>
                  <a:pt x="537125" y="757089"/>
                  <a:pt x="537113" y="757107"/>
                </a:cubicBezTo>
                <a:lnTo>
                  <a:pt x="490351" y="812514"/>
                </a:lnTo>
                <a:cubicBezTo>
                  <a:pt x="485553" y="818234"/>
                  <a:pt x="478809" y="821736"/>
                  <a:pt x="471369" y="822384"/>
                </a:cubicBezTo>
                <a:cubicBezTo>
                  <a:pt x="463959" y="823032"/>
                  <a:pt x="456695" y="820742"/>
                  <a:pt x="450969" y="815944"/>
                </a:cubicBezTo>
                <a:cubicBezTo>
                  <a:pt x="445250" y="811145"/>
                  <a:pt x="441748" y="804402"/>
                  <a:pt x="441099" y="796961"/>
                </a:cubicBezTo>
                <a:cubicBezTo>
                  <a:pt x="440451" y="789521"/>
                  <a:pt x="442741" y="782281"/>
                  <a:pt x="447540" y="776562"/>
                </a:cubicBezTo>
                <a:cubicBezTo>
                  <a:pt x="447540" y="776562"/>
                  <a:pt x="447540" y="776562"/>
                  <a:pt x="447540" y="776562"/>
                </a:cubicBezTo>
                <a:lnTo>
                  <a:pt x="591509" y="606109"/>
                </a:lnTo>
                <a:cubicBezTo>
                  <a:pt x="599070" y="597161"/>
                  <a:pt x="597943" y="583783"/>
                  <a:pt x="588988" y="576227"/>
                </a:cubicBezTo>
                <a:cubicBezTo>
                  <a:pt x="580034" y="568672"/>
                  <a:pt x="566662" y="569799"/>
                  <a:pt x="559107" y="578748"/>
                </a:cubicBezTo>
                <a:lnTo>
                  <a:pt x="415095" y="749248"/>
                </a:lnTo>
                <a:cubicBezTo>
                  <a:pt x="415095" y="749248"/>
                  <a:pt x="415089" y="749261"/>
                  <a:pt x="415083" y="749267"/>
                </a:cubicBezTo>
                <a:cubicBezTo>
                  <a:pt x="415083" y="749267"/>
                  <a:pt x="415077" y="749273"/>
                  <a:pt x="415071" y="749279"/>
                </a:cubicBezTo>
                <a:lnTo>
                  <a:pt x="394192" y="774083"/>
                </a:lnTo>
                <a:cubicBezTo>
                  <a:pt x="384280" y="785886"/>
                  <a:pt x="366612" y="787419"/>
                  <a:pt x="354810" y="777513"/>
                </a:cubicBezTo>
                <a:cubicBezTo>
                  <a:pt x="343007" y="767601"/>
                  <a:pt x="341468" y="749933"/>
                  <a:pt x="351029" y="738537"/>
                </a:cubicBezTo>
                <a:lnTo>
                  <a:pt x="374016" y="712520"/>
                </a:lnTo>
                <a:cubicBezTo>
                  <a:pt x="374768" y="711708"/>
                  <a:pt x="375501" y="710872"/>
                  <a:pt x="376222" y="710018"/>
                </a:cubicBezTo>
                <a:cubicBezTo>
                  <a:pt x="377409" y="708606"/>
                  <a:pt x="378306" y="707055"/>
                  <a:pt x="379063" y="705462"/>
                </a:cubicBezTo>
                <a:lnTo>
                  <a:pt x="516519" y="542668"/>
                </a:lnTo>
                <a:cubicBezTo>
                  <a:pt x="524075" y="533719"/>
                  <a:pt x="522948" y="520341"/>
                  <a:pt x="513993" y="512786"/>
                </a:cubicBezTo>
                <a:cubicBezTo>
                  <a:pt x="505050" y="505236"/>
                  <a:pt x="491666" y="506369"/>
                  <a:pt x="484111" y="515312"/>
                </a:cubicBezTo>
                <a:lnTo>
                  <a:pt x="340214" y="685734"/>
                </a:lnTo>
                <a:cubicBezTo>
                  <a:pt x="339972" y="686019"/>
                  <a:pt x="339820" y="686340"/>
                  <a:pt x="339596" y="686631"/>
                </a:cubicBezTo>
                <a:cubicBezTo>
                  <a:pt x="329411" y="694665"/>
                  <a:pt x="314676" y="694828"/>
                  <a:pt x="304364" y="686170"/>
                </a:cubicBezTo>
                <a:cubicBezTo>
                  <a:pt x="292562" y="676258"/>
                  <a:pt x="291023" y="658591"/>
                  <a:pt x="300911" y="646825"/>
                </a:cubicBezTo>
                <a:lnTo>
                  <a:pt x="511290" y="397317"/>
                </a:lnTo>
                <a:lnTo>
                  <a:pt x="528885" y="376366"/>
                </a:lnTo>
                <a:cubicBezTo>
                  <a:pt x="535126" y="368938"/>
                  <a:pt x="535526" y="358226"/>
                  <a:pt x="529867" y="350349"/>
                </a:cubicBezTo>
                <a:cubicBezTo>
                  <a:pt x="524208" y="342473"/>
                  <a:pt x="513920" y="339438"/>
                  <a:pt x="504892" y="342988"/>
                </a:cubicBezTo>
                <a:lnTo>
                  <a:pt x="468085" y="357450"/>
                </a:lnTo>
                <a:cubicBezTo>
                  <a:pt x="467843" y="357547"/>
                  <a:pt x="467607" y="357644"/>
                  <a:pt x="467370" y="357747"/>
                </a:cubicBezTo>
                <a:lnTo>
                  <a:pt x="398833" y="387611"/>
                </a:lnTo>
                <a:cubicBezTo>
                  <a:pt x="391987" y="390592"/>
                  <a:pt x="384395" y="390737"/>
                  <a:pt x="377446" y="387999"/>
                </a:cubicBezTo>
                <a:cubicBezTo>
                  <a:pt x="370496" y="385266"/>
                  <a:pt x="365025" y="379995"/>
                  <a:pt x="362044" y="373149"/>
                </a:cubicBezTo>
                <a:cubicBezTo>
                  <a:pt x="359063" y="366308"/>
                  <a:pt x="358924" y="358711"/>
                  <a:pt x="361656" y="351761"/>
                </a:cubicBezTo>
                <a:cubicBezTo>
                  <a:pt x="364389" y="344812"/>
                  <a:pt x="369660" y="339341"/>
                  <a:pt x="376506" y="336360"/>
                </a:cubicBezTo>
                <a:cubicBezTo>
                  <a:pt x="376743" y="336257"/>
                  <a:pt x="376973" y="336154"/>
                  <a:pt x="377197" y="336045"/>
                </a:cubicBezTo>
                <a:cubicBezTo>
                  <a:pt x="436604" y="307586"/>
                  <a:pt x="535065" y="260970"/>
                  <a:pt x="546389" y="257020"/>
                </a:cubicBezTo>
                <a:cubicBezTo>
                  <a:pt x="562687" y="251337"/>
                  <a:pt x="632036" y="238062"/>
                  <a:pt x="663348" y="246096"/>
                </a:cubicBezTo>
                <a:cubicBezTo>
                  <a:pt x="672691" y="248495"/>
                  <a:pt x="682470" y="244284"/>
                  <a:pt x="687153" y="235862"/>
                </a:cubicBezTo>
                <a:lnTo>
                  <a:pt x="799180" y="34383"/>
                </a:lnTo>
                <a:cubicBezTo>
                  <a:pt x="804869" y="24150"/>
                  <a:pt x="801186" y="11239"/>
                  <a:pt x="790952" y="5543"/>
                </a:cubicBezTo>
                <a:cubicBezTo>
                  <a:pt x="780725" y="-140"/>
                  <a:pt x="767808" y="3538"/>
                  <a:pt x="762113" y="13771"/>
                </a:cubicBezTo>
                <a:lnTo>
                  <a:pt x="657350" y="202188"/>
                </a:lnTo>
                <a:cubicBezTo>
                  <a:pt x="633696" y="199764"/>
                  <a:pt x="604632" y="202460"/>
                  <a:pt x="580028" y="206386"/>
                </a:cubicBezTo>
                <a:lnTo>
                  <a:pt x="502402" y="97292"/>
                </a:lnTo>
                <a:cubicBezTo>
                  <a:pt x="486783" y="75341"/>
                  <a:pt x="463553" y="60787"/>
                  <a:pt x="436985" y="56310"/>
                </a:cubicBezTo>
                <a:cubicBezTo>
                  <a:pt x="410418" y="51820"/>
                  <a:pt x="383704" y="57970"/>
                  <a:pt x="361753" y="73590"/>
                </a:cubicBezTo>
                <a:cubicBezTo>
                  <a:pt x="343789" y="86374"/>
                  <a:pt x="331272" y="104017"/>
                  <a:pt x="324722" y="123472"/>
                </a:cubicBezTo>
                <a:cubicBezTo>
                  <a:pt x="290411" y="91911"/>
                  <a:pt x="237451" y="87458"/>
                  <a:pt x="197978" y="115547"/>
                </a:cubicBezTo>
                <a:cubicBezTo>
                  <a:pt x="176027" y="131166"/>
                  <a:pt x="161474" y="154396"/>
                  <a:pt x="156996" y="180958"/>
                </a:cubicBezTo>
                <a:cubicBezTo>
                  <a:pt x="154058" y="198407"/>
                  <a:pt x="155694" y="215923"/>
                  <a:pt x="161589" y="232112"/>
                </a:cubicBezTo>
                <a:cubicBezTo>
                  <a:pt x="139129" y="231027"/>
                  <a:pt x="117160" y="237480"/>
                  <a:pt x="98577" y="250706"/>
                </a:cubicBezTo>
                <a:cubicBezTo>
                  <a:pt x="76626" y="266326"/>
                  <a:pt x="62073" y="289555"/>
                  <a:pt x="57596" y="316117"/>
                </a:cubicBezTo>
                <a:cubicBezTo>
                  <a:pt x="53118" y="342679"/>
                  <a:pt x="59256" y="369398"/>
                  <a:pt x="74845" y="391307"/>
                </a:cubicBezTo>
                <a:lnTo>
                  <a:pt x="103909" y="432361"/>
                </a:lnTo>
                <a:lnTo>
                  <a:pt x="103540" y="432361"/>
                </a:lnTo>
                <a:cubicBezTo>
                  <a:pt x="83315" y="432361"/>
                  <a:pt x="62903" y="438414"/>
                  <a:pt x="45205" y="451010"/>
                </a:cubicBezTo>
                <a:cubicBezTo>
                  <a:pt x="-102" y="483249"/>
                  <a:pt x="-10735" y="546345"/>
                  <a:pt x="21552" y="591720"/>
                </a:cubicBezTo>
                <a:lnTo>
                  <a:pt x="415501" y="1141107"/>
                </a:lnTo>
                <a:cubicBezTo>
                  <a:pt x="415846" y="1141592"/>
                  <a:pt x="416216" y="1142058"/>
                  <a:pt x="416598" y="1142507"/>
                </a:cubicBezTo>
                <a:cubicBezTo>
                  <a:pt x="483535" y="1221005"/>
                  <a:pt x="568001" y="1230105"/>
                  <a:pt x="601385" y="1230365"/>
                </a:cubicBezTo>
                <a:lnTo>
                  <a:pt x="693242" y="1394529"/>
                </a:lnTo>
                <a:cubicBezTo>
                  <a:pt x="697126" y="1401472"/>
                  <a:pt x="704336" y="1405386"/>
                  <a:pt x="711770" y="1405386"/>
                </a:cubicBezTo>
                <a:cubicBezTo>
                  <a:pt x="715272" y="1405386"/>
                  <a:pt x="718828" y="1404513"/>
                  <a:pt x="722106" y="1402684"/>
                </a:cubicBezTo>
                <a:cubicBezTo>
                  <a:pt x="732327" y="1396964"/>
                  <a:pt x="735975" y="1384047"/>
                  <a:pt x="730255" y="1373826"/>
                </a:cubicBezTo>
                <a:lnTo>
                  <a:pt x="632103" y="1198411"/>
                </a:lnTo>
                <a:cubicBezTo>
                  <a:pt x="628001" y="1191080"/>
                  <a:pt x="619840" y="1186851"/>
                  <a:pt x="611515" y="1187663"/>
                </a:cubicBezTo>
                <a:cubicBezTo>
                  <a:pt x="607734" y="1188033"/>
                  <a:pt x="518088" y="1195533"/>
                  <a:pt x="449442" y="1115654"/>
                </a:cubicBezTo>
                <a:lnTo>
                  <a:pt x="56075" y="567054"/>
                </a:lnTo>
                <a:cubicBezTo>
                  <a:pt x="37396" y="540802"/>
                  <a:pt x="43557" y="504237"/>
                  <a:pt x="69810" y="485551"/>
                </a:cubicBezTo>
                <a:cubicBezTo>
                  <a:pt x="96063" y="466866"/>
                  <a:pt x="132628" y="473034"/>
                  <a:pt x="151313" y="499287"/>
                </a:cubicBezTo>
                <a:cubicBezTo>
                  <a:pt x="152252" y="500608"/>
                  <a:pt x="153337" y="501753"/>
                  <a:pt x="154494" y="502789"/>
                </a:cubicBezTo>
                <a:lnTo>
                  <a:pt x="256954" y="638887"/>
                </a:lnTo>
                <a:cubicBezTo>
                  <a:pt x="252974" y="648921"/>
                  <a:pt x="251295" y="659796"/>
                  <a:pt x="252259" y="670866"/>
                </a:cubicBezTo>
                <a:cubicBezTo>
                  <a:pt x="253889" y="689588"/>
                  <a:pt x="262710" y="706558"/>
                  <a:pt x="277106" y="718645"/>
                </a:cubicBezTo>
                <a:cubicBezTo>
                  <a:pt x="285685" y="725849"/>
                  <a:pt x="295634" y="730812"/>
                  <a:pt x="306237" y="733290"/>
                </a:cubicBezTo>
                <a:cubicBezTo>
                  <a:pt x="297118" y="759997"/>
                  <a:pt x="304673" y="790775"/>
                  <a:pt x="327551" y="809988"/>
                </a:cubicBezTo>
                <a:cubicBezTo>
                  <a:pt x="341941" y="822075"/>
                  <a:pt x="360178" y="827855"/>
                  <a:pt x="378906" y="826201"/>
                </a:cubicBezTo>
                <a:cubicBezTo>
                  <a:pt x="387461" y="825456"/>
                  <a:pt x="395652" y="823208"/>
                  <a:pt x="403171" y="819615"/>
                </a:cubicBezTo>
                <a:cubicBezTo>
                  <a:pt x="407376" y="830703"/>
                  <a:pt x="414368" y="840585"/>
                  <a:pt x="423698" y="848419"/>
                </a:cubicBezTo>
                <a:cubicBezTo>
                  <a:pt x="438088" y="860512"/>
                  <a:pt x="456343" y="866256"/>
                  <a:pt x="475053" y="864638"/>
                </a:cubicBezTo>
                <a:cubicBezTo>
                  <a:pt x="493781" y="863008"/>
                  <a:pt x="510745" y="854181"/>
                  <a:pt x="522802" y="839827"/>
                </a:cubicBezTo>
                <a:lnTo>
                  <a:pt x="533884" y="826698"/>
                </a:lnTo>
                <a:cubicBezTo>
                  <a:pt x="538052" y="835126"/>
                  <a:pt x="543990" y="842839"/>
                  <a:pt x="551636" y="849261"/>
                </a:cubicBezTo>
                <a:cubicBezTo>
                  <a:pt x="564432" y="860003"/>
                  <a:pt x="580258" y="865747"/>
                  <a:pt x="596768" y="865747"/>
                </a:cubicBezTo>
                <a:cubicBezTo>
                  <a:pt x="598828" y="865747"/>
                  <a:pt x="600912" y="865656"/>
                  <a:pt x="602990" y="865474"/>
                </a:cubicBezTo>
                <a:cubicBezTo>
                  <a:pt x="621712" y="863845"/>
                  <a:pt x="638683" y="855023"/>
                  <a:pt x="651012" y="840330"/>
                </a:cubicBezTo>
                <a:lnTo>
                  <a:pt x="826487" y="623498"/>
                </a:lnTo>
                <a:cubicBezTo>
                  <a:pt x="830589" y="626315"/>
                  <a:pt x="835648" y="627776"/>
                  <a:pt x="840998" y="627139"/>
                </a:cubicBezTo>
                <a:cubicBezTo>
                  <a:pt x="852625" y="625734"/>
                  <a:pt x="860907" y="615167"/>
                  <a:pt x="859502" y="603534"/>
                </a:cubicBezTo>
                <a:lnTo>
                  <a:pt x="851801" y="539929"/>
                </a:lnTo>
                <a:cubicBezTo>
                  <a:pt x="851771" y="539669"/>
                  <a:pt x="851734" y="539414"/>
                  <a:pt x="851692" y="539154"/>
                </a:cubicBezTo>
                <a:lnTo>
                  <a:pt x="832734" y="419517"/>
                </a:lnTo>
                <a:cubicBezTo>
                  <a:pt x="830292" y="404103"/>
                  <a:pt x="833994" y="388653"/>
                  <a:pt x="843173" y="376021"/>
                </a:cubicBezTo>
                <a:cubicBezTo>
                  <a:pt x="852352" y="363394"/>
                  <a:pt x="865894" y="355087"/>
                  <a:pt x="881313" y="352652"/>
                </a:cubicBezTo>
                <a:cubicBezTo>
                  <a:pt x="896739" y="350210"/>
                  <a:pt x="912183" y="353912"/>
                  <a:pt x="924809" y="363091"/>
                </a:cubicBezTo>
                <a:cubicBezTo>
                  <a:pt x="937436" y="372270"/>
                  <a:pt x="945742" y="385812"/>
                  <a:pt x="948178" y="401231"/>
                </a:cubicBezTo>
                <a:cubicBezTo>
                  <a:pt x="948215" y="401443"/>
                  <a:pt x="948251" y="401655"/>
                  <a:pt x="948293" y="401867"/>
                </a:cubicBezTo>
                <a:cubicBezTo>
                  <a:pt x="972462" y="529066"/>
                  <a:pt x="1009021" y="725589"/>
                  <a:pt x="1010669" y="745668"/>
                </a:cubicBezTo>
                <a:lnTo>
                  <a:pt x="1010802" y="747291"/>
                </a:lnTo>
                <a:cubicBezTo>
                  <a:pt x="1022144" y="884832"/>
                  <a:pt x="1007009" y="935811"/>
                  <a:pt x="996982" y="953963"/>
                </a:cubicBezTo>
                <a:cubicBezTo>
                  <a:pt x="993286" y="960652"/>
                  <a:pt x="993474" y="968819"/>
                  <a:pt x="997485" y="975332"/>
                </a:cubicBezTo>
                <a:lnTo>
                  <a:pt x="1181920" y="1275067"/>
                </a:lnTo>
                <a:cubicBezTo>
                  <a:pt x="1185925" y="1281580"/>
                  <a:pt x="1192881" y="1285167"/>
                  <a:pt x="1200000" y="1285167"/>
                </a:cubicBezTo>
                <a:cubicBezTo>
                  <a:pt x="1203787" y="1285167"/>
                  <a:pt x="1207628" y="1284149"/>
                  <a:pt x="1211094" y="1282017"/>
                </a:cubicBezTo>
                <a:cubicBezTo>
                  <a:pt x="1221066" y="1275879"/>
                  <a:pt x="1224181" y="1262816"/>
                  <a:pt x="1218043" y="1252844"/>
                </a:cubicBezTo>
                <a:close/>
                <a:moveTo>
                  <a:pt x="361941" y="427460"/>
                </a:moveTo>
                <a:cubicBezTo>
                  <a:pt x="379433" y="434330"/>
                  <a:pt x="398554" y="433991"/>
                  <a:pt x="415786" y="426478"/>
                </a:cubicBezTo>
                <a:lnTo>
                  <a:pt x="440197" y="415845"/>
                </a:lnTo>
                <a:lnTo>
                  <a:pt x="387903" y="477863"/>
                </a:lnTo>
                <a:lnTo>
                  <a:pt x="342807" y="416142"/>
                </a:lnTo>
                <a:cubicBezTo>
                  <a:pt x="348485" y="420831"/>
                  <a:pt x="354889" y="424691"/>
                  <a:pt x="361941" y="427460"/>
                </a:cubicBezTo>
                <a:close/>
                <a:moveTo>
                  <a:pt x="386352" y="108137"/>
                </a:moveTo>
                <a:cubicBezTo>
                  <a:pt x="399075" y="99091"/>
                  <a:pt x="414550" y="95541"/>
                  <a:pt x="429945" y="98128"/>
                </a:cubicBezTo>
                <a:cubicBezTo>
                  <a:pt x="445340" y="100721"/>
                  <a:pt x="458803" y="109155"/>
                  <a:pt x="467849" y="121872"/>
                </a:cubicBezTo>
                <a:lnTo>
                  <a:pt x="534938" y="216159"/>
                </a:lnTo>
                <a:cubicBezTo>
                  <a:pt x="534053" y="216432"/>
                  <a:pt x="533138" y="216717"/>
                  <a:pt x="532424" y="216965"/>
                </a:cubicBezTo>
                <a:cubicBezTo>
                  <a:pt x="522008" y="220600"/>
                  <a:pt x="466879" y="246447"/>
                  <a:pt x="421232" y="268083"/>
                </a:cubicBezTo>
                <a:lnTo>
                  <a:pt x="368751" y="183308"/>
                </a:lnTo>
                <a:cubicBezTo>
                  <a:pt x="355070" y="157777"/>
                  <a:pt x="362141" y="125368"/>
                  <a:pt x="386352" y="108137"/>
                </a:cubicBezTo>
                <a:close/>
                <a:moveTo>
                  <a:pt x="198826" y="187998"/>
                </a:moveTo>
                <a:cubicBezTo>
                  <a:pt x="201419" y="172602"/>
                  <a:pt x="209853" y="159140"/>
                  <a:pt x="222571" y="150094"/>
                </a:cubicBezTo>
                <a:cubicBezTo>
                  <a:pt x="248829" y="131409"/>
                  <a:pt x="285388" y="137571"/>
                  <a:pt x="303765" y="163393"/>
                </a:cubicBezTo>
                <a:lnTo>
                  <a:pt x="335331" y="210209"/>
                </a:lnTo>
                <a:cubicBezTo>
                  <a:pt x="336022" y="211282"/>
                  <a:pt x="336749" y="212342"/>
                  <a:pt x="337482" y="213396"/>
                </a:cubicBezTo>
                <a:lnTo>
                  <a:pt x="382680" y="286417"/>
                </a:lnTo>
                <a:cubicBezTo>
                  <a:pt x="371235" y="291876"/>
                  <a:pt x="362698" y="295960"/>
                  <a:pt x="359184" y="297644"/>
                </a:cubicBezTo>
                <a:cubicBezTo>
                  <a:pt x="342141" y="305187"/>
                  <a:pt x="329006" y="318880"/>
                  <a:pt x="322183" y="336245"/>
                </a:cubicBezTo>
                <a:cubicBezTo>
                  <a:pt x="315531" y="353179"/>
                  <a:pt x="315706" y="371622"/>
                  <a:pt x="322529" y="388405"/>
                </a:cubicBezTo>
                <a:lnTo>
                  <a:pt x="239069" y="274184"/>
                </a:lnTo>
                <a:lnTo>
                  <a:pt x="239069" y="274184"/>
                </a:lnTo>
                <a:cubicBezTo>
                  <a:pt x="239069" y="274184"/>
                  <a:pt x="208829" y="231597"/>
                  <a:pt x="208829" y="231597"/>
                </a:cubicBezTo>
                <a:cubicBezTo>
                  <a:pt x="199777" y="218880"/>
                  <a:pt x="196221" y="203399"/>
                  <a:pt x="198820" y="188004"/>
                </a:cubicBezTo>
                <a:close/>
                <a:moveTo>
                  <a:pt x="176972" y="462140"/>
                </a:moveTo>
                <a:lnTo>
                  <a:pt x="109435" y="366745"/>
                </a:lnTo>
                <a:cubicBezTo>
                  <a:pt x="100383" y="354027"/>
                  <a:pt x="96826" y="338541"/>
                  <a:pt x="99426" y="323151"/>
                </a:cubicBezTo>
                <a:cubicBezTo>
                  <a:pt x="102025" y="307762"/>
                  <a:pt x="110453" y="294293"/>
                  <a:pt x="123170" y="285248"/>
                </a:cubicBezTo>
                <a:cubicBezTo>
                  <a:pt x="135887" y="276202"/>
                  <a:pt x="151374" y="272639"/>
                  <a:pt x="166763" y="275239"/>
                </a:cubicBezTo>
                <a:cubicBezTo>
                  <a:pt x="182158" y="277832"/>
                  <a:pt x="195615" y="286266"/>
                  <a:pt x="204667" y="298983"/>
                </a:cubicBezTo>
                <a:cubicBezTo>
                  <a:pt x="204691" y="299019"/>
                  <a:pt x="204727" y="299044"/>
                  <a:pt x="204752" y="299080"/>
                </a:cubicBezTo>
                <a:cubicBezTo>
                  <a:pt x="204782" y="299116"/>
                  <a:pt x="204794" y="299165"/>
                  <a:pt x="204824" y="299201"/>
                </a:cubicBezTo>
                <a:lnTo>
                  <a:pt x="359754" y="511241"/>
                </a:lnTo>
                <a:lnTo>
                  <a:pt x="282716" y="602607"/>
                </a:lnTo>
                <a:lnTo>
                  <a:pt x="176990" y="462164"/>
                </a:lnTo>
                <a:cubicBezTo>
                  <a:pt x="176990" y="462164"/>
                  <a:pt x="176978" y="462152"/>
                  <a:pt x="176972" y="462140"/>
                </a:cubicBezTo>
                <a:close/>
              </a:path>
            </a:pathLst>
          </a:custGeom>
          <a:solidFill>
            <a:srgbClr val="FFFFFF"/>
          </a:solidFill>
          <a:ln w="6018" cap="flat">
            <a:noFill/>
            <a:prstDash val="solid"/>
            <a:miter/>
          </a:ln>
        </p:spPr>
        <p:txBody>
          <a:bodyPr rtlCol="0" anchor="ctr"/>
          <a:lstStyle/>
          <a:p>
            <a:endParaRPr lang="sv-SE"/>
          </a:p>
        </p:txBody>
      </p:sp>
    </p:spTree>
    <p:extLst>
      <p:ext uri="{BB962C8B-B14F-4D97-AF65-F5344CB8AC3E}">
        <p14:creationId xmlns:p14="http://schemas.microsoft.com/office/powerpoint/2010/main" val="3326770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91ECD308-4F54-4831-85E4-390150535AC5}"/>
              </a:ext>
            </a:extLst>
          </p:cNvPr>
          <p:cNvSpPr>
            <a:spLocks noGrp="1"/>
          </p:cNvSpPr>
          <p:nvPr>
            <p:ph type="title"/>
          </p:nvPr>
        </p:nvSpPr>
        <p:spPr>
          <a:xfrm>
            <a:off x="1797654" y="4107461"/>
            <a:ext cx="2465547" cy="1080000"/>
          </a:xfrm>
        </p:spPr>
        <p:txBody>
          <a:bodyPr/>
          <a:lstStyle/>
          <a:p>
            <a:r>
              <a:rPr lang="sv-SE" altLang="sv-SE" sz="3600" dirty="0"/>
              <a:t>Reflektion</a:t>
            </a:r>
            <a:endParaRPr lang="sv-SE" dirty="0"/>
          </a:p>
        </p:txBody>
      </p:sp>
      <p:sp>
        <p:nvSpPr>
          <p:cNvPr id="4" name="Platshållare för text 3">
            <a:extLst>
              <a:ext uri="{FF2B5EF4-FFF2-40B4-BE49-F238E27FC236}">
                <a16:creationId xmlns:a16="http://schemas.microsoft.com/office/drawing/2014/main" id="{CED747F5-C248-4726-90B5-EEAEDFAB695B}"/>
              </a:ext>
            </a:extLst>
          </p:cNvPr>
          <p:cNvSpPr>
            <a:spLocks noGrp="1"/>
          </p:cNvSpPr>
          <p:nvPr>
            <p:ph type="body" sz="quarter" idx="13"/>
          </p:nvPr>
        </p:nvSpPr>
        <p:spPr>
          <a:xfrm>
            <a:off x="4984415" y="2131556"/>
            <a:ext cx="5659201" cy="2594888"/>
          </a:xfrm>
        </p:spPr>
        <p:txBody>
          <a:bodyPr>
            <a:noAutofit/>
          </a:bodyPr>
          <a:lstStyle/>
          <a:p>
            <a:pPr marL="342900" lvl="0" indent="-342900">
              <a:buFont typeface="Arial" panose="020B0604020202020204" pitchFamily="34" charset="0"/>
              <a:buChar char="•"/>
            </a:pPr>
            <a:r>
              <a:rPr lang="sv-SE" sz="2400" dirty="0">
                <a:solidFill>
                  <a:srgbClr val="000000"/>
                </a:solidFill>
              </a:rPr>
              <a:t>I vilka situationer tycker ni att det är svårt att vara förälder?</a:t>
            </a:r>
          </a:p>
          <a:p>
            <a:pPr marL="342900" lvl="0" indent="-342900">
              <a:buFont typeface="Arial" panose="020B0604020202020204" pitchFamily="34" charset="0"/>
              <a:buChar char="•"/>
            </a:pPr>
            <a:r>
              <a:rPr lang="sv-SE" sz="2400" dirty="0">
                <a:solidFill>
                  <a:srgbClr val="000000"/>
                </a:solidFill>
              </a:rPr>
              <a:t>Hur gör ni när ni känner att ni inte räcker till som förälder? </a:t>
            </a:r>
          </a:p>
          <a:p>
            <a:pPr marL="342900" lvl="0" indent="-342900">
              <a:buFont typeface="Arial" panose="020B0604020202020204" pitchFamily="34" charset="0"/>
              <a:buChar char="•"/>
            </a:pPr>
            <a:r>
              <a:rPr lang="sv-SE" sz="2400" dirty="0">
                <a:solidFill>
                  <a:srgbClr val="000000"/>
                </a:solidFill>
              </a:rPr>
              <a:t>Vem kan ni ta hjälp av?</a:t>
            </a:r>
          </a:p>
          <a:p>
            <a:endParaRPr lang="sv-SE" dirty="0"/>
          </a:p>
        </p:txBody>
      </p:sp>
      <p:grpSp>
        <p:nvGrpSpPr>
          <p:cNvPr id="10" name="Bild 8">
            <a:extLst>
              <a:ext uri="{FF2B5EF4-FFF2-40B4-BE49-F238E27FC236}">
                <a16:creationId xmlns:a16="http://schemas.microsoft.com/office/drawing/2014/main" id="{D1405A1E-6F86-472F-B1F8-1B37EFDA4DCA}"/>
              </a:ext>
              <a:ext uri="{C183D7F6-B498-43B3-948B-1728B52AA6E4}">
                <adec:decorative xmlns:adec="http://schemas.microsoft.com/office/drawing/2017/decorative" val="1"/>
              </a:ext>
            </a:extLst>
          </p:cNvPr>
          <p:cNvGrpSpPr/>
          <p:nvPr/>
        </p:nvGrpSpPr>
        <p:grpSpPr>
          <a:xfrm>
            <a:off x="1882011" y="1986815"/>
            <a:ext cx="2266950" cy="1962150"/>
            <a:chOff x="8400669" y="2442960"/>
            <a:chExt cx="2266950" cy="1962150"/>
          </a:xfrm>
        </p:grpSpPr>
        <p:sp>
          <p:nvSpPr>
            <p:cNvPr id="11" name="Frihandsfigur: Form 10">
              <a:extLst>
                <a:ext uri="{FF2B5EF4-FFF2-40B4-BE49-F238E27FC236}">
                  <a16:creationId xmlns:a16="http://schemas.microsoft.com/office/drawing/2014/main" id="{3E663FC3-A6C2-4EDB-98AE-A35889729663}"/>
                </a:ext>
                <a:ext uri="{C183D7F6-B498-43B3-948B-1728B52AA6E4}">
                  <adec:decorative xmlns:adec="http://schemas.microsoft.com/office/drawing/2017/decorative" val="1"/>
                </a:ext>
              </a:extLst>
            </p:cNvPr>
            <p:cNvSpPr/>
            <p:nvPr/>
          </p:nvSpPr>
          <p:spPr>
            <a:xfrm>
              <a:off x="8589997" y="3264815"/>
              <a:ext cx="571500" cy="571500"/>
            </a:xfrm>
            <a:custGeom>
              <a:avLst/>
              <a:gdLst>
                <a:gd name="connsiteX0" fmla="*/ 289122 w 571500"/>
                <a:gd name="connsiteY0" fmla="*/ 571090 h 571500"/>
                <a:gd name="connsiteX1" fmla="*/ 7144 w 571500"/>
                <a:gd name="connsiteY1" fmla="*/ 289112 h 571500"/>
                <a:gd name="connsiteX2" fmla="*/ 289122 w 571500"/>
                <a:gd name="connsiteY2" fmla="*/ 7144 h 571500"/>
                <a:gd name="connsiteX3" fmla="*/ 571090 w 571500"/>
                <a:gd name="connsiteY3" fmla="*/ 289112 h 571500"/>
                <a:gd name="connsiteX4" fmla="*/ 289122 w 571500"/>
                <a:gd name="connsiteY4" fmla="*/ 571090 h 571500"/>
                <a:gd name="connsiteX5" fmla="*/ 289122 w 571500"/>
                <a:gd name="connsiteY5" fmla="*/ 54769 h 571500"/>
                <a:gd name="connsiteX6" fmla="*/ 54769 w 571500"/>
                <a:gd name="connsiteY6" fmla="*/ 289112 h 571500"/>
                <a:gd name="connsiteX7" fmla="*/ 289122 w 571500"/>
                <a:gd name="connsiteY7" fmla="*/ 523465 h 571500"/>
                <a:gd name="connsiteX8" fmla="*/ 523465 w 571500"/>
                <a:gd name="connsiteY8" fmla="*/ 289112 h 571500"/>
                <a:gd name="connsiteX9" fmla="*/ 289122 w 571500"/>
                <a:gd name="connsiteY9" fmla="*/ 54769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0" h="571500">
                  <a:moveTo>
                    <a:pt x="289122" y="571090"/>
                  </a:moveTo>
                  <a:cubicBezTo>
                    <a:pt x="133645" y="571090"/>
                    <a:pt x="7144" y="444598"/>
                    <a:pt x="7144" y="289112"/>
                  </a:cubicBezTo>
                  <a:cubicBezTo>
                    <a:pt x="7144" y="133626"/>
                    <a:pt x="133636" y="7144"/>
                    <a:pt x="289122" y="7144"/>
                  </a:cubicBezTo>
                  <a:cubicBezTo>
                    <a:pt x="444608" y="7144"/>
                    <a:pt x="571090" y="133636"/>
                    <a:pt x="571090" y="289112"/>
                  </a:cubicBezTo>
                  <a:cubicBezTo>
                    <a:pt x="571090" y="444589"/>
                    <a:pt x="444598" y="571090"/>
                    <a:pt x="289122" y="571090"/>
                  </a:cubicBezTo>
                  <a:close/>
                  <a:moveTo>
                    <a:pt x="289122" y="54769"/>
                  </a:moveTo>
                  <a:cubicBezTo>
                    <a:pt x="159906" y="54769"/>
                    <a:pt x="54769" y="159896"/>
                    <a:pt x="54769" y="289112"/>
                  </a:cubicBezTo>
                  <a:cubicBezTo>
                    <a:pt x="54769" y="418329"/>
                    <a:pt x="159896" y="523465"/>
                    <a:pt x="289122" y="523465"/>
                  </a:cubicBezTo>
                  <a:cubicBezTo>
                    <a:pt x="418348" y="523465"/>
                    <a:pt x="523465" y="418338"/>
                    <a:pt x="523465" y="289112"/>
                  </a:cubicBezTo>
                  <a:cubicBezTo>
                    <a:pt x="523465" y="159887"/>
                    <a:pt x="418338" y="54769"/>
                    <a:pt x="289122" y="54769"/>
                  </a:cubicBezTo>
                  <a:close/>
                </a:path>
              </a:pathLst>
            </a:custGeom>
            <a:solidFill>
              <a:srgbClr val="002B45"/>
            </a:solidFill>
            <a:ln w="9525" cap="flat">
              <a:noFill/>
              <a:prstDash val="solid"/>
              <a:miter/>
            </a:ln>
          </p:spPr>
          <p:txBody>
            <a:bodyPr rtlCol="0" anchor="ctr"/>
            <a:lstStyle/>
            <a:p>
              <a:endParaRPr lang="sv-SE"/>
            </a:p>
          </p:txBody>
        </p:sp>
        <p:sp>
          <p:nvSpPr>
            <p:cNvPr id="12" name="Frihandsfigur: Form 11">
              <a:extLst>
                <a:ext uri="{FF2B5EF4-FFF2-40B4-BE49-F238E27FC236}">
                  <a16:creationId xmlns:a16="http://schemas.microsoft.com/office/drawing/2014/main" id="{61462D90-9561-4AA5-81FF-823F49AFD762}"/>
                </a:ext>
                <a:ext uri="{C183D7F6-B498-43B3-948B-1728B52AA6E4}">
                  <adec:decorative xmlns:adec="http://schemas.microsoft.com/office/drawing/2017/decorative" val="1"/>
                </a:ext>
              </a:extLst>
            </p:cNvPr>
            <p:cNvSpPr/>
            <p:nvPr/>
          </p:nvSpPr>
          <p:spPr>
            <a:xfrm>
              <a:off x="9882711" y="3264815"/>
              <a:ext cx="571500" cy="571500"/>
            </a:xfrm>
            <a:custGeom>
              <a:avLst/>
              <a:gdLst>
                <a:gd name="connsiteX0" fmla="*/ 289122 w 571500"/>
                <a:gd name="connsiteY0" fmla="*/ 571090 h 571500"/>
                <a:gd name="connsiteX1" fmla="*/ 7144 w 571500"/>
                <a:gd name="connsiteY1" fmla="*/ 289112 h 571500"/>
                <a:gd name="connsiteX2" fmla="*/ 289122 w 571500"/>
                <a:gd name="connsiteY2" fmla="*/ 7144 h 571500"/>
                <a:gd name="connsiteX3" fmla="*/ 571100 w 571500"/>
                <a:gd name="connsiteY3" fmla="*/ 289112 h 571500"/>
                <a:gd name="connsiteX4" fmla="*/ 289122 w 571500"/>
                <a:gd name="connsiteY4" fmla="*/ 571090 h 571500"/>
                <a:gd name="connsiteX5" fmla="*/ 289122 w 571500"/>
                <a:gd name="connsiteY5" fmla="*/ 54769 h 571500"/>
                <a:gd name="connsiteX6" fmla="*/ 54769 w 571500"/>
                <a:gd name="connsiteY6" fmla="*/ 289112 h 571500"/>
                <a:gd name="connsiteX7" fmla="*/ 289122 w 571500"/>
                <a:gd name="connsiteY7" fmla="*/ 523465 h 571500"/>
                <a:gd name="connsiteX8" fmla="*/ 523475 w 571500"/>
                <a:gd name="connsiteY8" fmla="*/ 289112 h 571500"/>
                <a:gd name="connsiteX9" fmla="*/ 289122 w 571500"/>
                <a:gd name="connsiteY9" fmla="*/ 54769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0" h="571500">
                  <a:moveTo>
                    <a:pt x="289122" y="571090"/>
                  </a:moveTo>
                  <a:cubicBezTo>
                    <a:pt x="133645" y="571090"/>
                    <a:pt x="7144" y="444598"/>
                    <a:pt x="7144" y="289112"/>
                  </a:cubicBezTo>
                  <a:cubicBezTo>
                    <a:pt x="7144" y="133626"/>
                    <a:pt x="133636" y="7144"/>
                    <a:pt x="289122" y="7144"/>
                  </a:cubicBezTo>
                  <a:cubicBezTo>
                    <a:pt x="444608" y="7144"/>
                    <a:pt x="571100" y="133636"/>
                    <a:pt x="571100" y="289112"/>
                  </a:cubicBezTo>
                  <a:cubicBezTo>
                    <a:pt x="571100" y="444589"/>
                    <a:pt x="444608" y="571090"/>
                    <a:pt x="289122" y="571090"/>
                  </a:cubicBezTo>
                  <a:close/>
                  <a:moveTo>
                    <a:pt x="289122" y="54769"/>
                  </a:moveTo>
                  <a:cubicBezTo>
                    <a:pt x="159906" y="54769"/>
                    <a:pt x="54769" y="159896"/>
                    <a:pt x="54769" y="289112"/>
                  </a:cubicBezTo>
                  <a:cubicBezTo>
                    <a:pt x="54769" y="418329"/>
                    <a:pt x="159896" y="523465"/>
                    <a:pt x="289122" y="523465"/>
                  </a:cubicBezTo>
                  <a:cubicBezTo>
                    <a:pt x="418348" y="523465"/>
                    <a:pt x="523475" y="418338"/>
                    <a:pt x="523475" y="289112"/>
                  </a:cubicBezTo>
                  <a:cubicBezTo>
                    <a:pt x="523475" y="159887"/>
                    <a:pt x="418348" y="54769"/>
                    <a:pt x="289122" y="54769"/>
                  </a:cubicBezTo>
                  <a:close/>
                </a:path>
              </a:pathLst>
            </a:custGeom>
            <a:solidFill>
              <a:srgbClr val="017CC1"/>
            </a:solidFill>
            <a:ln w="9525" cap="flat">
              <a:noFill/>
              <a:prstDash val="solid"/>
              <a:miter/>
            </a:ln>
          </p:spPr>
          <p:txBody>
            <a:bodyPr rtlCol="0" anchor="ctr"/>
            <a:lstStyle/>
            <a:p>
              <a:endParaRPr lang="sv-SE"/>
            </a:p>
          </p:txBody>
        </p:sp>
        <p:sp>
          <p:nvSpPr>
            <p:cNvPr id="13" name="Frihandsfigur: Form 12">
              <a:extLst>
                <a:ext uri="{FF2B5EF4-FFF2-40B4-BE49-F238E27FC236}">
                  <a16:creationId xmlns:a16="http://schemas.microsoft.com/office/drawing/2014/main" id="{414CA11A-70DF-4582-AF82-13ED82981B2C}"/>
                </a:ext>
                <a:ext uri="{C183D7F6-B498-43B3-948B-1728B52AA6E4}">
                  <adec:decorative xmlns:adec="http://schemas.microsoft.com/office/drawing/2017/decorative" val="1"/>
                </a:ext>
              </a:extLst>
            </p:cNvPr>
            <p:cNvSpPr/>
            <p:nvPr/>
          </p:nvSpPr>
          <p:spPr>
            <a:xfrm>
              <a:off x="9237069" y="3035120"/>
              <a:ext cx="571500" cy="571500"/>
            </a:xfrm>
            <a:custGeom>
              <a:avLst/>
              <a:gdLst>
                <a:gd name="connsiteX0" fmla="*/ 289112 w 571500"/>
                <a:gd name="connsiteY0" fmla="*/ 571090 h 571500"/>
                <a:gd name="connsiteX1" fmla="*/ 7144 w 571500"/>
                <a:gd name="connsiteY1" fmla="*/ 289122 h 571500"/>
                <a:gd name="connsiteX2" fmla="*/ 289112 w 571500"/>
                <a:gd name="connsiteY2" fmla="*/ 7144 h 571500"/>
                <a:gd name="connsiteX3" fmla="*/ 571091 w 571500"/>
                <a:gd name="connsiteY3" fmla="*/ 289122 h 571500"/>
                <a:gd name="connsiteX4" fmla="*/ 289112 w 571500"/>
                <a:gd name="connsiteY4" fmla="*/ 571090 h 571500"/>
                <a:gd name="connsiteX5" fmla="*/ 289112 w 571500"/>
                <a:gd name="connsiteY5" fmla="*/ 54778 h 571500"/>
                <a:gd name="connsiteX6" fmla="*/ 54769 w 571500"/>
                <a:gd name="connsiteY6" fmla="*/ 289131 h 571500"/>
                <a:gd name="connsiteX7" fmla="*/ 289112 w 571500"/>
                <a:gd name="connsiteY7" fmla="*/ 523475 h 571500"/>
                <a:gd name="connsiteX8" fmla="*/ 523466 w 571500"/>
                <a:gd name="connsiteY8" fmla="*/ 289131 h 571500"/>
                <a:gd name="connsiteX9" fmla="*/ 289112 w 571500"/>
                <a:gd name="connsiteY9" fmla="*/ 54778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0" h="571500">
                  <a:moveTo>
                    <a:pt x="289112" y="571090"/>
                  </a:moveTo>
                  <a:cubicBezTo>
                    <a:pt x="133636" y="571090"/>
                    <a:pt x="7144" y="444608"/>
                    <a:pt x="7144" y="289122"/>
                  </a:cubicBezTo>
                  <a:cubicBezTo>
                    <a:pt x="7144" y="133636"/>
                    <a:pt x="133636" y="7144"/>
                    <a:pt x="289112" y="7144"/>
                  </a:cubicBezTo>
                  <a:cubicBezTo>
                    <a:pt x="444589" y="7144"/>
                    <a:pt x="571091" y="133636"/>
                    <a:pt x="571091" y="289122"/>
                  </a:cubicBezTo>
                  <a:cubicBezTo>
                    <a:pt x="571091" y="444608"/>
                    <a:pt x="444599" y="571090"/>
                    <a:pt x="289112" y="571090"/>
                  </a:cubicBezTo>
                  <a:close/>
                  <a:moveTo>
                    <a:pt x="289112" y="54778"/>
                  </a:moveTo>
                  <a:cubicBezTo>
                    <a:pt x="159896" y="54778"/>
                    <a:pt x="54769" y="159906"/>
                    <a:pt x="54769" y="289131"/>
                  </a:cubicBezTo>
                  <a:cubicBezTo>
                    <a:pt x="54769" y="418357"/>
                    <a:pt x="159896" y="523475"/>
                    <a:pt x="289112" y="523475"/>
                  </a:cubicBezTo>
                  <a:cubicBezTo>
                    <a:pt x="418328" y="523475"/>
                    <a:pt x="523466" y="418348"/>
                    <a:pt x="523466" y="289131"/>
                  </a:cubicBezTo>
                  <a:cubicBezTo>
                    <a:pt x="523466" y="159915"/>
                    <a:pt x="418338" y="54778"/>
                    <a:pt x="289112" y="54778"/>
                  </a:cubicBezTo>
                  <a:close/>
                </a:path>
              </a:pathLst>
            </a:custGeom>
            <a:solidFill>
              <a:srgbClr val="1B2F46"/>
            </a:solidFill>
            <a:ln w="9525" cap="flat">
              <a:noFill/>
              <a:prstDash val="solid"/>
              <a:miter/>
            </a:ln>
          </p:spPr>
          <p:txBody>
            <a:bodyPr rtlCol="0" anchor="ctr"/>
            <a:lstStyle/>
            <a:p>
              <a:endParaRPr lang="sv-SE"/>
            </a:p>
          </p:txBody>
        </p:sp>
        <p:sp>
          <p:nvSpPr>
            <p:cNvPr id="14" name="Frihandsfigur: Form 13">
              <a:extLst>
                <a:ext uri="{FF2B5EF4-FFF2-40B4-BE49-F238E27FC236}">
                  <a16:creationId xmlns:a16="http://schemas.microsoft.com/office/drawing/2014/main" id="{FBBFC3AA-D042-4E7B-AA51-3E870AB13BF9}"/>
                </a:ext>
                <a:ext uri="{C183D7F6-B498-43B3-948B-1728B52AA6E4}">
                  <adec:decorative xmlns:adec="http://schemas.microsoft.com/office/drawing/2017/decorative" val="1"/>
                </a:ext>
              </a:extLst>
            </p:cNvPr>
            <p:cNvSpPr/>
            <p:nvPr/>
          </p:nvSpPr>
          <p:spPr>
            <a:xfrm>
              <a:off x="8463505" y="3853231"/>
              <a:ext cx="628650" cy="552450"/>
            </a:xfrm>
            <a:custGeom>
              <a:avLst/>
              <a:gdLst>
                <a:gd name="connsiteX0" fmla="*/ 583549 w 628650"/>
                <a:gd name="connsiteY0" fmla="*/ 551602 h 552450"/>
                <a:gd name="connsiteX1" fmla="*/ 536048 w 628650"/>
                <a:gd name="connsiteY1" fmla="*/ 548202 h 552450"/>
                <a:gd name="connsiteX2" fmla="*/ 563518 w 628650"/>
                <a:gd name="connsiteY2" fmla="*/ 163878 h 552450"/>
                <a:gd name="connsiteX3" fmla="*/ 570090 w 628650"/>
                <a:gd name="connsiteY3" fmla="*/ 88202 h 552450"/>
                <a:gd name="connsiteX4" fmla="*/ 422072 w 628650"/>
                <a:gd name="connsiteY4" fmla="*/ 54759 h 552450"/>
                <a:gd name="connsiteX5" fmla="*/ 409127 w 628650"/>
                <a:gd name="connsiteY5" fmla="*/ 54759 h 552450"/>
                <a:gd name="connsiteX6" fmla="*/ 65532 w 628650"/>
                <a:gd name="connsiteY6" fmla="*/ 398355 h 552450"/>
                <a:gd name="connsiteX7" fmla="*/ 65475 w 628650"/>
                <a:gd name="connsiteY7" fmla="*/ 400060 h 552450"/>
                <a:gd name="connsiteX8" fmla="*/ 54645 w 628650"/>
                <a:gd name="connsiteY8" fmla="*/ 551602 h 552450"/>
                <a:gd name="connsiteX9" fmla="*/ 7144 w 628650"/>
                <a:gd name="connsiteY9" fmla="*/ 548202 h 552450"/>
                <a:gd name="connsiteX10" fmla="*/ 17917 w 628650"/>
                <a:gd name="connsiteY10" fmla="*/ 397497 h 552450"/>
                <a:gd name="connsiteX11" fmla="*/ 409137 w 628650"/>
                <a:gd name="connsiteY11" fmla="*/ 7144 h 552450"/>
                <a:gd name="connsiteX12" fmla="*/ 422081 w 628650"/>
                <a:gd name="connsiteY12" fmla="*/ 7144 h 552450"/>
                <a:gd name="connsiteX13" fmla="*/ 608066 w 628650"/>
                <a:gd name="connsiteY13" fmla="*/ 54121 h 552450"/>
                <a:gd name="connsiteX14" fmla="*/ 623573 w 628650"/>
                <a:gd name="connsiteY14" fmla="*/ 62522 h 552450"/>
                <a:gd name="connsiteX15" fmla="*/ 620058 w 628650"/>
                <a:gd name="connsiteY15" fmla="*/ 79801 h 552450"/>
                <a:gd name="connsiteX16" fmla="*/ 611134 w 628650"/>
                <a:gd name="connsiteY16" fmla="*/ 165040 h 552450"/>
                <a:gd name="connsiteX17" fmla="*/ 611076 w 628650"/>
                <a:gd name="connsiteY17" fmla="*/ 166545 h 552450"/>
                <a:gd name="connsiteX18" fmla="*/ 583549 w 628650"/>
                <a:gd name="connsiteY18" fmla="*/ 551612 h 552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28650" h="552450">
                  <a:moveTo>
                    <a:pt x="583549" y="551602"/>
                  </a:moveTo>
                  <a:lnTo>
                    <a:pt x="536048" y="548202"/>
                  </a:lnTo>
                  <a:lnTo>
                    <a:pt x="563518" y="163878"/>
                  </a:lnTo>
                  <a:cubicBezTo>
                    <a:pt x="563756" y="138579"/>
                    <a:pt x="565966" y="113205"/>
                    <a:pt x="570090" y="88202"/>
                  </a:cubicBezTo>
                  <a:cubicBezTo>
                    <a:pt x="524161" y="66284"/>
                    <a:pt x="473345" y="54759"/>
                    <a:pt x="422072" y="54759"/>
                  </a:cubicBezTo>
                  <a:lnTo>
                    <a:pt x="409127" y="54759"/>
                  </a:lnTo>
                  <a:cubicBezTo>
                    <a:pt x="219666" y="54759"/>
                    <a:pt x="65532" y="208902"/>
                    <a:pt x="65532" y="398355"/>
                  </a:cubicBezTo>
                  <a:lnTo>
                    <a:pt x="65475" y="400060"/>
                  </a:lnTo>
                  <a:lnTo>
                    <a:pt x="54645" y="551602"/>
                  </a:lnTo>
                  <a:lnTo>
                    <a:pt x="7144" y="548202"/>
                  </a:lnTo>
                  <a:lnTo>
                    <a:pt x="17917" y="397497"/>
                  </a:lnTo>
                  <a:cubicBezTo>
                    <a:pt x="18383" y="182185"/>
                    <a:pt x="193710" y="7144"/>
                    <a:pt x="409137" y="7144"/>
                  </a:cubicBezTo>
                  <a:lnTo>
                    <a:pt x="422081" y="7144"/>
                  </a:lnTo>
                  <a:cubicBezTo>
                    <a:pt x="487004" y="7144"/>
                    <a:pt x="551317" y="23384"/>
                    <a:pt x="608066" y="54121"/>
                  </a:cubicBezTo>
                  <a:lnTo>
                    <a:pt x="623573" y="62522"/>
                  </a:lnTo>
                  <a:lnTo>
                    <a:pt x="620058" y="79801"/>
                  </a:lnTo>
                  <a:cubicBezTo>
                    <a:pt x="614363" y="107794"/>
                    <a:pt x="611362" y="136474"/>
                    <a:pt x="611134" y="165040"/>
                  </a:cubicBezTo>
                  <a:lnTo>
                    <a:pt x="611076" y="166545"/>
                  </a:lnTo>
                  <a:lnTo>
                    <a:pt x="583549" y="551612"/>
                  </a:lnTo>
                  <a:close/>
                </a:path>
              </a:pathLst>
            </a:custGeom>
            <a:solidFill>
              <a:srgbClr val="1B2F46"/>
            </a:solidFill>
            <a:ln w="9525" cap="flat">
              <a:noFill/>
              <a:prstDash val="solid"/>
              <a:miter/>
            </a:ln>
          </p:spPr>
          <p:txBody>
            <a:bodyPr rtlCol="0" anchor="ctr"/>
            <a:lstStyle/>
            <a:p>
              <a:endParaRPr lang="sv-SE"/>
            </a:p>
          </p:txBody>
        </p:sp>
        <p:sp>
          <p:nvSpPr>
            <p:cNvPr id="15" name="Frihandsfigur: Form 14">
              <a:extLst>
                <a:ext uri="{FF2B5EF4-FFF2-40B4-BE49-F238E27FC236}">
                  <a16:creationId xmlns:a16="http://schemas.microsoft.com/office/drawing/2014/main" id="{4A106386-F94C-4228-B3AF-CC6AA4BBE53D}"/>
                </a:ext>
                <a:ext uri="{C183D7F6-B498-43B3-948B-1728B52AA6E4}">
                  <adec:decorative xmlns:adec="http://schemas.microsoft.com/office/drawing/2017/decorative" val="1"/>
                </a:ext>
              </a:extLst>
            </p:cNvPr>
            <p:cNvSpPr/>
            <p:nvPr/>
          </p:nvSpPr>
          <p:spPr>
            <a:xfrm>
              <a:off x="9957959" y="3853231"/>
              <a:ext cx="628650" cy="552450"/>
            </a:xfrm>
            <a:custGeom>
              <a:avLst/>
              <a:gdLst>
                <a:gd name="connsiteX0" fmla="*/ 48711 w 628650"/>
                <a:gd name="connsiteY0" fmla="*/ 551679 h 552450"/>
                <a:gd name="connsiteX1" fmla="*/ 19755 w 628650"/>
                <a:gd name="connsiteY1" fmla="*/ 164849 h 552450"/>
                <a:gd name="connsiteX2" fmla="*/ 10706 w 628650"/>
                <a:gd name="connsiteY2" fmla="*/ 79172 h 552450"/>
                <a:gd name="connsiteX3" fmla="*/ 7144 w 628650"/>
                <a:gd name="connsiteY3" fmla="*/ 61789 h 552450"/>
                <a:gd name="connsiteX4" fmla="*/ 22784 w 628650"/>
                <a:gd name="connsiteY4" fmla="*/ 53407 h 552450"/>
                <a:gd name="connsiteX5" fmla="*/ 207407 w 628650"/>
                <a:gd name="connsiteY5" fmla="*/ 7144 h 552450"/>
                <a:gd name="connsiteX6" fmla="*/ 220351 w 628650"/>
                <a:gd name="connsiteY6" fmla="*/ 7144 h 552450"/>
                <a:gd name="connsiteX7" fmla="*/ 611572 w 628650"/>
                <a:gd name="connsiteY7" fmla="*/ 397469 h 552450"/>
                <a:gd name="connsiteX8" fmla="*/ 622868 w 628650"/>
                <a:gd name="connsiteY8" fmla="*/ 548135 h 552450"/>
                <a:gd name="connsiteX9" fmla="*/ 575377 w 628650"/>
                <a:gd name="connsiteY9" fmla="*/ 551688 h 552450"/>
                <a:gd name="connsiteX10" fmla="*/ 563956 w 628650"/>
                <a:gd name="connsiteY10" fmla="*/ 398364 h 552450"/>
                <a:gd name="connsiteX11" fmla="*/ 220361 w 628650"/>
                <a:gd name="connsiteY11" fmla="*/ 54769 h 552450"/>
                <a:gd name="connsiteX12" fmla="*/ 207416 w 628650"/>
                <a:gd name="connsiteY12" fmla="*/ 54769 h 552450"/>
                <a:gd name="connsiteX13" fmla="*/ 60722 w 628650"/>
                <a:gd name="connsiteY13" fmla="*/ 87621 h 552450"/>
                <a:gd name="connsiteX14" fmla="*/ 67389 w 628650"/>
                <a:gd name="connsiteY14" fmla="*/ 163640 h 552450"/>
                <a:gd name="connsiteX15" fmla="*/ 96222 w 628650"/>
                <a:gd name="connsiteY15" fmla="*/ 548126 h 552450"/>
                <a:gd name="connsiteX16" fmla="*/ 48730 w 628650"/>
                <a:gd name="connsiteY16" fmla="*/ 551679 h 552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28650" h="552450">
                  <a:moveTo>
                    <a:pt x="48711" y="551679"/>
                  </a:moveTo>
                  <a:lnTo>
                    <a:pt x="19755" y="164849"/>
                  </a:lnTo>
                  <a:cubicBezTo>
                    <a:pt x="19517" y="136131"/>
                    <a:pt x="16469" y="107309"/>
                    <a:pt x="10706" y="79172"/>
                  </a:cubicBezTo>
                  <a:lnTo>
                    <a:pt x="7144" y="61789"/>
                  </a:lnTo>
                  <a:lnTo>
                    <a:pt x="22784" y="53407"/>
                  </a:lnTo>
                  <a:cubicBezTo>
                    <a:pt x="79248" y="23136"/>
                    <a:pt x="143085" y="7144"/>
                    <a:pt x="207407" y="7144"/>
                  </a:cubicBezTo>
                  <a:lnTo>
                    <a:pt x="220351" y="7144"/>
                  </a:lnTo>
                  <a:cubicBezTo>
                    <a:pt x="435769" y="7144"/>
                    <a:pt x="611076" y="182156"/>
                    <a:pt x="611572" y="397469"/>
                  </a:cubicBezTo>
                  <a:lnTo>
                    <a:pt x="622868" y="548135"/>
                  </a:lnTo>
                  <a:lnTo>
                    <a:pt x="575377" y="551688"/>
                  </a:lnTo>
                  <a:lnTo>
                    <a:pt x="563956" y="398364"/>
                  </a:lnTo>
                  <a:cubicBezTo>
                    <a:pt x="563956" y="208902"/>
                    <a:pt x="409813" y="54769"/>
                    <a:pt x="220361" y="54769"/>
                  </a:cubicBezTo>
                  <a:lnTo>
                    <a:pt x="207416" y="54769"/>
                  </a:lnTo>
                  <a:cubicBezTo>
                    <a:pt x="156705" y="54769"/>
                    <a:pt x="106347" y="66084"/>
                    <a:pt x="60722" y="87621"/>
                  </a:cubicBezTo>
                  <a:cubicBezTo>
                    <a:pt x="64894" y="112738"/>
                    <a:pt x="67142" y="138217"/>
                    <a:pt x="67389" y="163640"/>
                  </a:cubicBezTo>
                  <a:lnTo>
                    <a:pt x="96222" y="548126"/>
                  </a:lnTo>
                  <a:lnTo>
                    <a:pt x="48730" y="551679"/>
                  </a:lnTo>
                  <a:close/>
                </a:path>
              </a:pathLst>
            </a:custGeom>
            <a:solidFill>
              <a:srgbClr val="017CC1"/>
            </a:solidFill>
            <a:ln w="9525" cap="flat">
              <a:noFill/>
              <a:prstDash val="solid"/>
              <a:miter/>
            </a:ln>
          </p:spPr>
          <p:txBody>
            <a:bodyPr rtlCol="0" anchor="ctr"/>
            <a:lstStyle/>
            <a:p>
              <a:endParaRPr lang="sv-SE"/>
            </a:p>
          </p:txBody>
        </p:sp>
        <p:sp>
          <p:nvSpPr>
            <p:cNvPr id="16" name="Frihandsfigur: Form 15">
              <a:extLst>
                <a:ext uri="{FF2B5EF4-FFF2-40B4-BE49-F238E27FC236}">
                  <a16:creationId xmlns:a16="http://schemas.microsoft.com/office/drawing/2014/main" id="{CDA01FF4-D3F1-46B0-9F8B-2CA0694AD805}"/>
                </a:ext>
                <a:ext uri="{C183D7F6-B498-43B3-948B-1728B52AA6E4}">
                  <adec:decorative xmlns:adec="http://schemas.microsoft.com/office/drawing/2017/decorative" val="1"/>
                </a:ext>
              </a:extLst>
            </p:cNvPr>
            <p:cNvSpPr/>
            <p:nvPr/>
          </p:nvSpPr>
          <p:spPr>
            <a:xfrm>
              <a:off x="9094146" y="3623546"/>
              <a:ext cx="857250" cy="781050"/>
            </a:xfrm>
            <a:custGeom>
              <a:avLst/>
              <a:gdLst>
                <a:gd name="connsiteX0" fmla="*/ 810749 w 857250"/>
                <a:gd name="connsiteY0" fmla="*/ 781364 h 781050"/>
                <a:gd name="connsiteX1" fmla="*/ 782098 w 857250"/>
                <a:gd name="connsiteY1" fmla="*/ 398364 h 781050"/>
                <a:gd name="connsiteX2" fmla="*/ 438493 w 857250"/>
                <a:gd name="connsiteY2" fmla="*/ 54769 h 781050"/>
                <a:gd name="connsiteX3" fmla="*/ 425548 w 857250"/>
                <a:gd name="connsiteY3" fmla="*/ 54769 h 781050"/>
                <a:gd name="connsiteX4" fmla="*/ 81953 w 857250"/>
                <a:gd name="connsiteY4" fmla="*/ 398364 h 781050"/>
                <a:gd name="connsiteX5" fmla="*/ 81896 w 857250"/>
                <a:gd name="connsiteY5" fmla="*/ 400069 h 781050"/>
                <a:gd name="connsiteX6" fmla="*/ 54645 w 857250"/>
                <a:gd name="connsiteY6" fmla="*/ 781288 h 781050"/>
                <a:gd name="connsiteX7" fmla="*/ 7144 w 857250"/>
                <a:gd name="connsiteY7" fmla="*/ 777888 h 781050"/>
                <a:gd name="connsiteX8" fmla="*/ 34328 w 857250"/>
                <a:gd name="connsiteY8" fmla="*/ 397497 h 781050"/>
                <a:gd name="connsiteX9" fmla="*/ 425548 w 857250"/>
                <a:gd name="connsiteY9" fmla="*/ 7144 h 781050"/>
                <a:gd name="connsiteX10" fmla="*/ 438493 w 857250"/>
                <a:gd name="connsiteY10" fmla="*/ 7144 h 781050"/>
                <a:gd name="connsiteX11" fmla="*/ 829723 w 857250"/>
                <a:gd name="connsiteY11" fmla="*/ 397469 h 781050"/>
                <a:gd name="connsiteX12" fmla="*/ 858241 w 857250"/>
                <a:gd name="connsiteY12" fmla="*/ 777821 h 781050"/>
                <a:gd name="connsiteX13" fmla="*/ 810749 w 857250"/>
                <a:gd name="connsiteY13" fmla="*/ 781374 h 781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7250" h="781050">
                  <a:moveTo>
                    <a:pt x="810749" y="781364"/>
                  </a:moveTo>
                  <a:lnTo>
                    <a:pt x="782098" y="398364"/>
                  </a:lnTo>
                  <a:cubicBezTo>
                    <a:pt x="782098" y="208902"/>
                    <a:pt x="627955" y="54769"/>
                    <a:pt x="438493" y="54769"/>
                  </a:cubicBezTo>
                  <a:lnTo>
                    <a:pt x="425548" y="54769"/>
                  </a:lnTo>
                  <a:cubicBezTo>
                    <a:pt x="236087" y="54769"/>
                    <a:pt x="81953" y="208912"/>
                    <a:pt x="81953" y="398364"/>
                  </a:cubicBezTo>
                  <a:lnTo>
                    <a:pt x="81896" y="400069"/>
                  </a:lnTo>
                  <a:lnTo>
                    <a:pt x="54645" y="781288"/>
                  </a:lnTo>
                  <a:lnTo>
                    <a:pt x="7144" y="777888"/>
                  </a:lnTo>
                  <a:lnTo>
                    <a:pt x="34328" y="397497"/>
                  </a:lnTo>
                  <a:cubicBezTo>
                    <a:pt x="34795" y="182185"/>
                    <a:pt x="210121" y="7144"/>
                    <a:pt x="425548" y="7144"/>
                  </a:cubicBezTo>
                  <a:lnTo>
                    <a:pt x="438493" y="7144"/>
                  </a:lnTo>
                  <a:cubicBezTo>
                    <a:pt x="653920" y="7144"/>
                    <a:pt x="829227" y="182156"/>
                    <a:pt x="829723" y="397469"/>
                  </a:cubicBezTo>
                  <a:lnTo>
                    <a:pt x="858241" y="777821"/>
                  </a:lnTo>
                  <a:lnTo>
                    <a:pt x="810749" y="781374"/>
                  </a:lnTo>
                  <a:close/>
                </a:path>
              </a:pathLst>
            </a:custGeom>
            <a:solidFill>
              <a:srgbClr val="1B2F46"/>
            </a:solidFill>
            <a:ln w="9525" cap="flat">
              <a:noFill/>
              <a:prstDash val="solid"/>
              <a:miter/>
            </a:ln>
          </p:spPr>
          <p:txBody>
            <a:bodyPr rtlCol="0" anchor="ctr"/>
            <a:lstStyle/>
            <a:p>
              <a:endParaRPr lang="sv-SE"/>
            </a:p>
          </p:txBody>
        </p:sp>
        <p:sp>
          <p:nvSpPr>
            <p:cNvPr id="17" name="Frihandsfigur: Form 16">
              <a:extLst>
                <a:ext uri="{FF2B5EF4-FFF2-40B4-BE49-F238E27FC236}">
                  <a16:creationId xmlns:a16="http://schemas.microsoft.com/office/drawing/2014/main" id="{D956B9E8-E1EE-41DF-BFCE-004CE299AD90}"/>
                </a:ext>
                <a:ext uri="{C183D7F6-B498-43B3-948B-1728B52AA6E4}">
                  <adec:decorative xmlns:adec="http://schemas.microsoft.com/office/drawing/2017/decorative" val="1"/>
                </a:ext>
              </a:extLst>
            </p:cNvPr>
            <p:cNvSpPr/>
            <p:nvPr/>
          </p:nvSpPr>
          <p:spPr>
            <a:xfrm>
              <a:off x="8393526" y="2435813"/>
              <a:ext cx="895350" cy="771525"/>
            </a:xfrm>
            <a:custGeom>
              <a:avLst/>
              <a:gdLst>
                <a:gd name="connsiteX0" fmla="*/ 98688 w 895350"/>
                <a:gd name="connsiteY0" fmla="*/ 104502 h 771525"/>
                <a:gd name="connsiteX1" fmla="*/ 706649 w 895350"/>
                <a:gd name="connsiteY1" fmla="*/ 8490 h 771525"/>
                <a:gd name="connsiteX2" fmla="*/ 829179 w 895350"/>
                <a:gd name="connsiteY2" fmla="*/ 96025 h 771525"/>
                <a:gd name="connsiteX3" fmla="*/ 893082 w 895350"/>
                <a:gd name="connsiteY3" fmla="*/ 500704 h 771525"/>
                <a:gd name="connsiteX4" fmla="*/ 803490 w 895350"/>
                <a:gd name="connsiteY4" fmla="*/ 621738 h 771525"/>
                <a:gd name="connsiteX5" fmla="*/ 750912 w 895350"/>
                <a:gd name="connsiteY5" fmla="*/ 630044 h 771525"/>
                <a:gd name="connsiteX6" fmla="*/ 769353 w 895350"/>
                <a:gd name="connsiteY6" fmla="*/ 746840 h 771525"/>
                <a:gd name="connsiteX7" fmla="*/ 740406 w 895350"/>
                <a:gd name="connsiteY7" fmla="*/ 766042 h 771525"/>
                <a:gd name="connsiteX8" fmla="*/ 562812 w 895350"/>
                <a:gd name="connsiteY8" fmla="*/ 659791 h 771525"/>
                <a:gd name="connsiteX9" fmla="*/ 194652 w 895350"/>
                <a:gd name="connsiteY9" fmla="*/ 717931 h 771525"/>
                <a:gd name="connsiteX10" fmla="*/ 72122 w 895350"/>
                <a:gd name="connsiteY10" fmla="*/ 630396 h 771525"/>
                <a:gd name="connsiteX11" fmla="*/ 8191 w 895350"/>
                <a:gd name="connsiteY11" fmla="*/ 225689 h 771525"/>
                <a:gd name="connsiteX12" fmla="*/ 98688 w 895350"/>
                <a:gd name="connsiteY12" fmla="*/ 104512 h 771525"/>
                <a:gd name="connsiteX13" fmla="*/ 98688 w 895350"/>
                <a:gd name="connsiteY13" fmla="*/ 104512 h 771525"/>
                <a:gd name="connsiteX14" fmla="*/ 650080 w 895350"/>
                <a:gd name="connsiteY14" fmla="*/ 225174 h 771525"/>
                <a:gd name="connsiteX15" fmla="*/ 597883 w 895350"/>
                <a:gd name="connsiteY15" fmla="*/ 187246 h 771525"/>
                <a:gd name="connsiteX16" fmla="*/ 256250 w 895350"/>
                <a:gd name="connsiteY16" fmla="*/ 241357 h 771525"/>
                <a:gd name="connsiteX17" fmla="*/ 218331 w 895350"/>
                <a:gd name="connsiteY17" fmla="*/ 293554 h 771525"/>
                <a:gd name="connsiteX18" fmla="*/ 270528 w 895350"/>
                <a:gd name="connsiteY18" fmla="*/ 331483 h 771525"/>
                <a:gd name="connsiteX19" fmla="*/ 612161 w 895350"/>
                <a:gd name="connsiteY19" fmla="*/ 277371 h 771525"/>
                <a:gd name="connsiteX20" fmla="*/ 650080 w 895350"/>
                <a:gd name="connsiteY20" fmla="*/ 225174 h 771525"/>
                <a:gd name="connsiteX21" fmla="*/ 608028 w 895350"/>
                <a:gd name="connsiteY21" fmla="*/ 445735 h 771525"/>
                <a:gd name="connsiteX22" fmla="*/ 555831 w 895350"/>
                <a:gd name="connsiteY22" fmla="*/ 407807 h 771525"/>
                <a:gd name="connsiteX23" fmla="*/ 289302 w 895350"/>
                <a:gd name="connsiteY23" fmla="*/ 450022 h 771525"/>
                <a:gd name="connsiteX24" fmla="*/ 251383 w 895350"/>
                <a:gd name="connsiteY24" fmla="*/ 502219 h 771525"/>
                <a:gd name="connsiteX25" fmla="*/ 303580 w 895350"/>
                <a:gd name="connsiteY25" fmla="*/ 540147 h 771525"/>
                <a:gd name="connsiteX26" fmla="*/ 570109 w 895350"/>
                <a:gd name="connsiteY26" fmla="*/ 497932 h 771525"/>
                <a:gd name="connsiteX27" fmla="*/ 608028 w 895350"/>
                <a:gd name="connsiteY27" fmla="*/ 445735 h 771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95350" h="771525">
                  <a:moveTo>
                    <a:pt x="98688" y="104502"/>
                  </a:moveTo>
                  <a:lnTo>
                    <a:pt x="706649" y="8490"/>
                  </a:lnTo>
                  <a:cubicBezTo>
                    <a:pt x="765457" y="-797"/>
                    <a:pt x="820168" y="38989"/>
                    <a:pt x="829179" y="96025"/>
                  </a:cubicBezTo>
                  <a:lnTo>
                    <a:pt x="893082" y="500704"/>
                  </a:lnTo>
                  <a:cubicBezTo>
                    <a:pt x="902093" y="557740"/>
                    <a:pt x="862297" y="612451"/>
                    <a:pt x="803490" y="621738"/>
                  </a:cubicBezTo>
                  <a:lnTo>
                    <a:pt x="750912" y="630044"/>
                  </a:lnTo>
                  <a:lnTo>
                    <a:pt x="769353" y="746840"/>
                  </a:lnTo>
                  <a:cubicBezTo>
                    <a:pt x="771886" y="762889"/>
                    <a:pt x="754417" y="773862"/>
                    <a:pt x="740406" y="766042"/>
                  </a:cubicBezTo>
                  <a:lnTo>
                    <a:pt x="562812" y="659791"/>
                  </a:lnTo>
                  <a:lnTo>
                    <a:pt x="194652" y="717931"/>
                  </a:lnTo>
                  <a:cubicBezTo>
                    <a:pt x="136712" y="727085"/>
                    <a:pt x="81133" y="687432"/>
                    <a:pt x="72122" y="630396"/>
                  </a:cubicBezTo>
                  <a:lnTo>
                    <a:pt x="8191" y="225689"/>
                  </a:lnTo>
                  <a:cubicBezTo>
                    <a:pt x="85" y="168510"/>
                    <a:pt x="39880" y="113799"/>
                    <a:pt x="98688" y="104512"/>
                  </a:cubicBezTo>
                  <a:lnTo>
                    <a:pt x="98688" y="104512"/>
                  </a:lnTo>
                  <a:close/>
                  <a:moveTo>
                    <a:pt x="650080" y="225174"/>
                  </a:moveTo>
                  <a:cubicBezTo>
                    <a:pt x="646137" y="200286"/>
                    <a:pt x="622772" y="183312"/>
                    <a:pt x="597883" y="187246"/>
                  </a:cubicBezTo>
                  <a:lnTo>
                    <a:pt x="256250" y="241357"/>
                  </a:lnTo>
                  <a:cubicBezTo>
                    <a:pt x="231361" y="245301"/>
                    <a:pt x="214388" y="268666"/>
                    <a:pt x="218331" y="293554"/>
                  </a:cubicBezTo>
                  <a:cubicBezTo>
                    <a:pt x="222275" y="318443"/>
                    <a:pt x="245639" y="335417"/>
                    <a:pt x="270528" y="331483"/>
                  </a:cubicBezTo>
                  <a:lnTo>
                    <a:pt x="612161" y="277371"/>
                  </a:lnTo>
                  <a:cubicBezTo>
                    <a:pt x="637050" y="273428"/>
                    <a:pt x="654024" y="250063"/>
                    <a:pt x="650080" y="225174"/>
                  </a:cubicBezTo>
                  <a:close/>
                  <a:moveTo>
                    <a:pt x="608028" y="445735"/>
                  </a:moveTo>
                  <a:cubicBezTo>
                    <a:pt x="604084" y="420846"/>
                    <a:pt x="580719" y="403873"/>
                    <a:pt x="555831" y="407807"/>
                  </a:cubicBezTo>
                  <a:lnTo>
                    <a:pt x="289302" y="450022"/>
                  </a:lnTo>
                  <a:cubicBezTo>
                    <a:pt x="264413" y="453965"/>
                    <a:pt x="247440" y="477330"/>
                    <a:pt x="251383" y="502219"/>
                  </a:cubicBezTo>
                  <a:cubicBezTo>
                    <a:pt x="255326" y="527107"/>
                    <a:pt x="278691" y="544081"/>
                    <a:pt x="303580" y="540147"/>
                  </a:cubicBezTo>
                  <a:lnTo>
                    <a:pt x="570109" y="497932"/>
                  </a:lnTo>
                  <a:cubicBezTo>
                    <a:pt x="594997" y="493989"/>
                    <a:pt x="611971" y="470624"/>
                    <a:pt x="608028" y="445735"/>
                  </a:cubicBezTo>
                  <a:close/>
                </a:path>
              </a:pathLst>
            </a:custGeom>
            <a:solidFill>
              <a:srgbClr val="017CC1"/>
            </a:solidFill>
            <a:ln w="9525" cap="flat">
              <a:noFill/>
              <a:prstDash val="solid"/>
              <a:miter/>
            </a:ln>
          </p:spPr>
          <p:txBody>
            <a:bodyPr rtlCol="0" anchor="ctr"/>
            <a:lstStyle/>
            <a:p>
              <a:endParaRPr lang="sv-SE"/>
            </a:p>
          </p:txBody>
        </p:sp>
        <p:sp>
          <p:nvSpPr>
            <p:cNvPr id="18" name="Frihandsfigur: Form 17">
              <a:extLst>
                <a:ext uri="{FF2B5EF4-FFF2-40B4-BE49-F238E27FC236}">
                  <a16:creationId xmlns:a16="http://schemas.microsoft.com/office/drawing/2014/main" id="{CEC96AA1-3079-497C-8F55-DCC5A2CB7D7F}"/>
                </a:ext>
                <a:ext uri="{C183D7F6-B498-43B3-948B-1728B52AA6E4}">
                  <adec:decorative xmlns:adec="http://schemas.microsoft.com/office/drawing/2017/decorative" val="1"/>
                </a:ext>
              </a:extLst>
            </p:cNvPr>
            <p:cNvSpPr/>
            <p:nvPr/>
          </p:nvSpPr>
          <p:spPr>
            <a:xfrm>
              <a:off x="9776512" y="2451862"/>
              <a:ext cx="895350" cy="809625"/>
            </a:xfrm>
            <a:custGeom>
              <a:avLst/>
              <a:gdLst>
                <a:gd name="connsiteX0" fmla="*/ 893317 w 895350"/>
                <a:gd name="connsiteY0" fmla="*/ 225679 h 809625"/>
                <a:gd name="connsiteX1" fmla="*/ 802820 w 895350"/>
                <a:gd name="connsiteY1" fmla="*/ 104502 h 809625"/>
                <a:gd name="connsiteX2" fmla="*/ 802820 w 895350"/>
                <a:gd name="connsiteY2" fmla="*/ 104502 h 809625"/>
                <a:gd name="connsiteX3" fmla="*/ 194849 w 895350"/>
                <a:gd name="connsiteY3" fmla="*/ 8490 h 809625"/>
                <a:gd name="connsiteX4" fmla="*/ 72319 w 895350"/>
                <a:gd name="connsiteY4" fmla="*/ 96025 h 809625"/>
                <a:gd name="connsiteX5" fmla="*/ 8416 w 895350"/>
                <a:gd name="connsiteY5" fmla="*/ 500704 h 809625"/>
                <a:gd name="connsiteX6" fmla="*/ 98008 w 895350"/>
                <a:gd name="connsiteY6" fmla="*/ 621738 h 809625"/>
                <a:gd name="connsiteX7" fmla="*/ 208774 w 895350"/>
                <a:gd name="connsiteY7" fmla="*/ 639198 h 809625"/>
                <a:gd name="connsiteX8" fmla="*/ 222005 w 895350"/>
                <a:gd name="connsiteY8" fmla="*/ 641303 h 809625"/>
                <a:gd name="connsiteX9" fmla="*/ 358079 w 895350"/>
                <a:gd name="connsiteY9" fmla="*/ 797227 h 809625"/>
                <a:gd name="connsiteX10" fmla="*/ 391540 w 895350"/>
                <a:gd name="connsiteY10" fmla="*/ 787911 h 809625"/>
                <a:gd name="connsiteX11" fmla="*/ 410085 w 895350"/>
                <a:gd name="connsiteY11" fmla="*/ 671135 h 809625"/>
                <a:gd name="connsiteX12" fmla="*/ 706798 w 895350"/>
                <a:gd name="connsiteY12" fmla="*/ 718150 h 809625"/>
                <a:gd name="connsiteX13" fmla="*/ 706817 w 895350"/>
                <a:gd name="connsiteY13" fmla="*/ 718036 h 809625"/>
                <a:gd name="connsiteX14" fmla="*/ 706837 w 895350"/>
                <a:gd name="connsiteY14" fmla="*/ 717922 h 809625"/>
                <a:gd name="connsiteX15" fmla="*/ 829366 w 895350"/>
                <a:gd name="connsiteY15" fmla="*/ 630387 h 809625"/>
                <a:gd name="connsiteX16" fmla="*/ 893308 w 895350"/>
                <a:gd name="connsiteY16" fmla="*/ 225679 h 809625"/>
                <a:gd name="connsiteX17" fmla="*/ 501325 w 895350"/>
                <a:gd name="connsiteY17" fmla="*/ 524831 h 809625"/>
                <a:gd name="connsiteX18" fmla="*/ 256285 w 895350"/>
                <a:gd name="connsiteY18" fmla="*/ 486017 h 809625"/>
                <a:gd name="connsiteX19" fmla="*/ 218366 w 895350"/>
                <a:gd name="connsiteY19" fmla="*/ 433829 h 809625"/>
                <a:gd name="connsiteX20" fmla="*/ 270554 w 895350"/>
                <a:gd name="connsiteY20" fmla="*/ 395910 h 809625"/>
                <a:gd name="connsiteX21" fmla="*/ 515594 w 895350"/>
                <a:gd name="connsiteY21" fmla="*/ 434724 h 809625"/>
                <a:gd name="connsiteX22" fmla="*/ 553513 w 895350"/>
                <a:gd name="connsiteY22" fmla="*/ 486912 h 809625"/>
                <a:gd name="connsiteX23" fmla="*/ 501325 w 895350"/>
                <a:gd name="connsiteY23" fmla="*/ 524831 h 809625"/>
                <a:gd name="connsiteX24" fmla="*/ 630970 w 895350"/>
                <a:gd name="connsiteY24" fmla="*/ 331473 h 809625"/>
                <a:gd name="connsiteX25" fmla="*/ 289337 w 895350"/>
                <a:gd name="connsiteY25" fmla="*/ 277362 h 809625"/>
                <a:gd name="connsiteX26" fmla="*/ 251418 w 895350"/>
                <a:gd name="connsiteY26" fmla="*/ 225165 h 809625"/>
                <a:gd name="connsiteX27" fmla="*/ 303615 w 895350"/>
                <a:gd name="connsiteY27" fmla="*/ 187236 h 809625"/>
                <a:gd name="connsiteX28" fmla="*/ 645248 w 895350"/>
                <a:gd name="connsiteY28" fmla="*/ 241348 h 809625"/>
                <a:gd name="connsiteX29" fmla="*/ 683167 w 895350"/>
                <a:gd name="connsiteY29" fmla="*/ 293545 h 809625"/>
                <a:gd name="connsiteX30" fmla="*/ 630970 w 895350"/>
                <a:gd name="connsiteY30" fmla="*/ 331473 h 809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895350" h="809625">
                  <a:moveTo>
                    <a:pt x="893317" y="225679"/>
                  </a:moveTo>
                  <a:cubicBezTo>
                    <a:pt x="901423" y="168501"/>
                    <a:pt x="861627" y="113789"/>
                    <a:pt x="802820" y="104502"/>
                  </a:cubicBezTo>
                  <a:lnTo>
                    <a:pt x="802820" y="104502"/>
                  </a:lnTo>
                  <a:cubicBezTo>
                    <a:pt x="802820" y="104502"/>
                    <a:pt x="194849" y="8490"/>
                    <a:pt x="194849" y="8490"/>
                  </a:cubicBezTo>
                  <a:cubicBezTo>
                    <a:pt x="136041" y="-797"/>
                    <a:pt x="81330" y="38989"/>
                    <a:pt x="72319" y="96025"/>
                  </a:cubicBezTo>
                  <a:lnTo>
                    <a:pt x="8416" y="500704"/>
                  </a:lnTo>
                  <a:cubicBezTo>
                    <a:pt x="-595" y="557740"/>
                    <a:pt x="39201" y="612451"/>
                    <a:pt x="98008" y="621738"/>
                  </a:cubicBezTo>
                  <a:lnTo>
                    <a:pt x="208774" y="639198"/>
                  </a:lnTo>
                  <a:lnTo>
                    <a:pt x="222005" y="641303"/>
                  </a:lnTo>
                  <a:lnTo>
                    <a:pt x="358079" y="797227"/>
                  </a:lnTo>
                  <a:cubicBezTo>
                    <a:pt x="368985" y="808990"/>
                    <a:pt x="388987" y="803961"/>
                    <a:pt x="391540" y="787911"/>
                  </a:cubicBezTo>
                  <a:lnTo>
                    <a:pt x="410085" y="671135"/>
                  </a:lnTo>
                  <a:lnTo>
                    <a:pt x="706798" y="718150"/>
                  </a:lnTo>
                  <a:lnTo>
                    <a:pt x="706817" y="718036"/>
                  </a:lnTo>
                  <a:lnTo>
                    <a:pt x="706837" y="717922"/>
                  </a:lnTo>
                  <a:cubicBezTo>
                    <a:pt x="764777" y="727075"/>
                    <a:pt x="820356" y="687423"/>
                    <a:pt x="829366" y="630387"/>
                  </a:cubicBezTo>
                  <a:lnTo>
                    <a:pt x="893308" y="225679"/>
                  </a:lnTo>
                  <a:close/>
                  <a:moveTo>
                    <a:pt x="501325" y="524831"/>
                  </a:moveTo>
                  <a:lnTo>
                    <a:pt x="256285" y="486017"/>
                  </a:lnTo>
                  <a:cubicBezTo>
                    <a:pt x="231396" y="482073"/>
                    <a:pt x="214423" y="458708"/>
                    <a:pt x="218366" y="433829"/>
                  </a:cubicBezTo>
                  <a:cubicBezTo>
                    <a:pt x="222309" y="408950"/>
                    <a:pt x="245674" y="391967"/>
                    <a:pt x="270554" y="395910"/>
                  </a:cubicBezTo>
                  <a:lnTo>
                    <a:pt x="515594" y="434724"/>
                  </a:lnTo>
                  <a:cubicBezTo>
                    <a:pt x="540482" y="438668"/>
                    <a:pt x="557456" y="462033"/>
                    <a:pt x="553513" y="486912"/>
                  </a:cubicBezTo>
                  <a:cubicBezTo>
                    <a:pt x="549569" y="511791"/>
                    <a:pt x="526205" y="528774"/>
                    <a:pt x="501325" y="524831"/>
                  </a:cubicBezTo>
                  <a:close/>
                  <a:moveTo>
                    <a:pt x="630970" y="331473"/>
                  </a:moveTo>
                  <a:lnTo>
                    <a:pt x="289337" y="277362"/>
                  </a:lnTo>
                  <a:cubicBezTo>
                    <a:pt x="264448" y="273419"/>
                    <a:pt x="247474" y="250054"/>
                    <a:pt x="251418" y="225165"/>
                  </a:cubicBezTo>
                  <a:cubicBezTo>
                    <a:pt x="255361" y="200276"/>
                    <a:pt x="278726" y="183303"/>
                    <a:pt x="303615" y="187236"/>
                  </a:cubicBezTo>
                  <a:lnTo>
                    <a:pt x="645248" y="241348"/>
                  </a:lnTo>
                  <a:cubicBezTo>
                    <a:pt x="670137" y="245291"/>
                    <a:pt x="687110" y="268656"/>
                    <a:pt x="683167" y="293545"/>
                  </a:cubicBezTo>
                  <a:cubicBezTo>
                    <a:pt x="679224" y="318434"/>
                    <a:pt x="655859" y="335407"/>
                    <a:pt x="630970" y="331473"/>
                  </a:cubicBezTo>
                  <a:close/>
                </a:path>
              </a:pathLst>
            </a:custGeom>
            <a:solidFill>
              <a:srgbClr val="1B2F46"/>
            </a:solidFill>
            <a:ln w="9525" cap="flat">
              <a:noFill/>
              <a:prstDash val="solid"/>
              <a:miter/>
            </a:ln>
          </p:spPr>
          <p:txBody>
            <a:bodyPr rtlCol="0" anchor="ctr"/>
            <a:lstStyle/>
            <a:p>
              <a:endParaRPr lang="sv-SE"/>
            </a:p>
          </p:txBody>
        </p:sp>
      </p:grpSp>
    </p:spTree>
    <p:extLst>
      <p:ext uri="{BB962C8B-B14F-4D97-AF65-F5344CB8AC3E}">
        <p14:creationId xmlns:p14="http://schemas.microsoft.com/office/powerpoint/2010/main" val="1862585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Bildobjekt 36">
            <a:extLst>
              <a:ext uri="{FF2B5EF4-FFF2-40B4-BE49-F238E27FC236}">
                <a16:creationId xmlns:a16="http://schemas.microsoft.com/office/drawing/2014/main" id="{ECE0378A-A265-4EA4-855E-48A06C747330}"/>
              </a:ext>
              <a:ext uri="{C183D7F6-B498-43B3-948B-1728B52AA6E4}">
                <adec:decorative xmlns:adec="http://schemas.microsoft.com/office/drawing/2017/decorative" val="1"/>
              </a:ext>
            </a:extLst>
          </p:cNvPr>
          <p:cNvPicPr>
            <a:picLocks noChangeAspect="1"/>
          </p:cNvPicPr>
          <p:nvPr/>
        </p:nvPicPr>
        <p:blipFill rotWithShape="1">
          <a:blip r:embed="rId3">
            <a:extLst>
              <a:ext uri="{28A0092B-C50C-407E-A947-70E740481C1C}">
                <a14:useLocalDpi xmlns:a14="http://schemas.microsoft.com/office/drawing/2010/main" val="0"/>
              </a:ext>
            </a:extLst>
          </a:blip>
          <a:srcRect b="9562"/>
          <a:stretch/>
        </p:blipFill>
        <p:spPr>
          <a:xfrm>
            <a:off x="2785246" y="955260"/>
            <a:ext cx="6621508" cy="4284000"/>
          </a:xfrm>
          <a:prstGeom prst="rect">
            <a:avLst/>
          </a:prstGeom>
        </p:spPr>
      </p:pic>
      <p:sp>
        <p:nvSpPr>
          <p:cNvPr id="2" name="Rubrik 1">
            <a:extLst>
              <a:ext uri="{FF2B5EF4-FFF2-40B4-BE49-F238E27FC236}">
                <a16:creationId xmlns:a16="http://schemas.microsoft.com/office/drawing/2014/main" id="{EF91A4B1-774E-4B2B-BD1B-83F02EF7611B}"/>
              </a:ext>
            </a:extLst>
          </p:cNvPr>
          <p:cNvSpPr>
            <a:spLocks noGrp="1"/>
          </p:cNvSpPr>
          <p:nvPr>
            <p:ph type="title"/>
          </p:nvPr>
        </p:nvSpPr>
        <p:spPr>
          <a:xfrm>
            <a:off x="3019330" y="3960000"/>
            <a:ext cx="6153340" cy="1380744"/>
          </a:xfrm>
        </p:spPr>
        <p:txBody>
          <a:bodyPr>
            <a:noAutofit/>
          </a:bodyPr>
          <a:lstStyle/>
          <a:p>
            <a:r>
              <a:rPr lang="sv-SE" sz="3600" dirty="0"/>
              <a:t>Vad är socialtjänsten, vilka jobbar där och vad gör de?</a:t>
            </a:r>
            <a:endParaRPr lang="sv-SE" sz="3600" dirty="0">
              <a:solidFill>
                <a:schemeClr val="bg1"/>
              </a:solidFill>
            </a:endParaRPr>
          </a:p>
        </p:txBody>
      </p:sp>
    </p:spTree>
    <p:extLst>
      <p:ext uri="{BB962C8B-B14F-4D97-AF65-F5344CB8AC3E}">
        <p14:creationId xmlns:p14="http://schemas.microsoft.com/office/powerpoint/2010/main" val="3015378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91A4B1-774E-4B2B-BD1B-83F02EF7611B}"/>
              </a:ext>
            </a:extLst>
          </p:cNvPr>
          <p:cNvSpPr>
            <a:spLocks noGrp="1"/>
          </p:cNvSpPr>
          <p:nvPr>
            <p:ph type="title"/>
          </p:nvPr>
        </p:nvSpPr>
        <p:spPr>
          <a:xfrm>
            <a:off x="2528403" y="3960000"/>
            <a:ext cx="7135194" cy="1190682"/>
          </a:xfrm>
        </p:spPr>
        <p:txBody>
          <a:bodyPr>
            <a:noAutofit/>
          </a:bodyPr>
          <a:lstStyle/>
          <a:p>
            <a:r>
              <a:rPr lang="sv-SE" sz="3600" dirty="0"/>
              <a:t>Anledningar till att familjer behöver hjälp av socialtjänsten </a:t>
            </a:r>
            <a:endParaRPr lang="sv-SE" sz="3600" dirty="0">
              <a:solidFill>
                <a:schemeClr val="bg1"/>
              </a:solidFill>
            </a:endParaRPr>
          </a:p>
        </p:txBody>
      </p:sp>
      <p:grpSp>
        <p:nvGrpSpPr>
          <p:cNvPr id="5" name="Bild 3 Familj">
            <a:extLst>
              <a:ext uri="{FF2B5EF4-FFF2-40B4-BE49-F238E27FC236}">
                <a16:creationId xmlns:a16="http://schemas.microsoft.com/office/drawing/2014/main" id="{DC8F9592-0507-4406-A51D-36C8E3648EDB}"/>
              </a:ext>
              <a:ext uri="{C183D7F6-B498-43B3-948B-1728B52AA6E4}">
                <adec:decorative xmlns:adec="http://schemas.microsoft.com/office/drawing/2017/decorative" val="1"/>
              </a:ext>
            </a:extLst>
          </p:cNvPr>
          <p:cNvGrpSpPr/>
          <p:nvPr/>
        </p:nvGrpSpPr>
        <p:grpSpPr>
          <a:xfrm>
            <a:off x="4569527" y="2521526"/>
            <a:ext cx="3052946" cy="1335664"/>
            <a:chOff x="4569527" y="2521526"/>
            <a:chExt cx="3052946" cy="1335664"/>
          </a:xfrm>
          <a:solidFill>
            <a:schemeClr val="accent1"/>
          </a:solidFill>
        </p:grpSpPr>
        <p:sp>
          <p:nvSpPr>
            <p:cNvPr id="6" name="Frihandsfigur: Form 5">
              <a:extLst>
                <a:ext uri="{FF2B5EF4-FFF2-40B4-BE49-F238E27FC236}">
                  <a16:creationId xmlns:a16="http://schemas.microsoft.com/office/drawing/2014/main" id="{6D0581DF-3DB5-46E7-A8DF-88A1BF3FD9DA}"/>
                </a:ext>
                <a:ext uri="{C183D7F6-B498-43B3-948B-1728B52AA6E4}">
                  <adec:decorative xmlns:adec="http://schemas.microsoft.com/office/drawing/2017/decorative" val="1"/>
                </a:ext>
              </a:extLst>
            </p:cNvPr>
            <p:cNvSpPr/>
            <p:nvPr/>
          </p:nvSpPr>
          <p:spPr>
            <a:xfrm>
              <a:off x="4704302" y="2511622"/>
              <a:ext cx="538755" cy="538755"/>
            </a:xfrm>
            <a:custGeom>
              <a:avLst/>
              <a:gdLst>
                <a:gd name="connsiteX0" fmla="*/ 532361 w 538755"/>
                <a:gd name="connsiteY0" fmla="*/ 271133 h 538755"/>
                <a:gd name="connsiteX1" fmla="*/ 271133 w 538755"/>
                <a:gd name="connsiteY1" fmla="*/ 532362 h 538755"/>
                <a:gd name="connsiteX2" fmla="*/ 9904 w 538755"/>
                <a:gd name="connsiteY2" fmla="*/ 271133 h 538755"/>
                <a:gd name="connsiteX3" fmla="*/ 271133 w 538755"/>
                <a:gd name="connsiteY3" fmla="*/ 9904 h 538755"/>
                <a:gd name="connsiteX4" fmla="*/ 532361 w 538755"/>
                <a:gd name="connsiteY4" fmla="*/ 271133 h 538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755" h="538755">
                  <a:moveTo>
                    <a:pt x="532361" y="271133"/>
                  </a:moveTo>
                  <a:cubicBezTo>
                    <a:pt x="532361" y="415405"/>
                    <a:pt x="415405" y="532362"/>
                    <a:pt x="271133" y="532362"/>
                  </a:cubicBezTo>
                  <a:cubicBezTo>
                    <a:pt x="126860" y="532362"/>
                    <a:pt x="9904" y="415405"/>
                    <a:pt x="9904" y="271133"/>
                  </a:cubicBezTo>
                  <a:cubicBezTo>
                    <a:pt x="9904" y="126860"/>
                    <a:pt x="126860" y="9904"/>
                    <a:pt x="271133" y="9904"/>
                  </a:cubicBezTo>
                  <a:cubicBezTo>
                    <a:pt x="415405" y="9904"/>
                    <a:pt x="532361" y="126860"/>
                    <a:pt x="532361" y="271133"/>
                  </a:cubicBezTo>
                  <a:close/>
                </a:path>
              </a:pathLst>
            </a:custGeom>
            <a:grpFill/>
            <a:ln w="11206" cap="flat">
              <a:noFill/>
              <a:prstDash val="solid"/>
              <a:miter/>
            </a:ln>
          </p:spPr>
          <p:txBody>
            <a:bodyPr rtlCol="0" anchor="ctr"/>
            <a:lstStyle/>
            <a:p>
              <a:endParaRPr lang="sv-SE"/>
            </a:p>
          </p:txBody>
        </p:sp>
        <p:sp>
          <p:nvSpPr>
            <p:cNvPr id="8" name="Frihandsfigur: Form 7">
              <a:extLst>
                <a:ext uri="{FF2B5EF4-FFF2-40B4-BE49-F238E27FC236}">
                  <a16:creationId xmlns:a16="http://schemas.microsoft.com/office/drawing/2014/main" id="{1F6A965A-D2C5-4B5E-A91E-565E38AA3FBC}"/>
                </a:ext>
                <a:ext uri="{C183D7F6-B498-43B3-948B-1728B52AA6E4}">
                  <adec:decorative xmlns:adec="http://schemas.microsoft.com/office/drawing/2017/decorative" val="1"/>
                </a:ext>
              </a:extLst>
            </p:cNvPr>
            <p:cNvSpPr/>
            <p:nvPr/>
          </p:nvSpPr>
          <p:spPr>
            <a:xfrm>
              <a:off x="4559623" y="3087754"/>
              <a:ext cx="830581" cy="774461"/>
            </a:xfrm>
            <a:custGeom>
              <a:avLst/>
              <a:gdLst>
                <a:gd name="connsiteX0" fmla="*/ 422366 w 830580"/>
                <a:gd name="connsiteY0" fmla="*/ 9915 h 774460"/>
                <a:gd name="connsiteX1" fmla="*/ 409267 w 830580"/>
                <a:gd name="connsiteY1" fmla="*/ 9915 h 774460"/>
                <a:gd name="connsiteX2" fmla="*/ 37481 w 830580"/>
                <a:gd name="connsiteY2" fmla="*/ 381712 h 774460"/>
                <a:gd name="connsiteX3" fmla="*/ 9904 w 830580"/>
                <a:gd name="connsiteY3" fmla="*/ 767472 h 774460"/>
                <a:gd name="connsiteX4" fmla="*/ 823076 w 830580"/>
                <a:gd name="connsiteY4" fmla="*/ 767472 h 774460"/>
                <a:gd name="connsiteX5" fmla="*/ 794152 w 830580"/>
                <a:gd name="connsiteY5" fmla="*/ 381701 h 774460"/>
                <a:gd name="connsiteX6" fmla="*/ 422366 w 830580"/>
                <a:gd name="connsiteY6" fmla="*/ 9904 h 774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0580" h="774460">
                  <a:moveTo>
                    <a:pt x="422366" y="9915"/>
                  </a:moveTo>
                  <a:lnTo>
                    <a:pt x="409267" y="9915"/>
                  </a:lnTo>
                  <a:cubicBezTo>
                    <a:pt x="203934" y="9915"/>
                    <a:pt x="37481" y="176368"/>
                    <a:pt x="37481" y="381712"/>
                  </a:cubicBezTo>
                  <a:lnTo>
                    <a:pt x="9904" y="767472"/>
                  </a:lnTo>
                  <a:lnTo>
                    <a:pt x="823076" y="767472"/>
                  </a:lnTo>
                  <a:lnTo>
                    <a:pt x="794152" y="381701"/>
                  </a:lnTo>
                  <a:cubicBezTo>
                    <a:pt x="794152" y="176368"/>
                    <a:pt x="627699" y="9904"/>
                    <a:pt x="422366" y="9904"/>
                  </a:cubicBezTo>
                  <a:close/>
                </a:path>
              </a:pathLst>
            </a:custGeom>
            <a:grpFill/>
            <a:ln w="11206" cap="flat">
              <a:noFill/>
              <a:prstDash val="solid"/>
              <a:miter/>
            </a:ln>
          </p:spPr>
          <p:txBody>
            <a:bodyPr rtlCol="0" anchor="ctr"/>
            <a:lstStyle/>
            <a:p>
              <a:endParaRPr lang="sv-SE"/>
            </a:p>
          </p:txBody>
        </p:sp>
        <p:sp>
          <p:nvSpPr>
            <p:cNvPr id="9" name="Frihandsfigur: Form 8">
              <a:extLst>
                <a:ext uri="{FF2B5EF4-FFF2-40B4-BE49-F238E27FC236}">
                  <a16:creationId xmlns:a16="http://schemas.microsoft.com/office/drawing/2014/main" id="{5D409803-DFF8-44AB-8529-8130484C48EA}"/>
                </a:ext>
                <a:ext uri="{C183D7F6-B498-43B3-948B-1728B52AA6E4}">
                  <adec:decorative xmlns:adec="http://schemas.microsoft.com/office/drawing/2017/decorative" val="1"/>
                </a:ext>
              </a:extLst>
            </p:cNvPr>
            <p:cNvSpPr/>
            <p:nvPr/>
          </p:nvSpPr>
          <p:spPr>
            <a:xfrm>
              <a:off x="5381292" y="2906732"/>
              <a:ext cx="538755" cy="538755"/>
            </a:xfrm>
            <a:custGeom>
              <a:avLst/>
              <a:gdLst>
                <a:gd name="connsiteX0" fmla="*/ 532361 w 538755"/>
                <a:gd name="connsiteY0" fmla="*/ 271133 h 538755"/>
                <a:gd name="connsiteX1" fmla="*/ 271132 w 538755"/>
                <a:gd name="connsiteY1" fmla="*/ 532362 h 538755"/>
                <a:gd name="connsiteX2" fmla="*/ 9904 w 538755"/>
                <a:gd name="connsiteY2" fmla="*/ 271133 h 538755"/>
                <a:gd name="connsiteX3" fmla="*/ 271132 w 538755"/>
                <a:gd name="connsiteY3" fmla="*/ 9904 h 538755"/>
                <a:gd name="connsiteX4" fmla="*/ 532361 w 538755"/>
                <a:gd name="connsiteY4" fmla="*/ 271133 h 538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755" h="538755">
                  <a:moveTo>
                    <a:pt x="532361" y="271133"/>
                  </a:moveTo>
                  <a:cubicBezTo>
                    <a:pt x="532361" y="415405"/>
                    <a:pt x="415405" y="532362"/>
                    <a:pt x="271132" y="532362"/>
                  </a:cubicBezTo>
                  <a:cubicBezTo>
                    <a:pt x="126860" y="532362"/>
                    <a:pt x="9904" y="415405"/>
                    <a:pt x="9904" y="271133"/>
                  </a:cubicBezTo>
                  <a:cubicBezTo>
                    <a:pt x="9904" y="126860"/>
                    <a:pt x="126860" y="9904"/>
                    <a:pt x="271132" y="9904"/>
                  </a:cubicBezTo>
                  <a:cubicBezTo>
                    <a:pt x="415405" y="9904"/>
                    <a:pt x="532361" y="126860"/>
                    <a:pt x="532361" y="271133"/>
                  </a:cubicBezTo>
                  <a:close/>
                </a:path>
              </a:pathLst>
            </a:custGeom>
            <a:grpFill/>
            <a:ln w="11206" cap="flat">
              <a:noFill/>
              <a:prstDash val="solid"/>
              <a:miter/>
            </a:ln>
          </p:spPr>
          <p:txBody>
            <a:bodyPr rtlCol="0" anchor="ctr"/>
            <a:lstStyle/>
            <a:p>
              <a:endParaRPr lang="sv-SE"/>
            </a:p>
          </p:txBody>
        </p:sp>
        <p:sp>
          <p:nvSpPr>
            <p:cNvPr id="10" name="Frihandsfigur: Form 9">
              <a:extLst>
                <a:ext uri="{FF2B5EF4-FFF2-40B4-BE49-F238E27FC236}">
                  <a16:creationId xmlns:a16="http://schemas.microsoft.com/office/drawing/2014/main" id="{1CEECD0E-C59E-4850-90EB-FEB8D8A11C8F}"/>
                </a:ext>
                <a:ext uri="{C183D7F6-B498-43B3-948B-1728B52AA6E4}">
                  <adec:decorative xmlns:adec="http://schemas.microsoft.com/office/drawing/2017/decorative" val="1"/>
                </a:ext>
              </a:extLst>
            </p:cNvPr>
            <p:cNvSpPr/>
            <p:nvPr/>
          </p:nvSpPr>
          <p:spPr>
            <a:xfrm>
              <a:off x="6206516" y="2660926"/>
              <a:ext cx="707116" cy="707116"/>
            </a:xfrm>
            <a:custGeom>
              <a:avLst/>
              <a:gdLst>
                <a:gd name="connsiteX0" fmla="*/ 454220 w 707116"/>
                <a:gd name="connsiteY0" fmla="*/ 112908 h 707116"/>
                <a:gd name="connsiteX1" fmla="*/ 595596 w 707116"/>
                <a:gd name="connsiteY1" fmla="*/ 454220 h 707116"/>
                <a:gd name="connsiteX2" fmla="*/ 254284 w 707116"/>
                <a:gd name="connsiteY2" fmla="*/ 595596 h 707116"/>
                <a:gd name="connsiteX3" fmla="*/ 112908 w 707116"/>
                <a:gd name="connsiteY3" fmla="*/ 254284 h 707116"/>
                <a:gd name="connsiteX4" fmla="*/ 454220 w 707116"/>
                <a:gd name="connsiteY4" fmla="*/ 112908 h 7071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116" h="707116">
                  <a:moveTo>
                    <a:pt x="454220" y="112908"/>
                  </a:moveTo>
                  <a:cubicBezTo>
                    <a:pt x="587510" y="168118"/>
                    <a:pt x="650807" y="320929"/>
                    <a:pt x="595596" y="454220"/>
                  </a:cubicBezTo>
                  <a:cubicBezTo>
                    <a:pt x="540385" y="587510"/>
                    <a:pt x="387574" y="650807"/>
                    <a:pt x="254284" y="595596"/>
                  </a:cubicBezTo>
                  <a:cubicBezTo>
                    <a:pt x="120993" y="540385"/>
                    <a:pt x="57697" y="387574"/>
                    <a:pt x="112908" y="254284"/>
                  </a:cubicBezTo>
                  <a:cubicBezTo>
                    <a:pt x="168118" y="120993"/>
                    <a:pt x="320929" y="57697"/>
                    <a:pt x="454220" y="112908"/>
                  </a:cubicBezTo>
                  <a:close/>
                </a:path>
              </a:pathLst>
            </a:custGeom>
            <a:grpFill/>
            <a:ln w="11206" cap="flat">
              <a:noFill/>
              <a:prstDash val="solid"/>
              <a:miter/>
            </a:ln>
          </p:spPr>
          <p:txBody>
            <a:bodyPr rtlCol="0" anchor="ctr"/>
            <a:lstStyle/>
            <a:p>
              <a:endParaRPr lang="sv-SE"/>
            </a:p>
          </p:txBody>
        </p:sp>
        <p:sp>
          <p:nvSpPr>
            <p:cNvPr id="11" name="Frihandsfigur: Form 10">
              <a:extLst>
                <a:ext uri="{FF2B5EF4-FFF2-40B4-BE49-F238E27FC236}">
                  <a16:creationId xmlns:a16="http://schemas.microsoft.com/office/drawing/2014/main" id="{4AC2E796-0D3C-4FFA-ADAD-FD73DAC0B7DA}"/>
                </a:ext>
                <a:ext uri="{C183D7F6-B498-43B3-948B-1728B52AA6E4}">
                  <adec:decorative xmlns:adec="http://schemas.microsoft.com/office/drawing/2017/decorative" val="1"/>
                </a:ext>
              </a:extLst>
            </p:cNvPr>
            <p:cNvSpPr/>
            <p:nvPr/>
          </p:nvSpPr>
          <p:spPr>
            <a:xfrm>
              <a:off x="6161556" y="3320182"/>
              <a:ext cx="583651" cy="538755"/>
            </a:xfrm>
            <a:custGeom>
              <a:avLst/>
              <a:gdLst>
                <a:gd name="connsiteX0" fmla="*/ 392655 w 583651"/>
                <a:gd name="connsiteY0" fmla="*/ 9904 h 538755"/>
                <a:gd name="connsiteX1" fmla="*/ 20869 w 583651"/>
                <a:gd name="connsiteY1" fmla="*/ 381701 h 538755"/>
                <a:gd name="connsiteX2" fmla="*/ 9904 w 583651"/>
                <a:gd name="connsiteY2" fmla="*/ 535055 h 538755"/>
                <a:gd name="connsiteX3" fmla="*/ 545112 w 583651"/>
                <a:gd name="connsiteY3" fmla="*/ 535055 h 538755"/>
                <a:gd name="connsiteX4" fmla="*/ 572959 w 583651"/>
                <a:gd name="connsiteY4" fmla="*/ 145401 h 538755"/>
                <a:gd name="connsiteX5" fmla="*/ 582477 w 583651"/>
                <a:gd name="connsiteY5" fmla="*/ 54530 h 538755"/>
                <a:gd name="connsiteX6" fmla="*/ 405754 w 583651"/>
                <a:gd name="connsiteY6" fmla="*/ 9904 h 538755"/>
                <a:gd name="connsiteX7" fmla="*/ 392655 w 583651"/>
                <a:gd name="connsiteY7" fmla="*/ 9904 h 538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3651" h="538755">
                  <a:moveTo>
                    <a:pt x="392655" y="9904"/>
                  </a:moveTo>
                  <a:cubicBezTo>
                    <a:pt x="187322" y="9904"/>
                    <a:pt x="20869" y="176356"/>
                    <a:pt x="20869" y="381701"/>
                  </a:cubicBezTo>
                  <a:lnTo>
                    <a:pt x="9904" y="535055"/>
                  </a:lnTo>
                  <a:lnTo>
                    <a:pt x="545112" y="535055"/>
                  </a:lnTo>
                  <a:lnTo>
                    <a:pt x="572959" y="145401"/>
                  </a:lnTo>
                  <a:cubicBezTo>
                    <a:pt x="573206" y="114310"/>
                    <a:pt x="576494" y="83938"/>
                    <a:pt x="582477" y="54530"/>
                  </a:cubicBezTo>
                  <a:cubicBezTo>
                    <a:pt x="529914" y="26077"/>
                    <a:pt x="469720" y="9904"/>
                    <a:pt x="405754" y="9904"/>
                  </a:cubicBezTo>
                  <a:lnTo>
                    <a:pt x="392655" y="9904"/>
                  </a:lnTo>
                  <a:close/>
                </a:path>
              </a:pathLst>
            </a:custGeom>
            <a:grpFill/>
            <a:ln w="11206" cap="flat">
              <a:noFill/>
              <a:prstDash val="solid"/>
              <a:miter/>
            </a:ln>
          </p:spPr>
          <p:txBody>
            <a:bodyPr rtlCol="0" anchor="ctr"/>
            <a:lstStyle/>
            <a:p>
              <a:endParaRPr lang="sv-SE"/>
            </a:p>
          </p:txBody>
        </p:sp>
        <p:sp>
          <p:nvSpPr>
            <p:cNvPr id="12" name="Frihandsfigur: Form 11">
              <a:extLst>
                <a:ext uri="{FF2B5EF4-FFF2-40B4-BE49-F238E27FC236}">
                  <a16:creationId xmlns:a16="http://schemas.microsoft.com/office/drawing/2014/main" id="{E98C6C9E-CD80-47D6-BD5A-470C4394B84C}"/>
                </a:ext>
                <a:ext uri="{C183D7F6-B498-43B3-948B-1728B52AA6E4}">
                  <adec:decorative xmlns:adec="http://schemas.microsoft.com/office/drawing/2017/decorative" val="1"/>
                </a:ext>
              </a:extLst>
            </p:cNvPr>
            <p:cNvSpPr/>
            <p:nvPr/>
          </p:nvSpPr>
          <p:spPr>
            <a:xfrm>
              <a:off x="6944401" y="2511622"/>
              <a:ext cx="538755" cy="538755"/>
            </a:xfrm>
            <a:custGeom>
              <a:avLst/>
              <a:gdLst>
                <a:gd name="connsiteX0" fmla="*/ 532362 w 538755"/>
                <a:gd name="connsiteY0" fmla="*/ 271133 h 538755"/>
                <a:gd name="connsiteX1" fmla="*/ 271133 w 538755"/>
                <a:gd name="connsiteY1" fmla="*/ 532362 h 538755"/>
                <a:gd name="connsiteX2" fmla="*/ 9904 w 538755"/>
                <a:gd name="connsiteY2" fmla="*/ 271133 h 538755"/>
                <a:gd name="connsiteX3" fmla="*/ 271133 w 538755"/>
                <a:gd name="connsiteY3" fmla="*/ 9904 h 538755"/>
                <a:gd name="connsiteX4" fmla="*/ 532362 w 538755"/>
                <a:gd name="connsiteY4" fmla="*/ 271133 h 538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755" h="538755">
                  <a:moveTo>
                    <a:pt x="532362" y="271133"/>
                  </a:moveTo>
                  <a:cubicBezTo>
                    <a:pt x="532362" y="415405"/>
                    <a:pt x="415405" y="532362"/>
                    <a:pt x="271133" y="532362"/>
                  </a:cubicBezTo>
                  <a:cubicBezTo>
                    <a:pt x="126860" y="532362"/>
                    <a:pt x="9904" y="415405"/>
                    <a:pt x="9904" y="271133"/>
                  </a:cubicBezTo>
                  <a:cubicBezTo>
                    <a:pt x="9904" y="126860"/>
                    <a:pt x="126860" y="9904"/>
                    <a:pt x="271133" y="9904"/>
                  </a:cubicBezTo>
                  <a:cubicBezTo>
                    <a:pt x="415405" y="9904"/>
                    <a:pt x="532362" y="126860"/>
                    <a:pt x="532362" y="271133"/>
                  </a:cubicBezTo>
                  <a:close/>
                </a:path>
              </a:pathLst>
            </a:custGeom>
            <a:grpFill/>
            <a:ln w="11206" cap="flat">
              <a:noFill/>
              <a:prstDash val="solid"/>
              <a:miter/>
            </a:ln>
          </p:spPr>
          <p:txBody>
            <a:bodyPr rtlCol="0" anchor="ctr"/>
            <a:lstStyle/>
            <a:p>
              <a:endParaRPr lang="sv-SE"/>
            </a:p>
          </p:txBody>
        </p:sp>
        <p:sp>
          <p:nvSpPr>
            <p:cNvPr id="13" name="Frihandsfigur: Form 12">
              <a:extLst>
                <a:ext uri="{FF2B5EF4-FFF2-40B4-BE49-F238E27FC236}">
                  <a16:creationId xmlns:a16="http://schemas.microsoft.com/office/drawing/2014/main" id="{D1B22049-BA3D-4204-806A-CA39E44F32C3}"/>
                </a:ext>
                <a:ext uri="{C183D7F6-B498-43B3-948B-1728B52AA6E4}">
                  <adec:decorative xmlns:adec="http://schemas.microsoft.com/office/drawing/2017/decorative" val="1"/>
                </a:ext>
              </a:extLst>
            </p:cNvPr>
            <p:cNvSpPr/>
            <p:nvPr/>
          </p:nvSpPr>
          <p:spPr>
            <a:xfrm>
              <a:off x="6799723" y="3087754"/>
              <a:ext cx="830581" cy="774461"/>
            </a:xfrm>
            <a:custGeom>
              <a:avLst/>
              <a:gdLst>
                <a:gd name="connsiteX0" fmla="*/ 794152 w 830580"/>
                <a:gd name="connsiteY0" fmla="*/ 381701 h 774460"/>
                <a:gd name="connsiteX1" fmla="*/ 422366 w 830580"/>
                <a:gd name="connsiteY1" fmla="*/ 9904 h 774460"/>
                <a:gd name="connsiteX2" fmla="*/ 409267 w 830580"/>
                <a:gd name="connsiteY2" fmla="*/ 9904 h 774460"/>
                <a:gd name="connsiteX3" fmla="*/ 37481 w 830580"/>
                <a:gd name="connsiteY3" fmla="*/ 381701 h 774460"/>
                <a:gd name="connsiteX4" fmla="*/ 9904 w 830580"/>
                <a:gd name="connsiteY4" fmla="*/ 767472 h 774460"/>
                <a:gd name="connsiteX5" fmla="*/ 823076 w 830580"/>
                <a:gd name="connsiteY5" fmla="*/ 767472 h 774460"/>
                <a:gd name="connsiteX6" fmla="*/ 794152 w 830580"/>
                <a:gd name="connsiteY6" fmla="*/ 381701 h 774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0580" h="774460">
                  <a:moveTo>
                    <a:pt x="794152" y="381701"/>
                  </a:moveTo>
                  <a:cubicBezTo>
                    <a:pt x="794152" y="176368"/>
                    <a:pt x="627699" y="9904"/>
                    <a:pt x="422366" y="9904"/>
                  </a:cubicBezTo>
                  <a:lnTo>
                    <a:pt x="409267" y="9904"/>
                  </a:lnTo>
                  <a:cubicBezTo>
                    <a:pt x="203934" y="9904"/>
                    <a:pt x="37481" y="176357"/>
                    <a:pt x="37481" y="381701"/>
                  </a:cubicBezTo>
                  <a:lnTo>
                    <a:pt x="9904" y="767472"/>
                  </a:lnTo>
                  <a:lnTo>
                    <a:pt x="823076" y="767472"/>
                  </a:lnTo>
                  <a:lnTo>
                    <a:pt x="794152" y="381701"/>
                  </a:lnTo>
                  <a:close/>
                </a:path>
              </a:pathLst>
            </a:custGeom>
            <a:grpFill/>
            <a:ln w="11206" cap="flat">
              <a:noFill/>
              <a:prstDash val="solid"/>
              <a:miter/>
            </a:ln>
          </p:spPr>
          <p:txBody>
            <a:bodyPr rtlCol="0" anchor="ctr"/>
            <a:lstStyle/>
            <a:p>
              <a:endParaRPr lang="sv-SE" dirty="0"/>
            </a:p>
          </p:txBody>
        </p:sp>
        <p:sp>
          <p:nvSpPr>
            <p:cNvPr id="14" name="Frihandsfigur: Form 13">
              <a:extLst>
                <a:ext uri="{FF2B5EF4-FFF2-40B4-BE49-F238E27FC236}">
                  <a16:creationId xmlns:a16="http://schemas.microsoft.com/office/drawing/2014/main" id="{9B155C68-639B-4EB8-8D71-60580C051141}"/>
                </a:ext>
                <a:ext uri="{C183D7F6-B498-43B3-948B-1728B52AA6E4}">
                  <adec:decorative xmlns:adec="http://schemas.microsoft.com/office/drawing/2017/decorative" val="1"/>
                </a:ext>
              </a:extLst>
            </p:cNvPr>
            <p:cNvSpPr/>
            <p:nvPr/>
          </p:nvSpPr>
          <p:spPr>
            <a:xfrm>
              <a:off x="5460546" y="3482863"/>
              <a:ext cx="572427" cy="381618"/>
            </a:xfrm>
            <a:custGeom>
              <a:avLst/>
              <a:gdLst>
                <a:gd name="connsiteX0" fmla="*/ 198434 w 572427"/>
                <a:gd name="connsiteY0" fmla="*/ 9904 h 381618"/>
                <a:gd name="connsiteX1" fmla="*/ 185336 w 572427"/>
                <a:gd name="connsiteY1" fmla="*/ 9904 h 381618"/>
                <a:gd name="connsiteX2" fmla="*/ 9904 w 572427"/>
                <a:gd name="connsiteY2" fmla="*/ 53868 h 381618"/>
                <a:gd name="connsiteX3" fmla="*/ 19556 w 572427"/>
                <a:gd name="connsiteY3" fmla="*/ 145199 h 381618"/>
                <a:gd name="connsiteX4" fmla="*/ 36740 w 572427"/>
                <a:gd name="connsiteY4" fmla="*/ 374327 h 381618"/>
                <a:gd name="connsiteX5" fmla="*/ 570041 w 572427"/>
                <a:gd name="connsiteY5" fmla="*/ 374327 h 381618"/>
                <a:gd name="connsiteX6" fmla="*/ 198434 w 572427"/>
                <a:gd name="connsiteY6" fmla="*/ 9904 h 381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2427" h="381618">
                  <a:moveTo>
                    <a:pt x="198434" y="9904"/>
                  </a:moveTo>
                  <a:lnTo>
                    <a:pt x="185336" y="9904"/>
                  </a:lnTo>
                  <a:cubicBezTo>
                    <a:pt x="121886" y="9904"/>
                    <a:pt x="62163" y="25842"/>
                    <a:pt x="9904" y="53868"/>
                  </a:cubicBezTo>
                  <a:cubicBezTo>
                    <a:pt x="15953" y="83421"/>
                    <a:pt x="19287" y="113951"/>
                    <a:pt x="19556" y="145199"/>
                  </a:cubicBezTo>
                  <a:lnTo>
                    <a:pt x="36740" y="374327"/>
                  </a:lnTo>
                  <a:lnTo>
                    <a:pt x="570041" y="374327"/>
                  </a:lnTo>
                  <a:cubicBezTo>
                    <a:pt x="566101" y="172406"/>
                    <a:pt x="401298" y="9904"/>
                    <a:pt x="198434" y="9904"/>
                  </a:cubicBezTo>
                  <a:close/>
                </a:path>
              </a:pathLst>
            </a:custGeom>
            <a:grpFill/>
            <a:ln w="11206" cap="flat">
              <a:noFill/>
              <a:prstDash val="solid"/>
              <a:miter/>
            </a:ln>
          </p:spPr>
          <p:txBody>
            <a:bodyPr rtlCol="0" anchor="ctr"/>
            <a:lstStyle/>
            <a:p>
              <a:endParaRPr lang="sv-SE"/>
            </a:p>
          </p:txBody>
        </p:sp>
      </p:grpSp>
      <p:grpSp>
        <p:nvGrpSpPr>
          <p:cNvPr id="22" name="Bild 14">
            <a:extLst>
              <a:ext uri="{FF2B5EF4-FFF2-40B4-BE49-F238E27FC236}">
                <a16:creationId xmlns:a16="http://schemas.microsoft.com/office/drawing/2014/main" id="{ADE75B64-9487-4F2B-8791-2E88BC937706}"/>
              </a:ext>
              <a:ext uri="{C183D7F6-B498-43B3-948B-1728B52AA6E4}">
                <adec:decorative xmlns:adec="http://schemas.microsoft.com/office/drawing/2017/decorative" val="1"/>
              </a:ext>
            </a:extLst>
          </p:cNvPr>
          <p:cNvGrpSpPr/>
          <p:nvPr/>
        </p:nvGrpSpPr>
        <p:grpSpPr>
          <a:xfrm>
            <a:off x="6067635" y="1379048"/>
            <a:ext cx="1149888" cy="1356893"/>
            <a:chOff x="6067635" y="1461109"/>
            <a:chExt cx="1149888" cy="1356893"/>
          </a:xfrm>
        </p:grpSpPr>
        <p:sp>
          <p:nvSpPr>
            <p:cNvPr id="25" name="Frihandsfigur: Form 24">
              <a:extLst>
                <a:ext uri="{FF2B5EF4-FFF2-40B4-BE49-F238E27FC236}">
                  <a16:creationId xmlns:a16="http://schemas.microsoft.com/office/drawing/2014/main" id="{EF80565E-681B-4BAB-B8D9-9741C2FA0D12}"/>
                </a:ext>
                <a:ext uri="{C183D7F6-B498-43B3-948B-1728B52AA6E4}">
                  <adec:decorative xmlns:adec="http://schemas.microsoft.com/office/drawing/2017/decorative" val="1"/>
                </a:ext>
              </a:extLst>
            </p:cNvPr>
            <p:cNvSpPr/>
            <p:nvPr/>
          </p:nvSpPr>
          <p:spPr>
            <a:xfrm>
              <a:off x="6067635" y="1461109"/>
              <a:ext cx="1149888" cy="889133"/>
            </a:xfrm>
            <a:custGeom>
              <a:avLst/>
              <a:gdLst>
                <a:gd name="connsiteX0" fmla="*/ 927565 w 1149888"/>
                <a:gd name="connsiteY0" fmla="*/ 273094 h 889132"/>
                <a:gd name="connsiteX1" fmla="*/ 926107 w 1149888"/>
                <a:gd name="connsiteY1" fmla="*/ 273167 h 889132"/>
                <a:gd name="connsiteX2" fmla="*/ 927565 w 1149888"/>
                <a:gd name="connsiteY2" fmla="*/ 248395 h 889132"/>
                <a:gd name="connsiteX3" fmla="*/ 705294 w 1149888"/>
                <a:gd name="connsiteY3" fmla="*/ 26125 h 889132"/>
                <a:gd name="connsiteX4" fmla="*/ 570813 w 1149888"/>
                <a:gd name="connsiteY4" fmla="*/ 71719 h 889132"/>
                <a:gd name="connsiteX5" fmla="*/ 408931 w 1149888"/>
                <a:gd name="connsiteY5" fmla="*/ 1430 h 889132"/>
                <a:gd name="connsiteX6" fmla="*/ 186660 w 1149888"/>
                <a:gd name="connsiteY6" fmla="*/ 223701 h 889132"/>
                <a:gd name="connsiteX7" fmla="*/ 189388 w 1149888"/>
                <a:gd name="connsiteY7" fmla="*/ 256795 h 889132"/>
                <a:gd name="connsiteX8" fmla="*/ 1430 w 1149888"/>
                <a:gd name="connsiteY8" fmla="*/ 532414 h 889132"/>
                <a:gd name="connsiteX9" fmla="*/ 297794 w 1149888"/>
                <a:gd name="connsiteY9" fmla="*/ 828777 h 889132"/>
                <a:gd name="connsiteX10" fmla="*/ 437353 w 1149888"/>
                <a:gd name="connsiteY10" fmla="*/ 793827 h 889132"/>
                <a:gd name="connsiteX11" fmla="*/ 655900 w 1149888"/>
                <a:gd name="connsiteY11" fmla="*/ 890516 h 889132"/>
                <a:gd name="connsiteX12" fmla="*/ 925119 w 1149888"/>
                <a:gd name="connsiteY12" fmla="*/ 717516 h 889132"/>
                <a:gd name="connsiteX13" fmla="*/ 927569 w 1149888"/>
                <a:gd name="connsiteY13" fmla="*/ 717640 h 889132"/>
                <a:gd name="connsiteX14" fmla="*/ 1149839 w 1149888"/>
                <a:gd name="connsiteY14" fmla="*/ 495369 h 889132"/>
                <a:gd name="connsiteX15" fmla="*/ 927569 w 1149888"/>
                <a:gd name="connsiteY15" fmla="*/ 273099 h 889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49888" h="889132">
                  <a:moveTo>
                    <a:pt x="927565" y="273094"/>
                  </a:moveTo>
                  <a:cubicBezTo>
                    <a:pt x="927069" y="273094"/>
                    <a:pt x="926598" y="273167"/>
                    <a:pt x="926107" y="273167"/>
                  </a:cubicBezTo>
                  <a:cubicBezTo>
                    <a:pt x="927013" y="265024"/>
                    <a:pt x="927565" y="256782"/>
                    <a:pt x="927565" y="248395"/>
                  </a:cubicBezTo>
                  <a:cubicBezTo>
                    <a:pt x="927565" y="125639"/>
                    <a:pt x="828054" y="26125"/>
                    <a:pt x="705294" y="26125"/>
                  </a:cubicBezTo>
                  <a:cubicBezTo>
                    <a:pt x="654682" y="26125"/>
                    <a:pt x="608182" y="43232"/>
                    <a:pt x="570813" y="71719"/>
                  </a:cubicBezTo>
                  <a:cubicBezTo>
                    <a:pt x="530268" y="28549"/>
                    <a:pt x="472829" y="1430"/>
                    <a:pt x="408931" y="1430"/>
                  </a:cubicBezTo>
                  <a:cubicBezTo>
                    <a:pt x="286171" y="1430"/>
                    <a:pt x="186660" y="100945"/>
                    <a:pt x="186660" y="223701"/>
                  </a:cubicBezTo>
                  <a:cubicBezTo>
                    <a:pt x="186660" y="234977"/>
                    <a:pt x="187772" y="245967"/>
                    <a:pt x="189388" y="256795"/>
                  </a:cubicBezTo>
                  <a:cubicBezTo>
                    <a:pt x="79392" y="300102"/>
                    <a:pt x="1430" y="407041"/>
                    <a:pt x="1430" y="532414"/>
                  </a:cubicBezTo>
                  <a:cubicBezTo>
                    <a:pt x="1430" y="696091"/>
                    <a:pt x="134116" y="828777"/>
                    <a:pt x="297794" y="828777"/>
                  </a:cubicBezTo>
                  <a:cubicBezTo>
                    <a:pt x="348273" y="828777"/>
                    <a:pt x="395748" y="816085"/>
                    <a:pt x="437353" y="793827"/>
                  </a:cubicBezTo>
                  <a:cubicBezTo>
                    <a:pt x="491548" y="853104"/>
                    <a:pt x="569257" y="890516"/>
                    <a:pt x="655900" y="890516"/>
                  </a:cubicBezTo>
                  <a:cubicBezTo>
                    <a:pt x="775501" y="890516"/>
                    <a:pt x="878295" y="819526"/>
                    <a:pt x="925119" y="717516"/>
                  </a:cubicBezTo>
                  <a:cubicBezTo>
                    <a:pt x="925940" y="717524"/>
                    <a:pt x="926748" y="717640"/>
                    <a:pt x="927569" y="717640"/>
                  </a:cubicBezTo>
                  <a:cubicBezTo>
                    <a:pt x="1050329" y="717640"/>
                    <a:pt x="1149839" y="618125"/>
                    <a:pt x="1149839" y="495369"/>
                  </a:cubicBezTo>
                  <a:cubicBezTo>
                    <a:pt x="1149839" y="372613"/>
                    <a:pt x="1050329" y="273099"/>
                    <a:pt x="927569" y="273099"/>
                  </a:cubicBezTo>
                  <a:close/>
                </a:path>
              </a:pathLst>
            </a:custGeom>
            <a:solidFill>
              <a:srgbClr val="002B45"/>
            </a:solidFill>
            <a:ln w="4249" cap="flat">
              <a:noFill/>
              <a:prstDash val="solid"/>
              <a:miter/>
            </a:ln>
          </p:spPr>
          <p:txBody>
            <a:bodyPr rtlCol="0" anchor="ctr"/>
            <a:lstStyle/>
            <a:p>
              <a:endParaRPr lang="sv-SE"/>
            </a:p>
          </p:txBody>
        </p:sp>
        <p:sp>
          <p:nvSpPr>
            <p:cNvPr id="26" name="Frihandsfigur: Form 25">
              <a:extLst>
                <a:ext uri="{FF2B5EF4-FFF2-40B4-BE49-F238E27FC236}">
                  <a16:creationId xmlns:a16="http://schemas.microsoft.com/office/drawing/2014/main" id="{EA5855BB-8B26-4424-9BF4-8653C08D893B}"/>
                </a:ext>
                <a:ext uri="{C183D7F6-B498-43B3-948B-1728B52AA6E4}">
                  <adec:decorative xmlns:adec="http://schemas.microsoft.com/office/drawing/2017/decorative" val="1"/>
                </a:ext>
              </a:extLst>
            </p:cNvPr>
            <p:cNvSpPr/>
            <p:nvPr/>
          </p:nvSpPr>
          <p:spPr>
            <a:xfrm>
              <a:off x="6373137" y="2488852"/>
              <a:ext cx="235107" cy="329150"/>
            </a:xfrm>
            <a:custGeom>
              <a:avLst/>
              <a:gdLst>
                <a:gd name="connsiteX0" fmla="*/ 236537 w 235107"/>
                <a:gd name="connsiteY0" fmla="*/ 213027 h 329150"/>
                <a:gd name="connsiteX1" fmla="*/ 118984 w 235107"/>
                <a:gd name="connsiteY1" fmla="*/ 330580 h 329150"/>
                <a:gd name="connsiteX2" fmla="*/ 1430 w 235107"/>
                <a:gd name="connsiteY2" fmla="*/ 213027 h 329150"/>
                <a:gd name="connsiteX3" fmla="*/ 118984 w 235107"/>
                <a:gd name="connsiteY3" fmla="*/ 1430 h 329150"/>
                <a:gd name="connsiteX4" fmla="*/ 236537 w 235107"/>
                <a:gd name="connsiteY4" fmla="*/ 213027 h 329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107" h="329150">
                  <a:moveTo>
                    <a:pt x="236537" y="213027"/>
                  </a:moveTo>
                  <a:cubicBezTo>
                    <a:pt x="236537" y="277951"/>
                    <a:pt x="183908" y="330580"/>
                    <a:pt x="118984" y="330580"/>
                  </a:cubicBezTo>
                  <a:cubicBezTo>
                    <a:pt x="54060" y="330580"/>
                    <a:pt x="1430" y="277951"/>
                    <a:pt x="1430" y="213027"/>
                  </a:cubicBezTo>
                  <a:cubicBezTo>
                    <a:pt x="1430" y="148103"/>
                    <a:pt x="118984" y="1430"/>
                    <a:pt x="118984" y="1430"/>
                  </a:cubicBezTo>
                  <a:cubicBezTo>
                    <a:pt x="118984" y="1430"/>
                    <a:pt x="236537" y="148103"/>
                    <a:pt x="236537" y="213027"/>
                  </a:cubicBezTo>
                  <a:close/>
                </a:path>
              </a:pathLst>
            </a:custGeom>
            <a:solidFill>
              <a:schemeClr val="accent2"/>
            </a:solidFill>
            <a:ln w="4249" cap="flat">
              <a:noFill/>
              <a:prstDash val="solid"/>
              <a:miter/>
            </a:ln>
          </p:spPr>
          <p:txBody>
            <a:bodyPr rtlCol="0" anchor="ctr"/>
            <a:lstStyle/>
            <a:p>
              <a:endParaRPr lang="sv-SE" dirty="0"/>
            </a:p>
          </p:txBody>
        </p:sp>
        <p:sp>
          <p:nvSpPr>
            <p:cNvPr id="27" name="Frihandsfigur: Form 26">
              <a:extLst>
                <a:ext uri="{FF2B5EF4-FFF2-40B4-BE49-F238E27FC236}">
                  <a16:creationId xmlns:a16="http://schemas.microsoft.com/office/drawing/2014/main" id="{02343CA0-2AA5-4F5D-9B36-DCA4EF7D9AA0}"/>
                </a:ext>
                <a:ext uri="{C183D7F6-B498-43B3-948B-1728B52AA6E4}">
                  <adec:decorative xmlns:adec="http://schemas.microsoft.com/office/drawing/2017/decorative" val="1"/>
                </a:ext>
              </a:extLst>
            </p:cNvPr>
            <p:cNvSpPr/>
            <p:nvPr/>
          </p:nvSpPr>
          <p:spPr>
            <a:xfrm>
              <a:off x="6621069" y="2221749"/>
              <a:ext cx="235107" cy="329150"/>
            </a:xfrm>
            <a:custGeom>
              <a:avLst/>
              <a:gdLst>
                <a:gd name="connsiteX0" fmla="*/ 236537 w 235107"/>
                <a:gd name="connsiteY0" fmla="*/ 213027 h 329150"/>
                <a:gd name="connsiteX1" fmla="*/ 118984 w 235107"/>
                <a:gd name="connsiteY1" fmla="*/ 330580 h 329150"/>
                <a:gd name="connsiteX2" fmla="*/ 1430 w 235107"/>
                <a:gd name="connsiteY2" fmla="*/ 213027 h 329150"/>
                <a:gd name="connsiteX3" fmla="*/ 118984 w 235107"/>
                <a:gd name="connsiteY3" fmla="*/ 1430 h 329150"/>
                <a:gd name="connsiteX4" fmla="*/ 236537 w 235107"/>
                <a:gd name="connsiteY4" fmla="*/ 213027 h 329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107" h="329150">
                  <a:moveTo>
                    <a:pt x="236537" y="213027"/>
                  </a:moveTo>
                  <a:cubicBezTo>
                    <a:pt x="236537" y="277951"/>
                    <a:pt x="183908" y="330580"/>
                    <a:pt x="118984" y="330580"/>
                  </a:cubicBezTo>
                  <a:cubicBezTo>
                    <a:pt x="54060" y="330580"/>
                    <a:pt x="1430" y="277951"/>
                    <a:pt x="1430" y="213027"/>
                  </a:cubicBezTo>
                  <a:cubicBezTo>
                    <a:pt x="1430" y="148103"/>
                    <a:pt x="118984" y="1430"/>
                    <a:pt x="118984" y="1430"/>
                  </a:cubicBezTo>
                  <a:cubicBezTo>
                    <a:pt x="118984" y="1430"/>
                    <a:pt x="236537" y="148103"/>
                    <a:pt x="236537" y="213027"/>
                  </a:cubicBezTo>
                  <a:close/>
                </a:path>
              </a:pathLst>
            </a:custGeom>
            <a:solidFill>
              <a:schemeClr val="accent2"/>
            </a:solidFill>
            <a:ln w="4249" cap="flat">
              <a:noFill/>
              <a:prstDash val="solid"/>
              <a:miter/>
            </a:ln>
          </p:spPr>
          <p:txBody>
            <a:bodyPr rtlCol="0" anchor="ctr"/>
            <a:lstStyle/>
            <a:p>
              <a:endParaRPr lang="sv-SE" dirty="0"/>
            </a:p>
          </p:txBody>
        </p:sp>
        <p:sp>
          <p:nvSpPr>
            <p:cNvPr id="28" name="Frihandsfigur: Form 27">
              <a:extLst>
                <a:ext uri="{FF2B5EF4-FFF2-40B4-BE49-F238E27FC236}">
                  <a16:creationId xmlns:a16="http://schemas.microsoft.com/office/drawing/2014/main" id="{A14980A2-E3A4-4B21-B773-EAB026553A23}"/>
                </a:ext>
                <a:ext uri="{C183D7F6-B498-43B3-948B-1728B52AA6E4}">
                  <adec:decorative xmlns:adec="http://schemas.microsoft.com/office/drawing/2017/decorative" val="1"/>
                </a:ext>
              </a:extLst>
            </p:cNvPr>
            <p:cNvSpPr/>
            <p:nvPr/>
          </p:nvSpPr>
          <p:spPr>
            <a:xfrm>
              <a:off x="6407335" y="1795966"/>
              <a:ext cx="235107" cy="329150"/>
            </a:xfrm>
            <a:custGeom>
              <a:avLst/>
              <a:gdLst>
                <a:gd name="connsiteX0" fmla="*/ 236537 w 235107"/>
                <a:gd name="connsiteY0" fmla="*/ 213027 h 329150"/>
                <a:gd name="connsiteX1" fmla="*/ 118984 w 235107"/>
                <a:gd name="connsiteY1" fmla="*/ 330580 h 329150"/>
                <a:gd name="connsiteX2" fmla="*/ 1430 w 235107"/>
                <a:gd name="connsiteY2" fmla="*/ 213027 h 329150"/>
                <a:gd name="connsiteX3" fmla="*/ 118984 w 235107"/>
                <a:gd name="connsiteY3" fmla="*/ 1430 h 329150"/>
                <a:gd name="connsiteX4" fmla="*/ 236537 w 235107"/>
                <a:gd name="connsiteY4" fmla="*/ 213027 h 329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107" h="329150">
                  <a:moveTo>
                    <a:pt x="236537" y="213027"/>
                  </a:moveTo>
                  <a:cubicBezTo>
                    <a:pt x="236537" y="277951"/>
                    <a:pt x="183908" y="330580"/>
                    <a:pt x="118984" y="330580"/>
                  </a:cubicBezTo>
                  <a:cubicBezTo>
                    <a:pt x="54060" y="330580"/>
                    <a:pt x="1430" y="277951"/>
                    <a:pt x="1430" y="213027"/>
                  </a:cubicBezTo>
                  <a:cubicBezTo>
                    <a:pt x="1430" y="148103"/>
                    <a:pt x="118984" y="1430"/>
                    <a:pt x="118984" y="1430"/>
                  </a:cubicBezTo>
                  <a:cubicBezTo>
                    <a:pt x="118984" y="1430"/>
                    <a:pt x="236537" y="148103"/>
                    <a:pt x="236537" y="213027"/>
                  </a:cubicBezTo>
                  <a:close/>
                </a:path>
              </a:pathLst>
            </a:custGeom>
            <a:solidFill>
              <a:srgbClr val="005892"/>
            </a:solidFill>
            <a:ln w="4249" cap="flat">
              <a:noFill/>
              <a:prstDash val="solid"/>
              <a:miter/>
            </a:ln>
          </p:spPr>
          <p:txBody>
            <a:bodyPr rtlCol="0" anchor="ctr"/>
            <a:lstStyle/>
            <a:p>
              <a:endParaRPr lang="sv-SE"/>
            </a:p>
          </p:txBody>
        </p:sp>
      </p:grpSp>
    </p:spTree>
    <p:extLst>
      <p:ext uri="{BB962C8B-B14F-4D97-AF65-F5344CB8AC3E}">
        <p14:creationId xmlns:p14="http://schemas.microsoft.com/office/powerpoint/2010/main" val="3218289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91A4B1-774E-4B2B-BD1B-83F02EF7611B}"/>
              </a:ext>
            </a:extLst>
          </p:cNvPr>
          <p:cNvSpPr>
            <a:spLocks noGrp="1"/>
          </p:cNvSpPr>
          <p:nvPr>
            <p:ph type="title"/>
          </p:nvPr>
        </p:nvSpPr>
        <p:spPr>
          <a:xfrm>
            <a:off x="2665109" y="3960000"/>
            <a:ext cx="6861782" cy="1190682"/>
          </a:xfrm>
        </p:spPr>
        <p:txBody>
          <a:bodyPr>
            <a:noAutofit/>
          </a:bodyPr>
          <a:lstStyle/>
          <a:p>
            <a:r>
              <a:rPr lang="sv-SE" sz="3600" dirty="0"/>
              <a:t>Så här kommer man i kontakt med  socialtjänsten </a:t>
            </a:r>
            <a:endParaRPr lang="sv-SE" sz="3600" dirty="0">
              <a:solidFill>
                <a:schemeClr val="bg1"/>
              </a:solidFill>
            </a:endParaRPr>
          </a:p>
        </p:txBody>
      </p:sp>
      <p:grpSp>
        <p:nvGrpSpPr>
          <p:cNvPr id="3" name="Grupp 2">
            <a:extLst>
              <a:ext uri="{FF2B5EF4-FFF2-40B4-BE49-F238E27FC236}">
                <a16:creationId xmlns:a16="http://schemas.microsoft.com/office/drawing/2014/main" id="{EAEC1301-92E0-4E30-9AB3-7B388BB8AB10}"/>
              </a:ext>
              <a:ext uri="{C183D7F6-B498-43B3-948B-1728B52AA6E4}">
                <adec:decorative xmlns:adec="http://schemas.microsoft.com/office/drawing/2017/decorative" val="1"/>
              </a:ext>
            </a:extLst>
          </p:cNvPr>
          <p:cNvGrpSpPr/>
          <p:nvPr/>
        </p:nvGrpSpPr>
        <p:grpSpPr>
          <a:xfrm>
            <a:off x="5039193" y="1611347"/>
            <a:ext cx="2088000" cy="2088000"/>
            <a:chOff x="5039193" y="1611347"/>
            <a:chExt cx="2088000" cy="2088000"/>
          </a:xfrm>
        </p:grpSpPr>
        <p:sp>
          <p:nvSpPr>
            <p:cNvPr id="29" name="Ellips 28">
              <a:extLst>
                <a:ext uri="{FF2B5EF4-FFF2-40B4-BE49-F238E27FC236}">
                  <a16:creationId xmlns:a16="http://schemas.microsoft.com/office/drawing/2014/main" id="{B930E1AA-F9B5-43CE-9B63-1C6DCAB9F94B}"/>
                </a:ext>
                <a:ext uri="{C183D7F6-B498-43B3-948B-1728B52AA6E4}">
                  <adec:decorative xmlns:adec="http://schemas.microsoft.com/office/drawing/2017/decorative" val="1"/>
                </a:ext>
              </a:extLst>
            </p:cNvPr>
            <p:cNvSpPr/>
            <p:nvPr/>
          </p:nvSpPr>
          <p:spPr>
            <a:xfrm>
              <a:off x="5039193" y="1611347"/>
              <a:ext cx="2088000" cy="2088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5" name="Frihandsfigur: Form 14">
              <a:extLst>
                <a:ext uri="{FF2B5EF4-FFF2-40B4-BE49-F238E27FC236}">
                  <a16:creationId xmlns:a16="http://schemas.microsoft.com/office/drawing/2014/main" id="{84EDA0E6-462D-47D0-9DE5-4E2D0556DFAA}"/>
                </a:ext>
                <a:ext uri="{C183D7F6-B498-43B3-948B-1728B52AA6E4}">
                  <adec:decorative xmlns:adec="http://schemas.microsoft.com/office/drawing/2017/decorative" val="1"/>
                </a:ext>
              </a:extLst>
            </p:cNvPr>
            <p:cNvSpPr/>
            <p:nvPr/>
          </p:nvSpPr>
          <p:spPr>
            <a:xfrm>
              <a:off x="5707045" y="3022082"/>
              <a:ext cx="1266256" cy="83033"/>
            </a:xfrm>
            <a:custGeom>
              <a:avLst/>
              <a:gdLst>
                <a:gd name="connsiteX0" fmla="*/ 1688706 w 1743075"/>
                <a:gd name="connsiteY0" fmla="*/ 7144 h 114300"/>
                <a:gd name="connsiteX1" fmla="*/ 1095004 w 1743075"/>
                <a:gd name="connsiteY1" fmla="*/ 7144 h 114300"/>
                <a:gd name="connsiteX2" fmla="*/ 1020137 w 1743075"/>
                <a:gd name="connsiteY2" fmla="*/ 66923 h 114300"/>
                <a:gd name="connsiteX3" fmla="*/ 751694 w 1743075"/>
                <a:gd name="connsiteY3" fmla="*/ 66923 h 114300"/>
                <a:gd name="connsiteX4" fmla="*/ 676827 w 1743075"/>
                <a:gd name="connsiteY4" fmla="*/ 7144 h 114300"/>
                <a:gd name="connsiteX5" fmla="*/ 61417 w 1743075"/>
                <a:gd name="connsiteY5" fmla="*/ 7144 h 114300"/>
                <a:gd name="connsiteX6" fmla="*/ 7144 w 1743075"/>
                <a:gd name="connsiteY6" fmla="*/ 61417 h 114300"/>
                <a:gd name="connsiteX7" fmla="*/ 61417 w 1743075"/>
                <a:gd name="connsiteY7" fmla="*/ 115691 h 114300"/>
                <a:gd name="connsiteX8" fmla="*/ 1688706 w 1743075"/>
                <a:gd name="connsiteY8" fmla="*/ 115691 h 114300"/>
                <a:gd name="connsiteX9" fmla="*/ 1742980 w 1743075"/>
                <a:gd name="connsiteY9" fmla="*/ 61417 h 114300"/>
                <a:gd name="connsiteX10" fmla="*/ 1688706 w 1743075"/>
                <a:gd name="connsiteY10" fmla="*/ 7144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43075" h="114300">
                  <a:moveTo>
                    <a:pt x="1688706" y="7144"/>
                  </a:moveTo>
                  <a:lnTo>
                    <a:pt x="1095004" y="7144"/>
                  </a:lnTo>
                  <a:cubicBezTo>
                    <a:pt x="1087241" y="41358"/>
                    <a:pt x="1056704" y="66923"/>
                    <a:pt x="1020137" y="66923"/>
                  </a:cubicBezTo>
                  <a:lnTo>
                    <a:pt x="751694" y="66923"/>
                  </a:lnTo>
                  <a:cubicBezTo>
                    <a:pt x="715128" y="66923"/>
                    <a:pt x="684590" y="41358"/>
                    <a:pt x="676827" y="7144"/>
                  </a:cubicBezTo>
                  <a:lnTo>
                    <a:pt x="61417" y="7144"/>
                  </a:lnTo>
                  <a:cubicBezTo>
                    <a:pt x="31442" y="7144"/>
                    <a:pt x="7144" y="31442"/>
                    <a:pt x="7144" y="61417"/>
                  </a:cubicBezTo>
                  <a:cubicBezTo>
                    <a:pt x="7144" y="91392"/>
                    <a:pt x="31442" y="115691"/>
                    <a:pt x="61417" y="115691"/>
                  </a:cubicBezTo>
                  <a:lnTo>
                    <a:pt x="1688706" y="115691"/>
                  </a:lnTo>
                  <a:cubicBezTo>
                    <a:pt x="1718682" y="115691"/>
                    <a:pt x="1742980" y="91392"/>
                    <a:pt x="1742980" y="61417"/>
                  </a:cubicBezTo>
                  <a:cubicBezTo>
                    <a:pt x="1742980" y="31442"/>
                    <a:pt x="1718682" y="7144"/>
                    <a:pt x="1688706" y="7144"/>
                  </a:cubicBezTo>
                  <a:close/>
                </a:path>
              </a:pathLst>
            </a:custGeom>
            <a:solidFill>
              <a:schemeClr val="accent4"/>
            </a:solidFill>
            <a:ln w="9525" cap="flat">
              <a:noFill/>
              <a:prstDash val="solid"/>
              <a:miter/>
            </a:ln>
          </p:spPr>
          <p:txBody>
            <a:bodyPr rtlCol="0" anchor="ctr"/>
            <a:lstStyle/>
            <a:p>
              <a:endParaRPr lang="sv-SE"/>
            </a:p>
          </p:txBody>
        </p:sp>
        <p:sp>
          <p:nvSpPr>
            <p:cNvPr id="16" name="Frihandsfigur: Form 15">
              <a:extLst>
                <a:ext uri="{FF2B5EF4-FFF2-40B4-BE49-F238E27FC236}">
                  <a16:creationId xmlns:a16="http://schemas.microsoft.com/office/drawing/2014/main" id="{957BAA3F-3122-457B-AE16-9AA471985E4E}"/>
                </a:ext>
                <a:ext uri="{C183D7F6-B498-43B3-948B-1728B52AA6E4}">
                  <adec:decorative xmlns:adec="http://schemas.microsoft.com/office/drawing/2017/decorative" val="1"/>
                </a:ext>
              </a:extLst>
            </p:cNvPr>
            <p:cNvSpPr/>
            <p:nvPr/>
          </p:nvSpPr>
          <p:spPr>
            <a:xfrm>
              <a:off x="5827948" y="2269807"/>
              <a:ext cx="1024076" cy="705783"/>
            </a:xfrm>
            <a:custGeom>
              <a:avLst/>
              <a:gdLst>
                <a:gd name="connsiteX0" fmla="*/ 61417 w 1409700"/>
                <a:gd name="connsiteY0" fmla="*/ 966302 h 971550"/>
                <a:gd name="connsiteX1" fmla="*/ 1355846 w 1409700"/>
                <a:gd name="connsiteY1" fmla="*/ 966302 h 971550"/>
                <a:gd name="connsiteX2" fmla="*/ 1410119 w 1409700"/>
                <a:gd name="connsiteY2" fmla="*/ 912028 h 971550"/>
                <a:gd name="connsiteX3" fmla="*/ 1410119 w 1409700"/>
                <a:gd name="connsiteY3" fmla="*/ 61417 h 971550"/>
                <a:gd name="connsiteX4" fmla="*/ 1355846 w 1409700"/>
                <a:gd name="connsiteY4" fmla="*/ 7144 h 971550"/>
                <a:gd name="connsiteX5" fmla="*/ 61417 w 1409700"/>
                <a:gd name="connsiteY5" fmla="*/ 7144 h 971550"/>
                <a:gd name="connsiteX6" fmla="*/ 7144 w 1409700"/>
                <a:gd name="connsiteY6" fmla="*/ 61417 h 971550"/>
                <a:gd name="connsiteX7" fmla="*/ 7144 w 1409700"/>
                <a:gd name="connsiteY7" fmla="*/ 912038 h 971550"/>
                <a:gd name="connsiteX8" fmla="*/ 61417 w 1409700"/>
                <a:gd name="connsiteY8" fmla="*/ 966311 h 971550"/>
                <a:gd name="connsiteX9" fmla="*/ 226114 w 1409700"/>
                <a:gd name="connsiteY9" fmla="*/ 261223 h 971550"/>
                <a:gd name="connsiteX10" fmla="*/ 1178614 w 1409700"/>
                <a:gd name="connsiteY10" fmla="*/ 261223 h 971550"/>
                <a:gd name="connsiteX11" fmla="*/ 1197664 w 1409700"/>
                <a:gd name="connsiteY11" fmla="*/ 280273 h 971550"/>
                <a:gd name="connsiteX12" fmla="*/ 1178614 w 1409700"/>
                <a:gd name="connsiteY12" fmla="*/ 299323 h 971550"/>
                <a:gd name="connsiteX13" fmla="*/ 226114 w 1409700"/>
                <a:gd name="connsiteY13" fmla="*/ 299323 h 971550"/>
                <a:gd name="connsiteX14" fmla="*/ 207064 w 1409700"/>
                <a:gd name="connsiteY14" fmla="*/ 280273 h 971550"/>
                <a:gd name="connsiteX15" fmla="*/ 226114 w 1409700"/>
                <a:gd name="connsiteY15" fmla="*/ 261223 h 971550"/>
                <a:gd name="connsiteX16" fmla="*/ 226114 w 1409700"/>
                <a:gd name="connsiteY16" fmla="*/ 442198 h 971550"/>
                <a:gd name="connsiteX17" fmla="*/ 1178614 w 1409700"/>
                <a:gd name="connsiteY17" fmla="*/ 442198 h 971550"/>
                <a:gd name="connsiteX18" fmla="*/ 1197664 w 1409700"/>
                <a:gd name="connsiteY18" fmla="*/ 461248 h 971550"/>
                <a:gd name="connsiteX19" fmla="*/ 1178614 w 1409700"/>
                <a:gd name="connsiteY19" fmla="*/ 480298 h 971550"/>
                <a:gd name="connsiteX20" fmla="*/ 226114 w 1409700"/>
                <a:gd name="connsiteY20" fmla="*/ 480298 h 971550"/>
                <a:gd name="connsiteX21" fmla="*/ 207064 w 1409700"/>
                <a:gd name="connsiteY21" fmla="*/ 461248 h 971550"/>
                <a:gd name="connsiteX22" fmla="*/ 226114 w 1409700"/>
                <a:gd name="connsiteY22" fmla="*/ 442198 h 971550"/>
                <a:gd name="connsiteX23" fmla="*/ 226114 w 1409700"/>
                <a:gd name="connsiteY23" fmla="*/ 623173 h 971550"/>
                <a:gd name="connsiteX24" fmla="*/ 1178614 w 1409700"/>
                <a:gd name="connsiteY24" fmla="*/ 623173 h 971550"/>
                <a:gd name="connsiteX25" fmla="*/ 1197664 w 1409700"/>
                <a:gd name="connsiteY25" fmla="*/ 642223 h 971550"/>
                <a:gd name="connsiteX26" fmla="*/ 1178614 w 1409700"/>
                <a:gd name="connsiteY26" fmla="*/ 661273 h 971550"/>
                <a:gd name="connsiteX27" fmla="*/ 226114 w 1409700"/>
                <a:gd name="connsiteY27" fmla="*/ 661273 h 971550"/>
                <a:gd name="connsiteX28" fmla="*/ 207064 w 1409700"/>
                <a:gd name="connsiteY28" fmla="*/ 642223 h 971550"/>
                <a:gd name="connsiteX29" fmla="*/ 226114 w 1409700"/>
                <a:gd name="connsiteY29" fmla="*/ 623173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409700" h="971550">
                  <a:moveTo>
                    <a:pt x="61417" y="966302"/>
                  </a:moveTo>
                  <a:lnTo>
                    <a:pt x="1355846" y="966302"/>
                  </a:lnTo>
                  <a:cubicBezTo>
                    <a:pt x="1385802" y="966302"/>
                    <a:pt x="1410119" y="942023"/>
                    <a:pt x="1410119" y="912028"/>
                  </a:cubicBezTo>
                  <a:lnTo>
                    <a:pt x="1410119" y="61417"/>
                  </a:lnTo>
                  <a:cubicBezTo>
                    <a:pt x="1410119" y="31461"/>
                    <a:pt x="1385811" y="7144"/>
                    <a:pt x="1355846" y="7144"/>
                  </a:cubicBezTo>
                  <a:lnTo>
                    <a:pt x="61417" y="7144"/>
                  </a:lnTo>
                  <a:cubicBezTo>
                    <a:pt x="31423" y="7144"/>
                    <a:pt x="7144" y="31452"/>
                    <a:pt x="7144" y="61417"/>
                  </a:cubicBezTo>
                  <a:lnTo>
                    <a:pt x="7144" y="912038"/>
                  </a:lnTo>
                  <a:cubicBezTo>
                    <a:pt x="7144" y="942032"/>
                    <a:pt x="31423" y="966311"/>
                    <a:pt x="61417" y="966311"/>
                  </a:cubicBezTo>
                  <a:close/>
                  <a:moveTo>
                    <a:pt x="226114" y="261223"/>
                  </a:moveTo>
                  <a:lnTo>
                    <a:pt x="1178614" y="261223"/>
                  </a:lnTo>
                  <a:cubicBezTo>
                    <a:pt x="1189130" y="261223"/>
                    <a:pt x="1197664" y="269758"/>
                    <a:pt x="1197664" y="280273"/>
                  </a:cubicBezTo>
                  <a:cubicBezTo>
                    <a:pt x="1197664" y="290789"/>
                    <a:pt x="1189130" y="299323"/>
                    <a:pt x="1178614" y="299323"/>
                  </a:cubicBezTo>
                  <a:lnTo>
                    <a:pt x="226114" y="299323"/>
                  </a:lnTo>
                  <a:cubicBezTo>
                    <a:pt x="215598" y="299323"/>
                    <a:pt x="207064" y="290789"/>
                    <a:pt x="207064" y="280273"/>
                  </a:cubicBezTo>
                  <a:cubicBezTo>
                    <a:pt x="207064" y="269758"/>
                    <a:pt x="215598" y="261223"/>
                    <a:pt x="226114" y="261223"/>
                  </a:cubicBezTo>
                  <a:close/>
                  <a:moveTo>
                    <a:pt x="226114" y="442198"/>
                  </a:moveTo>
                  <a:lnTo>
                    <a:pt x="1178614" y="442198"/>
                  </a:lnTo>
                  <a:cubicBezTo>
                    <a:pt x="1189130" y="442198"/>
                    <a:pt x="1197664" y="450733"/>
                    <a:pt x="1197664" y="461248"/>
                  </a:cubicBezTo>
                  <a:cubicBezTo>
                    <a:pt x="1197664" y="471764"/>
                    <a:pt x="1189130" y="480298"/>
                    <a:pt x="1178614" y="480298"/>
                  </a:cubicBezTo>
                  <a:lnTo>
                    <a:pt x="226114" y="480298"/>
                  </a:lnTo>
                  <a:cubicBezTo>
                    <a:pt x="215598" y="480298"/>
                    <a:pt x="207064" y="471764"/>
                    <a:pt x="207064" y="461248"/>
                  </a:cubicBezTo>
                  <a:cubicBezTo>
                    <a:pt x="207064" y="450733"/>
                    <a:pt x="215598" y="442198"/>
                    <a:pt x="226114" y="442198"/>
                  </a:cubicBezTo>
                  <a:close/>
                  <a:moveTo>
                    <a:pt x="226114" y="623173"/>
                  </a:moveTo>
                  <a:lnTo>
                    <a:pt x="1178614" y="623173"/>
                  </a:lnTo>
                  <a:cubicBezTo>
                    <a:pt x="1189130" y="623173"/>
                    <a:pt x="1197664" y="631708"/>
                    <a:pt x="1197664" y="642223"/>
                  </a:cubicBezTo>
                  <a:cubicBezTo>
                    <a:pt x="1197664" y="652739"/>
                    <a:pt x="1189130" y="661273"/>
                    <a:pt x="1178614" y="661273"/>
                  </a:cubicBezTo>
                  <a:lnTo>
                    <a:pt x="226114" y="661273"/>
                  </a:lnTo>
                  <a:cubicBezTo>
                    <a:pt x="215598" y="661273"/>
                    <a:pt x="207064" y="652739"/>
                    <a:pt x="207064" y="642223"/>
                  </a:cubicBezTo>
                  <a:cubicBezTo>
                    <a:pt x="207064" y="631708"/>
                    <a:pt x="215598" y="623173"/>
                    <a:pt x="226114" y="623173"/>
                  </a:cubicBezTo>
                  <a:close/>
                </a:path>
              </a:pathLst>
            </a:custGeom>
            <a:solidFill>
              <a:schemeClr val="accent4"/>
            </a:solidFill>
            <a:ln w="9525" cap="flat">
              <a:noFill/>
              <a:prstDash val="solid"/>
              <a:miter/>
            </a:ln>
          </p:spPr>
          <p:txBody>
            <a:bodyPr rtlCol="0" anchor="ctr"/>
            <a:lstStyle/>
            <a:p>
              <a:endParaRPr lang="sv-SE"/>
            </a:p>
          </p:txBody>
        </p:sp>
        <p:sp>
          <p:nvSpPr>
            <p:cNvPr id="17" name="Frihandsfigur: Form 16">
              <a:extLst>
                <a:ext uri="{FF2B5EF4-FFF2-40B4-BE49-F238E27FC236}">
                  <a16:creationId xmlns:a16="http://schemas.microsoft.com/office/drawing/2014/main" id="{3A6859C4-ED2D-416E-ADF6-51BCECECC789}"/>
                </a:ext>
                <a:ext uri="{C183D7F6-B498-43B3-948B-1728B52AA6E4}">
                  <adec:decorative xmlns:adec="http://schemas.microsoft.com/office/drawing/2017/decorative" val="1"/>
                </a:ext>
              </a:extLst>
            </p:cNvPr>
            <p:cNvSpPr/>
            <p:nvPr/>
          </p:nvSpPr>
          <p:spPr>
            <a:xfrm>
              <a:off x="5212047" y="2317153"/>
              <a:ext cx="733460" cy="844171"/>
            </a:xfrm>
            <a:custGeom>
              <a:avLst/>
              <a:gdLst>
                <a:gd name="connsiteX0" fmla="*/ 235289 w 1009650"/>
                <a:gd name="connsiteY0" fmla="*/ 777884 h 1162050"/>
                <a:gd name="connsiteX1" fmla="*/ 238852 w 1009650"/>
                <a:gd name="connsiteY1" fmla="*/ 782084 h 1162050"/>
                <a:gd name="connsiteX2" fmla="*/ 242147 w 1009650"/>
                <a:gd name="connsiteY2" fmla="*/ 786494 h 1162050"/>
                <a:gd name="connsiteX3" fmla="*/ 856605 w 1009650"/>
                <a:gd name="connsiteY3" fmla="*/ 1157855 h 1162050"/>
                <a:gd name="connsiteX4" fmla="*/ 883180 w 1009650"/>
                <a:gd name="connsiteY4" fmla="*/ 1143510 h 1162050"/>
                <a:gd name="connsiteX5" fmla="*/ 883180 w 1009650"/>
                <a:gd name="connsiteY5" fmla="*/ 1143510 h 1162050"/>
                <a:gd name="connsiteX6" fmla="*/ 883237 w 1009650"/>
                <a:gd name="connsiteY6" fmla="*/ 1143444 h 1162050"/>
                <a:gd name="connsiteX7" fmla="*/ 1002033 w 1009650"/>
                <a:gd name="connsiteY7" fmla="*/ 912862 h 1162050"/>
                <a:gd name="connsiteX8" fmla="*/ 991660 w 1009650"/>
                <a:gd name="connsiteY8" fmla="*/ 863161 h 1162050"/>
                <a:gd name="connsiteX9" fmla="*/ 786558 w 1009650"/>
                <a:gd name="connsiteY9" fmla="*/ 681300 h 1162050"/>
                <a:gd name="connsiteX10" fmla="*/ 738190 w 1009650"/>
                <a:gd name="connsiteY10" fmla="*/ 678157 h 1162050"/>
                <a:gd name="connsiteX11" fmla="*/ 619585 w 1009650"/>
                <a:gd name="connsiteY11" fmla="*/ 791485 h 1162050"/>
                <a:gd name="connsiteX12" fmla="*/ 585276 w 1009650"/>
                <a:gd name="connsiteY12" fmla="*/ 791847 h 1162050"/>
                <a:gd name="connsiteX13" fmla="*/ 435200 w 1009650"/>
                <a:gd name="connsiteY13" fmla="*/ 632627 h 1162050"/>
                <a:gd name="connsiteX14" fmla="*/ 431828 w 1009650"/>
                <a:gd name="connsiteY14" fmla="*/ 628275 h 1162050"/>
                <a:gd name="connsiteX15" fmla="*/ 428342 w 1009650"/>
                <a:gd name="connsiteY15" fmla="*/ 624017 h 1162050"/>
                <a:gd name="connsiteX16" fmla="*/ 306613 w 1009650"/>
                <a:gd name="connsiteY16" fmla="*/ 442213 h 1162050"/>
                <a:gd name="connsiteX17" fmla="*/ 314614 w 1009650"/>
                <a:gd name="connsiteY17" fmla="*/ 408847 h 1162050"/>
                <a:gd name="connsiteX18" fmla="*/ 451545 w 1009650"/>
                <a:gd name="connsiteY18" fmla="*/ 318502 h 1162050"/>
                <a:gd name="connsiteX19" fmla="*/ 459270 w 1009650"/>
                <a:gd name="connsiteY19" fmla="*/ 270658 h 1162050"/>
                <a:gd name="connsiteX20" fmla="*/ 327739 w 1009650"/>
                <a:gd name="connsiteY20" fmla="*/ 30152 h 1162050"/>
                <a:gd name="connsiteX21" fmla="*/ 281609 w 1009650"/>
                <a:gd name="connsiteY21" fmla="*/ 8949 h 1162050"/>
                <a:gd name="connsiteX22" fmla="*/ 30330 w 1009650"/>
                <a:gd name="connsiteY22" fmla="*/ 73338 h 1162050"/>
                <a:gd name="connsiteX23" fmla="*/ 30254 w 1009650"/>
                <a:gd name="connsiteY23" fmla="*/ 73377 h 1162050"/>
                <a:gd name="connsiteX24" fmla="*/ 30254 w 1009650"/>
                <a:gd name="connsiteY24" fmla="*/ 73377 h 1162050"/>
                <a:gd name="connsiteX25" fmla="*/ 10347 w 1009650"/>
                <a:gd name="connsiteY25" fmla="*/ 96075 h 1162050"/>
                <a:gd name="connsiteX26" fmla="*/ 235299 w 1009650"/>
                <a:gd name="connsiteY26" fmla="*/ 777884 h 1162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009650" h="1162050">
                  <a:moveTo>
                    <a:pt x="235289" y="777884"/>
                  </a:moveTo>
                  <a:cubicBezTo>
                    <a:pt x="236413" y="779293"/>
                    <a:pt x="237699" y="780675"/>
                    <a:pt x="238852" y="782084"/>
                  </a:cubicBezTo>
                  <a:cubicBezTo>
                    <a:pt x="239966" y="783523"/>
                    <a:pt x="241023" y="785085"/>
                    <a:pt x="242147" y="786494"/>
                  </a:cubicBezTo>
                  <a:cubicBezTo>
                    <a:pt x="411978" y="999578"/>
                    <a:pt x="639407" y="1128870"/>
                    <a:pt x="856605" y="1157855"/>
                  </a:cubicBezTo>
                  <a:cubicBezTo>
                    <a:pt x="867587" y="1159322"/>
                    <a:pt x="878246" y="1153426"/>
                    <a:pt x="883180" y="1143510"/>
                  </a:cubicBezTo>
                  <a:lnTo>
                    <a:pt x="883180" y="1143510"/>
                  </a:lnTo>
                  <a:cubicBezTo>
                    <a:pt x="883180" y="1143510"/>
                    <a:pt x="883218" y="1143472"/>
                    <a:pt x="883237" y="1143444"/>
                  </a:cubicBezTo>
                  <a:lnTo>
                    <a:pt x="1002033" y="912862"/>
                  </a:lnTo>
                  <a:cubicBezTo>
                    <a:pt x="1011434" y="898470"/>
                    <a:pt x="1006929" y="876906"/>
                    <a:pt x="991660" y="863161"/>
                  </a:cubicBezTo>
                  <a:lnTo>
                    <a:pt x="786558" y="681300"/>
                  </a:lnTo>
                  <a:cubicBezTo>
                    <a:pt x="771280" y="667556"/>
                    <a:pt x="750287" y="666194"/>
                    <a:pt x="738190" y="678157"/>
                  </a:cubicBezTo>
                  <a:lnTo>
                    <a:pt x="619585" y="791485"/>
                  </a:lnTo>
                  <a:cubicBezTo>
                    <a:pt x="609841" y="800144"/>
                    <a:pt x="595106" y="800401"/>
                    <a:pt x="585276" y="791847"/>
                  </a:cubicBezTo>
                  <a:cubicBezTo>
                    <a:pt x="536013" y="748956"/>
                    <a:pt x="478177" y="686548"/>
                    <a:pt x="435200" y="632627"/>
                  </a:cubicBezTo>
                  <a:cubicBezTo>
                    <a:pt x="434048" y="631189"/>
                    <a:pt x="432971" y="629722"/>
                    <a:pt x="431828" y="628275"/>
                  </a:cubicBezTo>
                  <a:cubicBezTo>
                    <a:pt x="430676" y="626846"/>
                    <a:pt x="429485" y="625455"/>
                    <a:pt x="428342" y="624017"/>
                  </a:cubicBezTo>
                  <a:cubicBezTo>
                    <a:pt x="385365" y="570096"/>
                    <a:pt x="337435" y="499801"/>
                    <a:pt x="306613" y="442213"/>
                  </a:cubicBezTo>
                  <a:cubicBezTo>
                    <a:pt x="300459" y="430717"/>
                    <a:pt x="304003" y="416419"/>
                    <a:pt x="314614" y="408847"/>
                  </a:cubicBezTo>
                  <a:lnTo>
                    <a:pt x="451545" y="318502"/>
                  </a:lnTo>
                  <a:cubicBezTo>
                    <a:pt x="465909" y="309378"/>
                    <a:pt x="469261" y="288613"/>
                    <a:pt x="459270" y="270658"/>
                  </a:cubicBezTo>
                  <a:lnTo>
                    <a:pt x="327739" y="30152"/>
                  </a:lnTo>
                  <a:cubicBezTo>
                    <a:pt x="317747" y="12198"/>
                    <a:pt x="297726" y="2996"/>
                    <a:pt x="281609" y="8949"/>
                  </a:cubicBezTo>
                  <a:lnTo>
                    <a:pt x="30330" y="73338"/>
                  </a:lnTo>
                  <a:cubicBezTo>
                    <a:pt x="30330" y="73338"/>
                    <a:pt x="30283" y="73367"/>
                    <a:pt x="30254" y="73377"/>
                  </a:cubicBezTo>
                  <a:lnTo>
                    <a:pt x="30254" y="73377"/>
                  </a:lnTo>
                  <a:cubicBezTo>
                    <a:pt x="19481" y="75967"/>
                    <a:pt x="11366" y="85045"/>
                    <a:pt x="10347" y="96075"/>
                  </a:cubicBezTo>
                  <a:cubicBezTo>
                    <a:pt x="-9846" y="314264"/>
                    <a:pt x="65468" y="564809"/>
                    <a:pt x="235299" y="777884"/>
                  </a:cubicBezTo>
                  <a:close/>
                </a:path>
              </a:pathLst>
            </a:custGeom>
            <a:solidFill>
              <a:schemeClr val="accent6"/>
            </a:solidFill>
            <a:ln w="9525" cap="flat">
              <a:noFill/>
              <a:prstDash val="solid"/>
              <a:miter/>
            </a:ln>
          </p:spPr>
          <p:txBody>
            <a:bodyPr rtlCol="0" anchor="ctr"/>
            <a:lstStyle/>
            <a:p>
              <a:endParaRPr lang="sv-SE"/>
            </a:p>
          </p:txBody>
        </p:sp>
      </p:grpSp>
    </p:spTree>
    <p:extLst>
      <p:ext uri="{BB962C8B-B14F-4D97-AF65-F5344CB8AC3E}">
        <p14:creationId xmlns:p14="http://schemas.microsoft.com/office/powerpoint/2010/main" val="4281205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91ECD308-4F54-4831-85E4-390150535AC5}"/>
              </a:ext>
            </a:extLst>
          </p:cNvPr>
          <p:cNvSpPr>
            <a:spLocks noGrp="1"/>
          </p:cNvSpPr>
          <p:nvPr>
            <p:ph type="title"/>
          </p:nvPr>
        </p:nvSpPr>
        <p:spPr>
          <a:xfrm>
            <a:off x="1797654" y="4107461"/>
            <a:ext cx="2465547" cy="1080000"/>
          </a:xfrm>
        </p:spPr>
        <p:txBody>
          <a:bodyPr>
            <a:noAutofit/>
          </a:bodyPr>
          <a:lstStyle/>
          <a:p>
            <a:r>
              <a:rPr lang="sv-SE" altLang="sv-SE" sz="3600" dirty="0"/>
              <a:t>Reflektion</a:t>
            </a:r>
            <a:endParaRPr lang="sv-SE" dirty="0"/>
          </a:p>
        </p:txBody>
      </p:sp>
      <p:sp>
        <p:nvSpPr>
          <p:cNvPr id="4" name="Platshållare för text 3">
            <a:extLst>
              <a:ext uri="{FF2B5EF4-FFF2-40B4-BE49-F238E27FC236}">
                <a16:creationId xmlns:a16="http://schemas.microsoft.com/office/drawing/2014/main" id="{CED747F5-C248-4726-90B5-EEAEDFAB695B}"/>
              </a:ext>
            </a:extLst>
          </p:cNvPr>
          <p:cNvSpPr>
            <a:spLocks noGrp="1"/>
          </p:cNvSpPr>
          <p:nvPr>
            <p:ph type="body" sz="quarter" idx="13"/>
          </p:nvPr>
        </p:nvSpPr>
        <p:spPr>
          <a:xfrm>
            <a:off x="4984415" y="2441048"/>
            <a:ext cx="5659201" cy="1975905"/>
          </a:xfrm>
        </p:spPr>
        <p:txBody>
          <a:bodyPr>
            <a:noAutofit/>
          </a:bodyPr>
          <a:lstStyle/>
          <a:p>
            <a:pPr marL="342900" indent="-342900">
              <a:buFont typeface="Arial" panose="020B0604020202020204" pitchFamily="34" charset="0"/>
              <a:buChar char="•"/>
            </a:pPr>
            <a:r>
              <a:rPr lang="sv-SE" sz="2400" dirty="0"/>
              <a:t>Vad tänker ni om möjligheten att ta hjälp av socialtjänsten?</a:t>
            </a:r>
          </a:p>
          <a:p>
            <a:pPr marL="342900" indent="-342900">
              <a:buFont typeface="Arial" panose="020B0604020202020204" pitchFamily="34" charset="0"/>
              <a:buChar char="•"/>
            </a:pPr>
            <a:r>
              <a:rPr lang="sv-SE" sz="2400" dirty="0"/>
              <a:t>Vad känner ni till om stöd som socialtjänsten ger där ni bor?</a:t>
            </a:r>
          </a:p>
        </p:txBody>
      </p:sp>
      <p:grpSp>
        <p:nvGrpSpPr>
          <p:cNvPr id="10" name="Bild 8">
            <a:extLst>
              <a:ext uri="{FF2B5EF4-FFF2-40B4-BE49-F238E27FC236}">
                <a16:creationId xmlns:a16="http://schemas.microsoft.com/office/drawing/2014/main" id="{D1405A1E-6F86-472F-B1F8-1B37EFDA4DCA}"/>
              </a:ext>
              <a:ext uri="{C183D7F6-B498-43B3-948B-1728B52AA6E4}">
                <adec:decorative xmlns:adec="http://schemas.microsoft.com/office/drawing/2017/decorative" val="1"/>
              </a:ext>
            </a:extLst>
          </p:cNvPr>
          <p:cNvGrpSpPr/>
          <p:nvPr/>
        </p:nvGrpSpPr>
        <p:grpSpPr>
          <a:xfrm>
            <a:off x="1882011" y="1986815"/>
            <a:ext cx="2266950" cy="1962150"/>
            <a:chOff x="8400669" y="2442960"/>
            <a:chExt cx="2266950" cy="1962150"/>
          </a:xfrm>
        </p:grpSpPr>
        <p:sp>
          <p:nvSpPr>
            <p:cNvPr id="11" name="Frihandsfigur: Form 10">
              <a:extLst>
                <a:ext uri="{FF2B5EF4-FFF2-40B4-BE49-F238E27FC236}">
                  <a16:creationId xmlns:a16="http://schemas.microsoft.com/office/drawing/2014/main" id="{3E663FC3-A6C2-4EDB-98AE-A35889729663}"/>
                </a:ext>
                <a:ext uri="{C183D7F6-B498-43B3-948B-1728B52AA6E4}">
                  <adec:decorative xmlns:adec="http://schemas.microsoft.com/office/drawing/2017/decorative" val="1"/>
                </a:ext>
              </a:extLst>
            </p:cNvPr>
            <p:cNvSpPr/>
            <p:nvPr/>
          </p:nvSpPr>
          <p:spPr>
            <a:xfrm>
              <a:off x="8589997" y="3264815"/>
              <a:ext cx="571500" cy="571500"/>
            </a:xfrm>
            <a:custGeom>
              <a:avLst/>
              <a:gdLst>
                <a:gd name="connsiteX0" fmla="*/ 289122 w 571500"/>
                <a:gd name="connsiteY0" fmla="*/ 571090 h 571500"/>
                <a:gd name="connsiteX1" fmla="*/ 7144 w 571500"/>
                <a:gd name="connsiteY1" fmla="*/ 289112 h 571500"/>
                <a:gd name="connsiteX2" fmla="*/ 289122 w 571500"/>
                <a:gd name="connsiteY2" fmla="*/ 7144 h 571500"/>
                <a:gd name="connsiteX3" fmla="*/ 571090 w 571500"/>
                <a:gd name="connsiteY3" fmla="*/ 289112 h 571500"/>
                <a:gd name="connsiteX4" fmla="*/ 289122 w 571500"/>
                <a:gd name="connsiteY4" fmla="*/ 571090 h 571500"/>
                <a:gd name="connsiteX5" fmla="*/ 289122 w 571500"/>
                <a:gd name="connsiteY5" fmla="*/ 54769 h 571500"/>
                <a:gd name="connsiteX6" fmla="*/ 54769 w 571500"/>
                <a:gd name="connsiteY6" fmla="*/ 289112 h 571500"/>
                <a:gd name="connsiteX7" fmla="*/ 289122 w 571500"/>
                <a:gd name="connsiteY7" fmla="*/ 523465 h 571500"/>
                <a:gd name="connsiteX8" fmla="*/ 523465 w 571500"/>
                <a:gd name="connsiteY8" fmla="*/ 289112 h 571500"/>
                <a:gd name="connsiteX9" fmla="*/ 289122 w 571500"/>
                <a:gd name="connsiteY9" fmla="*/ 54769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0" h="571500">
                  <a:moveTo>
                    <a:pt x="289122" y="571090"/>
                  </a:moveTo>
                  <a:cubicBezTo>
                    <a:pt x="133645" y="571090"/>
                    <a:pt x="7144" y="444598"/>
                    <a:pt x="7144" y="289112"/>
                  </a:cubicBezTo>
                  <a:cubicBezTo>
                    <a:pt x="7144" y="133626"/>
                    <a:pt x="133636" y="7144"/>
                    <a:pt x="289122" y="7144"/>
                  </a:cubicBezTo>
                  <a:cubicBezTo>
                    <a:pt x="444608" y="7144"/>
                    <a:pt x="571090" y="133636"/>
                    <a:pt x="571090" y="289112"/>
                  </a:cubicBezTo>
                  <a:cubicBezTo>
                    <a:pt x="571090" y="444589"/>
                    <a:pt x="444598" y="571090"/>
                    <a:pt x="289122" y="571090"/>
                  </a:cubicBezTo>
                  <a:close/>
                  <a:moveTo>
                    <a:pt x="289122" y="54769"/>
                  </a:moveTo>
                  <a:cubicBezTo>
                    <a:pt x="159906" y="54769"/>
                    <a:pt x="54769" y="159896"/>
                    <a:pt x="54769" y="289112"/>
                  </a:cubicBezTo>
                  <a:cubicBezTo>
                    <a:pt x="54769" y="418329"/>
                    <a:pt x="159896" y="523465"/>
                    <a:pt x="289122" y="523465"/>
                  </a:cubicBezTo>
                  <a:cubicBezTo>
                    <a:pt x="418348" y="523465"/>
                    <a:pt x="523465" y="418338"/>
                    <a:pt x="523465" y="289112"/>
                  </a:cubicBezTo>
                  <a:cubicBezTo>
                    <a:pt x="523465" y="159887"/>
                    <a:pt x="418338" y="54769"/>
                    <a:pt x="289122" y="54769"/>
                  </a:cubicBezTo>
                  <a:close/>
                </a:path>
              </a:pathLst>
            </a:custGeom>
            <a:solidFill>
              <a:srgbClr val="002B45"/>
            </a:solidFill>
            <a:ln w="9525" cap="flat">
              <a:noFill/>
              <a:prstDash val="solid"/>
              <a:miter/>
            </a:ln>
          </p:spPr>
          <p:txBody>
            <a:bodyPr rtlCol="0" anchor="ctr"/>
            <a:lstStyle/>
            <a:p>
              <a:endParaRPr lang="sv-SE"/>
            </a:p>
          </p:txBody>
        </p:sp>
        <p:sp>
          <p:nvSpPr>
            <p:cNvPr id="12" name="Frihandsfigur: Form 11">
              <a:extLst>
                <a:ext uri="{FF2B5EF4-FFF2-40B4-BE49-F238E27FC236}">
                  <a16:creationId xmlns:a16="http://schemas.microsoft.com/office/drawing/2014/main" id="{61462D90-9561-4AA5-81FF-823F49AFD762}"/>
                </a:ext>
                <a:ext uri="{C183D7F6-B498-43B3-948B-1728B52AA6E4}">
                  <adec:decorative xmlns:adec="http://schemas.microsoft.com/office/drawing/2017/decorative" val="1"/>
                </a:ext>
              </a:extLst>
            </p:cNvPr>
            <p:cNvSpPr/>
            <p:nvPr/>
          </p:nvSpPr>
          <p:spPr>
            <a:xfrm>
              <a:off x="9882711" y="3264815"/>
              <a:ext cx="571500" cy="571500"/>
            </a:xfrm>
            <a:custGeom>
              <a:avLst/>
              <a:gdLst>
                <a:gd name="connsiteX0" fmla="*/ 289122 w 571500"/>
                <a:gd name="connsiteY0" fmla="*/ 571090 h 571500"/>
                <a:gd name="connsiteX1" fmla="*/ 7144 w 571500"/>
                <a:gd name="connsiteY1" fmla="*/ 289112 h 571500"/>
                <a:gd name="connsiteX2" fmla="*/ 289122 w 571500"/>
                <a:gd name="connsiteY2" fmla="*/ 7144 h 571500"/>
                <a:gd name="connsiteX3" fmla="*/ 571100 w 571500"/>
                <a:gd name="connsiteY3" fmla="*/ 289112 h 571500"/>
                <a:gd name="connsiteX4" fmla="*/ 289122 w 571500"/>
                <a:gd name="connsiteY4" fmla="*/ 571090 h 571500"/>
                <a:gd name="connsiteX5" fmla="*/ 289122 w 571500"/>
                <a:gd name="connsiteY5" fmla="*/ 54769 h 571500"/>
                <a:gd name="connsiteX6" fmla="*/ 54769 w 571500"/>
                <a:gd name="connsiteY6" fmla="*/ 289112 h 571500"/>
                <a:gd name="connsiteX7" fmla="*/ 289122 w 571500"/>
                <a:gd name="connsiteY7" fmla="*/ 523465 h 571500"/>
                <a:gd name="connsiteX8" fmla="*/ 523475 w 571500"/>
                <a:gd name="connsiteY8" fmla="*/ 289112 h 571500"/>
                <a:gd name="connsiteX9" fmla="*/ 289122 w 571500"/>
                <a:gd name="connsiteY9" fmla="*/ 54769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0" h="571500">
                  <a:moveTo>
                    <a:pt x="289122" y="571090"/>
                  </a:moveTo>
                  <a:cubicBezTo>
                    <a:pt x="133645" y="571090"/>
                    <a:pt x="7144" y="444598"/>
                    <a:pt x="7144" y="289112"/>
                  </a:cubicBezTo>
                  <a:cubicBezTo>
                    <a:pt x="7144" y="133626"/>
                    <a:pt x="133636" y="7144"/>
                    <a:pt x="289122" y="7144"/>
                  </a:cubicBezTo>
                  <a:cubicBezTo>
                    <a:pt x="444608" y="7144"/>
                    <a:pt x="571100" y="133636"/>
                    <a:pt x="571100" y="289112"/>
                  </a:cubicBezTo>
                  <a:cubicBezTo>
                    <a:pt x="571100" y="444589"/>
                    <a:pt x="444608" y="571090"/>
                    <a:pt x="289122" y="571090"/>
                  </a:cubicBezTo>
                  <a:close/>
                  <a:moveTo>
                    <a:pt x="289122" y="54769"/>
                  </a:moveTo>
                  <a:cubicBezTo>
                    <a:pt x="159906" y="54769"/>
                    <a:pt x="54769" y="159896"/>
                    <a:pt x="54769" y="289112"/>
                  </a:cubicBezTo>
                  <a:cubicBezTo>
                    <a:pt x="54769" y="418329"/>
                    <a:pt x="159896" y="523465"/>
                    <a:pt x="289122" y="523465"/>
                  </a:cubicBezTo>
                  <a:cubicBezTo>
                    <a:pt x="418348" y="523465"/>
                    <a:pt x="523475" y="418338"/>
                    <a:pt x="523475" y="289112"/>
                  </a:cubicBezTo>
                  <a:cubicBezTo>
                    <a:pt x="523475" y="159887"/>
                    <a:pt x="418348" y="54769"/>
                    <a:pt x="289122" y="54769"/>
                  </a:cubicBezTo>
                  <a:close/>
                </a:path>
              </a:pathLst>
            </a:custGeom>
            <a:solidFill>
              <a:srgbClr val="017CC1"/>
            </a:solidFill>
            <a:ln w="9525" cap="flat">
              <a:noFill/>
              <a:prstDash val="solid"/>
              <a:miter/>
            </a:ln>
          </p:spPr>
          <p:txBody>
            <a:bodyPr rtlCol="0" anchor="ctr"/>
            <a:lstStyle/>
            <a:p>
              <a:endParaRPr lang="sv-SE"/>
            </a:p>
          </p:txBody>
        </p:sp>
        <p:sp>
          <p:nvSpPr>
            <p:cNvPr id="13" name="Frihandsfigur: Form 12">
              <a:extLst>
                <a:ext uri="{FF2B5EF4-FFF2-40B4-BE49-F238E27FC236}">
                  <a16:creationId xmlns:a16="http://schemas.microsoft.com/office/drawing/2014/main" id="{414CA11A-70DF-4582-AF82-13ED82981B2C}"/>
                </a:ext>
                <a:ext uri="{C183D7F6-B498-43B3-948B-1728B52AA6E4}">
                  <adec:decorative xmlns:adec="http://schemas.microsoft.com/office/drawing/2017/decorative" val="1"/>
                </a:ext>
              </a:extLst>
            </p:cNvPr>
            <p:cNvSpPr/>
            <p:nvPr/>
          </p:nvSpPr>
          <p:spPr>
            <a:xfrm>
              <a:off x="9237069" y="3035120"/>
              <a:ext cx="571500" cy="571500"/>
            </a:xfrm>
            <a:custGeom>
              <a:avLst/>
              <a:gdLst>
                <a:gd name="connsiteX0" fmla="*/ 289112 w 571500"/>
                <a:gd name="connsiteY0" fmla="*/ 571090 h 571500"/>
                <a:gd name="connsiteX1" fmla="*/ 7144 w 571500"/>
                <a:gd name="connsiteY1" fmla="*/ 289122 h 571500"/>
                <a:gd name="connsiteX2" fmla="*/ 289112 w 571500"/>
                <a:gd name="connsiteY2" fmla="*/ 7144 h 571500"/>
                <a:gd name="connsiteX3" fmla="*/ 571091 w 571500"/>
                <a:gd name="connsiteY3" fmla="*/ 289122 h 571500"/>
                <a:gd name="connsiteX4" fmla="*/ 289112 w 571500"/>
                <a:gd name="connsiteY4" fmla="*/ 571090 h 571500"/>
                <a:gd name="connsiteX5" fmla="*/ 289112 w 571500"/>
                <a:gd name="connsiteY5" fmla="*/ 54778 h 571500"/>
                <a:gd name="connsiteX6" fmla="*/ 54769 w 571500"/>
                <a:gd name="connsiteY6" fmla="*/ 289131 h 571500"/>
                <a:gd name="connsiteX7" fmla="*/ 289112 w 571500"/>
                <a:gd name="connsiteY7" fmla="*/ 523475 h 571500"/>
                <a:gd name="connsiteX8" fmla="*/ 523466 w 571500"/>
                <a:gd name="connsiteY8" fmla="*/ 289131 h 571500"/>
                <a:gd name="connsiteX9" fmla="*/ 289112 w 571500"/>
                <a:gd name="connsiteY9" fmla="*/ 54778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0" h="571500">
                  <a:moveTo>
                    <a:pt x="289112" y="571090"/>
                  </a:moveTo>
                  <a:cubicBezTo>
                    <a:pt x="133636" y="571090"/>
                    <a:pt x="7144" y="444608"/>
                    <a:pt x="7144" y="289122"/>
                  </a:cubicBezTo>
                  <a:cubicBezTo>
                    <a:pt x="7144" y="133636"/>
                    <a:pt x="133636" y="7144"/>
                    <a:pt x="289112" y="7144"/>
                  </a:cubicBezTo>
                  <a:cubicBezTo>
                    <a:pt x="444589" y="7144"/>
                    <a:pt x="571091" y="133636"/>
                    <a:pt x="571091" y="289122"/>
                  </a:cubicBezTo>
                  <a:cubicBezTo>
                    <a:pt x="571091" y="444608"/>
                    <a:pt x="444599" y="571090"/>
                    <a:pt x="289112" y="571090"/>
                  </a:cubicBezTo>
                  <a:close/>
                  <a:moveTo>
                    <a:pt x="289112" y="54778"/>
                  </a:moveTo>
                  <a:cubicBezTo>
                    <a:pt x="159896" y="54778"/>
                    <a:pt x="54769" y="159906"/>
                    <a:pt x="54769" y="289131"/>
                  </a:cubicBezTo>
                  <a:cubicBezTo>
                    <a:pt x="54769" y="418357"/>
                    <a:pt x="159896" y="523475"/>
                    <a:pt x="289112" y="523475"/>
                  </a:cubicBezTo>
                  <a:cubicBezTo>
                    <a:pt x="418328" y="523475"/>
                    <a:pt x="523466" y="418348"/>
                    <a:pt x="523466" y="289131"/>
                  </a:cubicBezTo>
                  <a:cubicBezTo>
                    <a:pt x="523466" y="159915"/>
                    <a:pt x="418338" y="54778"/>
                    <a:pt x="289112" y="54778"/>
                  </a:cubicBezTo>
                  <a:close/>
                </a:path>
              </a:pathLst>
            </a:custGeom>
            <a:solidFill>
              <a:srgbClr val="1B2F46"/>
            </a:solidFill>
            <a:ln w="9525" cap="flat">
              <a:noFill/>
              <a:prstDash val="solid"/>
              <a:miter/>
            </a:ln>
          </p:spPr>
          <p:txBody>
            <a:bodyPr rtlCol="0" anchor="ctr"/>
            <a:lstStyle/>
            <a:p>
              <a:endParaRPr lang="sv-SE"/>
            </a:p>
          </p:txBody>
        </p:sp>
        <p:sp>
          <p:nvSpPr>
            <p:cNvPr id="14" name="Frihandsfigur: Form 13">
              <a:extLst>
                <a:ext uri="{FF2B5EF4-FFF2-40B4-BE49-F238E27FC236}">
                  <a16:creationId xmlns:a16="http://schemas.microsoft.com/office/drawing/2014/main" id="{FBBFC3AA-D042-4E7B-AA51-3E870AB13BF9}"/>
                </a:ext>
                <a:ext uri="{C183D7F6-B498-43B3-948B-1728B52AA6E4}">
                  <adec:decorative xmlns:adec="http://schemas.microsoft.com/office/drawing/2017/decorative" val="1"/>
                </a:ext>
              </a:extLst>
            </p:cNvPr>
            <p:cNvSpPr/>
            <p:nvPr/>
          </p:nvSpPr>
          <p:spPr>
            <a:xfrm>
              <a:off x="8463505" y="3853231"/>
              <a:ext cx="628650" cy="552450"/>
            </a:xfrm>
            <a:custGeom>
              <a:avLst/>
              <a:gdLst>
                <a:gd name="connsiteX0" fmla="*/ 583549 w 628650"/>
                <a:gd name="connsiteY0" fmla="*/ 551602 h 552450"/>
                <a:gd name="connsiteX1" fmla="*/ 536048 w 628650"/>
                <a:gd name="connsiteY1" fmla="*/ 548202 h 552450"/>
                <a:gd name="connsiteX2" fmla="*/ 563518 w 628650"/>
                <a:gd name="connsiteY2" fmla="*/ 163878 h 552450"/>
                <a:gd name="connsiteX3" fmla="*/ 570090 w 628650"/>
                <a:gd name="connsiteY3" fmla="*/ 88202 h 552450"/>
                <a:gd name="connsiteX4" fmla="*/ 422072 w 628650"/>
                <a:gd name="connsiteY4" fmla="*/ 54759 h 552450"/>
                <a:gd name="connsiteX5" fmla="*/ 409127 w 628650"/>
                <a:gd name="connsiteY5" fmla="*/ 54759 h 552450"/>
                <a:gd name="connsiteX6" fmla="*/ 65532 w 628650"/>
                <a:gd name="connsiteY6" fmla="*/ 398355 h 552450"/>
                <a:gd name="connsiteX7" fmla="*/ 65475 w 628650"/>
                <a:gd name="connsiteY7" fmla="*/ 400060 h 552450"/>
                <a:gd name="connsiteX8" fmla="*/ 54645 w 628650"/>
                <a:gd name="connsiteY8" fmla="*/ 551602 h 552450"/>
                <a:gd name="connsiteX9" fmla="*/ 7144 w 628650"/>
                <a:gd name="connsiteY9" fmla="*/ 548202 h 552450"/>
                <a:gd name="connsiteX10" fmla="*/ 17917 w 628650"/>
                <a:gd name="connsiteY10" fmla="*/ 397497 h 552450"/>
                <a:gd name="connsiteX11" fmla="*/ 409137 w 628650"/>
                <a:gd name="connsiteY11" fmla="*/ 7144 h 552450"/>
                <a:gd name="connsiteX12" fmla="*/ 422081 w 628650"/>
                <a:gd name="connsiteY12" fmla="*/ 7144 h 552450"/>
                <a:gd name="connsiteX13" fmla="*/ 608066 w 628650"/>
                <a:gd name="connsiteY13" fmla="*/ 54121 h 552450"/>
                <a:gd name="connsiteX14" fmla="*/ 623573 w 628650"/>
                <a:gd name="connsiteY14" fmla="*/ 62522 h 552450"/>
                <a:gd name="connsiteX15" fmla="*/ 620058 w 628650"/>
                <a:gd name="connsiteY15" fmla="*/ 79801 h 552450"/>
                <a:gd name="connsiteX16" fmla="*/ 611134 w 628650"/>
                <a:gd name="connsiteY16" fmla="*/ 165040 h 552450"/>
                <a:gd name="connsiteX17" fmla="*/ 611076 w 628650"/>
                <a:gd name="connsiteY17" fmla="*/ 166545 h 552450"/>
                <a:gd name="connsiteX18" fmla="*/ 583549 w 628650"/>
                <a:gd name="connsiteY18" fmla="*/ 551612 h 552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28650" h="552450">
                  <a:moveTo>
                    <a:pt x="583549" y="551602"/>
                  </a:moveTo>
                  <a:lnTo>
                    <a:pt x="536048" y="548202"/>
                  </a:lnTo>
                  <a:lnTo>
                    <a:pt x="563518" y="163878"/>
                  </a:lnTo>
                  <a:cubicBezTo>
                    <a:pt x="563756" y="138579"/>
                    <a:pt x="565966" y="113205"/>
                    <a:pt x="570090" y="88202"/>
                  </a:cubicBezTo>
                  <a:cubicBezTo>
                    <a:pt x="524161" y="66284"/>
                    <a:pt x="473345" y="54759"/>
                    <a:pt x="422072" y="54759"/>
                  </a:cubicBezTo>
                  <a:lnTo>
                    <a:pt x="409127" y="54759"/>
                  </a:lnTo>
                  <a:cubicBezTo>
                    <a:pt x="219666" y="54759"/>
                    <a:pt x="65532" y="208902"/>
                    <a:pt x="65532" y="398355"/>
                  </a:cubicBezTo>
                  <a:lnTo>
                    <a:pt x="65475" y="400060"/>
                  </a:lnTo>
                  <a:lnTo>
                    <a:pt x="54645" y="551602"/>
                  </a:lnTo>
                  <a:lnTo>
                    <a:pt x="7144" y="548202"/>
                  </a:lnTo>
                  <a:lnTo>
                    <a:pt x="17917" y="397497"/>
                  </a:lnTo>
                  <a:cubicBezTo>
                    <a:pt x="18383" y="182185"/>
                    <a:pt x="193710" y="7144"/>
                    <a:pt x="409137" y="7144"/>
                  </a:cubicBezTo>
                  <a:lnTo>
                    <a:pt x="422081" y="7144"/>
                  </a:lnTo>
                  <a:cubicBezTo>
                    <a:pt x="487004" y="7144"/>
                    <a:pt x="551317" y="23384"/>
                    <a:pt x="608066" y="54121"/>
                  </a:cubicBezTo>
                  <a:lnTo>
                    <a:pt x="623573" y="62522"/>
                  </a:lnTo>
                  <a:lnTo>
                    <a:pt x="620058" y="79801"/>
                  </a:lnTo>
                  <a:cubicBezTo>
                    <a:pt x="614363" y="107794"/>
                    <a:pt x="611362" y="136474"/>
                    <a:pt x="611134" y="165040"/>
                  </a:cubicBezTo>
                  <a:lnTo>
                    <a:pt x="611076" y="166545"/>
                  </a:lnTo>
                  <a:lnTo>
                    <a:pt x="583549" y="551612"/>
                  </a:lnTo>
                  <a:close/>
                </a:path>
              </a:pathLst>
            </a:custGeom>
            <a:solidFill>
              <a:srgbClr val="1B2F46"/>
            </a:solidFill>
            <a:ln w="9525" cap="flat">
              <a:noFill/>
              <a:prstDash val="solid"/>
              <a:miter/>
            </a:ln>
          </p:spPr>
          <p:txBody>
            <a:bodyPr rtlCol="0" anchor="ctr"/>
            <a:lstStyle/>
            <a:p>
              <a:endParaRPr lang="sv-SE"/>
            </a:p>
          </p:txBody>
        </p:sp>
        <p:sp>
          <p:nvSpPr>
            <p:cNvPr id="15" name="Frihandsfigur: Form 14">
              <a:extLst>
                <a:ext uri="{FF2B5EF4-FFF2-40B4-BE49-F238E27FC236}">
                  <a16:creationId xmlns:a16="http://schemas.microsoft.com/office/drawing/2014/main" id="{4A106386-F94C-4228-B3AF-CC6AA4BBE53D}"/>
                </a:ext>
                <a:ext uri="{C183D7F6-B498-43B3-948B-1728B52AA6E4}">
                  <adec:decorative xmlns:adec="http://schemas.microsoft.com/office/drawing/2017/decorative" val="1"/>
                </a:ext>
              </a:extLst>
            </p:cNvPr>
            <p:cNvSpPr/>
            <p:nvPr/>
          </p:nvSpPr>
          <p:spPr>
            <a:xfrm>
              <a:off x="9957959" y="3853231"/>
              <a:ext cx="628650" cy="552450"/>
            </a:xfrm>
            <a:custGeom>
              <a:avLst/>
              <a:gdLst>
                <a:gd name="connsiteX0" fmla="*/ 48711 w 628650"/>
                <a:gd name="connsiteY0" fmla="*/ 551679 h 552450"/>
                <a:gd name="connsiteX1" fmla="*/ 19755 w 628650"/>
                <a:gd name="connsiteY1" fmla="*/ 164849 h 552450"/>
                <a:gd name="connsiteX2" fmla="*/ 10706 w 628650"/>
                <a:gd name="connsiteY2" fmla="*/ 79172 h 552450"/>
                <a:gd name="connsiteX3" fmla="*/ 7144 w 628650"/>
                <a:gd name="connsiteY3" fmla="*/ 61789 h 552450"/>
                <a:gd name="connsiteX4" fmla="*/ 22784 w 628650"/>
                <a:gd name="connsiteY4" fmla="*/ 53407 h 552450"/>
                <a:gd name="connsiteX5" fmla="*/ 207407 w 628650"/>
                <a:gd name="connsiteY5" fmla="*/ 7144 h 552450"/>
                <a:gd name="connsiteX6" fmla="*/ 220351 w 628650"/>
                <a:gd name="connsiteY6" fmla="*/ 7144 h 552450"/>
                <a:gd name="connsiteX7" fmla="*/ 611572 w 628650"/>
                <a:gd name="connsiteY7" fmla="*/ 397469 h 552450"/>
                <a:gd name="connsiteX8" fmla="*/ 622868 w 628650"/>
                <a:gd name="connsiteY8" fmla="*/ 548135 h 552450"/>
                <a:gd name="connsiteX9" fmla="*/ 575377 w 628650"/>
                <a:gd name="connsiteY9" fmla="*/ 551688 h 552450"/>
                <a:gd name="connsiteX10" fmla="*/ 563956 w 628650"/>
                <a:gd name="connsiteY10" fmla="*/ 398364 h 552450"/>
                <a:gd name="connsiteX11" fmla="*/ 220361 w 628650"/>
                <a:gd name="connsiteY11" fmla="*/ 54769 h 552450"/>
                <a:gd name="connsiteX12" fmla="*/ 207416 w 628650"/>
                <a:gd name="connsiteY12" fmla="*/ 54769 h 552450"/>
                <a:gd name="connsiteX13" fmla="*/ 60722 w 628650"/>
                <a:gd name="connsiteY13" fmla="*/ 87621 h 552450"/>
                <a:gd name="connsiteX14" fmla="*/ 67389 w 628650"/>
                <a:gd name="connsiteY14" fmla="*/ 163640 h 552450"/>
                <a:gd name="connsiteX15" fmla="*/ 96222 w 628650"/>
                <a:gd name="connsiteY15" fmla="*/ 548126 h 552450"/>
                <a:gd name="connsiteX16" fmla="*/ 48730 w 628650"/>
                <a:gd name="connsiteY16" fmla="*/ 551679 h 552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28650" h="552450">
                  <a:moveTo>
                    <a:pt x="48711" y="551679"/>
                  </a:moveTo>
                  <a:lnTo>
                    <a:pt x="19755" y="164849"/>
                  </a:lnTo>
                  <a:cubicBezTo>
                    <a:pt x="19517" y="136131"/>
                    <a:pt x="16469" y="107309"/>
                    <a:pt x="10706" y="79172"/>
                  </a:cubicBezTo>
                  <a:lnTo>
                    <a:pt x="7144" y="61789"/>
                  </a:lnTo>
                  <a:lnTo>
                    <a:pt x="22784" y="53407"/>
                  </a:lnTo>
                  <a:cubicBezTo>
                    <a:pt x="79248" y="23136"/>
                    <a:pt x="143085" y="7144"/>
                    <a:pt x="207407" y="7144"/>
                  </a:cubicBezTo>
                  <a:lnTo>
                    <a:pt x="220351" y="7144"/>
                  </a:lnTo>
                  <a:cubicBezTo>
                    <a:pt x="435769" y="7144"/>
                    <a:pt x="611076" y="182156"/>
                    <a:pt x="611572" y="397469"/>
                  </a:cubicBezTo>
                  <a:lnTo>
                    <a:pt x="622868" y="548135"/>
                  </a:lnTo>
                  <a:lnTo>
                    <a:pt x="575377" y="551688"/>
                  </a:lnTo>
                  <a:lnTo>
                    <a:pt x="563956" y="398364"/>
                  </a:lnTo>
                  <a:cubicBezTo>
                    <a:pt x="563956" y="208902"/>
                    <a:pt x="409813" y="54769"/>
                    <a:pt x="220361" y="54769"/>
                  </a:cubicBezTo>
                  <a:lnTo>
                    <a:pt x="207416" y="54769"/>
                  </a:lnTo>
                  <a:cubicBezTo>
                    <a:pt x="156705" y="54769"/>
                    <a:pt x="106347" y="66084"/>
                    <a:pt x="60722" y="87621"/>
                  </a:cubicBezTo>
                  <a:cubicBezTo>
                    <a:pt x="64894" y="112738"/>
                    <a:pt x="67142" y="138217"/>
                    <a:pt x="67389" y="163640"/>
                  </a:cubicBezTo>
                  <a:lnTo>
                    <a:pt x="96222" y="548126"/>
                  </a:lnTo>
                  <a:lnTo>
                    <a:pt x="48730" y="551679"/>
                  </a:lnTo>
                  <a:close/>
                </a:path>
              </a:pathLst>
            </a:custGeom>
            <a:solidFill>
              <a:srgbClr val="017CC1"/>
            </a:solidFill>
            <a:ln w="9525" cap="flat">
              <a:noFill/>
              <a:prstDash val="solid"/>
              <a:miter/>
            </a:ln>
          </p:spPr>
          <p:txBody>
            <a:bodyPr rtlCol="0" anchor="ctr"/>
            <a:lstStyle/>
            <a:p>
              <a:endParaRPr lang="sv-SE"/>
            </a:p>
          </p:txBody>
        </p:sp>
        <p:sp>
          <p:nvSpPr>
            <p:cNvPr id="16" name="Frihandsfigur: Form 15">
              <a:extLst>
                <a:ext uri="{FF2B5EF4-FFF2-40B4-BE49-F238E27FC236}">
                  <a16:creationId xmlns:a16="http://schemas.microsoft.com/office/drawing/2014/main" id="{CDA01FF4-D3F1-46B0-9F8B-2CA0694AD805}"/>
                </a:ext>
                <a:ext uri="{C183D7F6-B498-43B3-948B-1728B52AA6E4}">
                  <adec:decorative xmlns:adec="http://schemas.microsoft.com/office/drawing/2017/decorative" val="1"/>
                </a:ext>
              </a:extLst>
            </p:cNvPr>
            <p:cNvSpPr/>
            <p:nvPr/>
          </p:nvSpPr>
          <p:spPr>
            <a:xfrm>
              <a:off x="9094146" y="3623546"/>
              <a:ext cx="857250" cy="781050"/>
            </a:xfrm>
            <a:custGeom>
              <a:avLst/>
              <a:gdLst>
                <a:gd name="connsiteX0" fmla="*/ 810749 w 857250"/>
                <a:gd name="connsiteY0" fmla="*/ 781364 h 781050"/>
                <a:gd name="connsiteX1" fmla="*/ 782098 w 857250"/>
                <a:gd name="connsiteY1" fmla="*/ 398364 h 781050"/>
                <a:gd name="connsiteX2" fmla="*/ 438493 w 857250"/>
                <a:gd name="connsiteY2" fmla="*/ 54769 h 781050"/>
                <a:gd name="connsiteX3" fmla="*/ 425548 w 857250"/>
                <a:gd name="connsiteY3" fmla="*/ 54769 h 781050"/>
                <a:gd name="connsiteX4" fmla="*/ 81953 w 857250"/>
                <a:gd name="connsiteY4" fmla="*/ 398364 h 781050"/>
                <a:gd name="connsiteX5" fmla="*/ 81896 w 857250"/>
                <a:gd name="connsiteY5" fmla="*/ 400069 h 781050"/>
                <a:gd name="connsiteX6" fmla="*/ 54645 w 857250"/>
                <a:gd name="connsiteY6" fmla="*/ 781288 h 781050"/>
                <a:gd name="connsiteX7" fmla="*/ 7144 w 857250"/>
                <a:gd name="connsiteY7" fmla="*/ 777888 h 781050"/>
                <a:gd name="connsiteX8" fmla="*/ 34328 w 857250"/>
                <a:gd name="connsiteY8" fmla="*/ 397497 h 781050"/>
                <a:gd name="connsiteX9" fmla="*/ 425548 w 857250"/>
                <a:gd name="connsiteY9" fmla="*/ 7144 h 781050"/>
                <a:gd name="connsiteX10" fmla="*/ 438493 w 857250"/>
                <a:gd name="connsiteY10" fmla="*/ 7144 h 781050"/>
                <a:gd name="connsiteX11" fmla="*/ 829723 w 857250"/>
                <a:gd name="connsiteY11" fmla="*/ 397469 h 781050"/>
                <a:gd name="connsiteX12" fmla="*/ 858241 w 857250"/>
                <a:gd name="connsiteY12" fmla="*/ 777821 h 781050"/>
                <a:gd name="connsiteX13" fmla="*/ 810749 w 857250"/>
                <a:gd name="connsiteY13" fmla="*/ 781374 h 781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7250" h="781050">
                  <a:moveTo>
                    <a:pt x="810749" y="781364"/>
                  </a:moveTo>
                  <a:lnTo>
                    <a:pt x="782098" y="398364"/>
                  </a:lnTo>
                  <a:cubicBezTo>
                    <a:pt x="782098" y="208902"/>
                    <a:pt x="627955" y="54769"/>
                    <a:pt x="438493" y="54769"/>
                  </a:cubicBezTo>
                  <a:lnTo>
                    <a:pt x="425548" y="54769"/>
                  </a:lnTo>
                  <a:cubicBezTo>
                    <a:pt x="236087" y="54769"/>
                    <a:pt x="81953" y="208912"/>
                    <a:pt x="81953" y="398364"/>
                  </a:cubicBezTo>
                  <a:lnTo>
                    <a:pt x="81896" y="400069"/>
                  </a:lnTo>
                  <a:lnTo>
                    <a:pt x="54645" y="781288"/>
                  </a:lnTo>
                  <a:lnTo>
                    <a:pt x="7144" y="777888"/>
                  </a:lnTo>
                  <a:lnTo>
                    <a:pt x="34328" y="397497"/>
                  </a:lnTo>
                  <a:cubicBezTo>
                    <a:pt x="34795" y="182185"/>
                    <a:pt x="210121" y="7144"/>
                    <a:pt x="425548" y="7144"/>
                  </a:cubicBezTo>
                  <a:lnTo>
                    <a:pt x="438493" y="7144"/>
                  </a:lnTo>
                  <a:cubicBezTo>
                    <a:pt x="653920" y="7144"/>
                    <a:pt x="829227" y="182156"/>
                    <a:pt x="829723" y="397469"/>
                  </a:cubicBezTo>
                  <a:lnTo>
                    <a:pt x="858241" y="777821"/>
                  </a:lnTo>
                  <a:lnTo>
                    <a:pt x="810749" y="781374"/>
                  </a:lnTo>
                  <a:close/>
                </a:path>
              </a:pathLst>
            </a:custGeom>
            <a:solidFill>
              <a:srgbClr val="1B2F46"/>
            </a:solidFill>
            <a:ln w="9525" cap="flat">
              <a:noFill/>
              <a:prstDash val="solid"/>
              <a:miter/>
            </a:ln>
          </p:spPr>
          <p:txBody>
            <a:bodyPr rtlCol="0" anchor="ctr"/>
            <a:lstStyle/>
            <a:p>
              <a:endParaRPr lang="sv-SE"/>
            </a:p>
          </p:txBody>
        </p:sp>
        <p:sp>
          <p:nvSpPr>
            <p:cNvPr id="17" name="Frihandsfigur: Form 16">
              <a:extLst>
                <a:ext uri="{FF2B5EF4-FFF2-40B4-BE49-F238E27FC236}">
                  <a16:creationId xmlns:a16="http://schemas.microsoft.com/office/drawing/2014/main" id="{D956B9E8-E1EE-41DF-BFCE-004CE299AD90}"/>
                </a:ext>
                <a:ext uri="{C183D7F6-B498-43B3-948B-1728B52AA6E4}">
                  <adec:decorative xmlns:adec="http://schemas.microsoft.com/office/drawing/2017/decorative" val="1"/>
                </a:ext>
              </a:extLst>
            </p:cNvPr>
            <p:cNvSpPr/>
            <p:nvPr/>
          </p:nvSpPr>
          <p:spPr>
            <a:xfrm>
              <a:off x="8393526" y="2435813"/>
              <a:ext cx="895350" cy="771525"/>
            </a:xfrm>
            <a:custGeom>
              <a:avLst/>
              <a:gdLst>
                <a:gd name="connsiteX0" fmla="*/ 98688 w 895350"/>
                <a:gd name="connsiteY0" fmla="*/ 104502 h 771525"/>
                <a:gd name="connsiteX1" fmla="*/ 706649 w 895350"/>
                <a:gd name="connsiteY1" fmla="*/ 8490 h 771525"/>
                <a:gd name="connsiteX2" fmla="*/ 829179 w 895350"/>
                <a:gd name="connsiteY2" fmla="*/ 96025 h 771525"/>
                <a:gd name="connsiteX3" fmla="*/ 893082 w 895350"/>
                <a:gd name="connsiteY3" fmla="*/ 500704 h 771525"/>
                <a:gd name="connsiteX4" fmla="*/ 803490 w 895350"/>
                <a:gd name="connsiteY4" fmla="*/ 621738 h 771525"/>
                <a:gd name="connsiteX5" fmla="*/ 750912 w 895350"/>
                <a:gd name="connsiteY5" fmla="*/ 630044 h 771525"/>
                <a:gd name="connsiteX6" fmla="*/ 769353 w 895350"/>
                <a:gd name="connsiteY6" fmla="*/ 746840 h 771525"/>
                <a:gd name="connsiteX7" fmla="*/ 740406 w 895350"/>
                <a:gd name="connsiteY7" fmla="*/ 766042 h 771525"/>
                <a:gd name="connsiteX8" fmla="*/ 562812 w 895350"/>
                <a:gd name="connsiteY8" fmla="*/ 659791 h 771525"/>
                <a:gd name="connsiteX9" fmla="*/ 194652 w 895350"/>
                <a:gd name="connsiteY9" fmla="*/ 717931 h 771525"/>
                <a:gd name="connsiteX10" fmla="*/ 72122 w 895350"/>
                <a:gd name="connsiteY10" fmla="*/ 630396 h 771525"/>
                <a:gd name="connsiteX11" fmla="*/ 8191 w 895350"/>
                <a:gd name="connsiteY11" fmla="*/ 225689 h 771525"/>
                <a:gd name="connsiteX12" fmla="*/ 98688 w 895350"/>
                <a:gd name="connsiteY12" fmla="*/ 104512 h 771525"/>
                <a:gd name="connsiteX13" fmla="*/ 98688 w 895350"/>
                <a:gd name="connsiteY13" fmla="*/ 104512 h 771525"/>
                <a:gd name="connsiteX14" fmla="*/ 650080 w 895350"/>
                <a:gd name="connsiteY14" fmla="*/ 225174 h 771525"/>
                <a:gd name="connsiteX15" fmla="*/ 597883 w 895350"/>
                <a:gd name="connsiteY15" fmla="*/ 187246 h 771525"/>
                <a:gd name="connsiteX16" fmla="*/ 256250 w 895350"/>
                <a:gd name="connsiteY16" fmla="*/ 241357 h 771525"/>
                <a:gd name="connsiteX17" fmla="*/ 218331 w 895350"/>
                <a:gd name="connsiteY17" fmla="*/ 293554 h 771525"/>
                <a:gd name="connsiteX18" fmla="*/ 270528 w 895350"/>
                <a:gd name="connsiteY18" fmla="*/ 331483 h 771525"/>
                <a:gd name="connsiteX19" fmla="*/ 612161 w 895350"/>
                <a:gd name="connsiteY19" fmla="*/ 277371 h 771525"/>
                <a:gd name="connsiteX20" fmla="*/ 650080 w 895350"/>
                <a:gd name="connsiteY20" fmla="*/ 225174 h 771525"/>
                <a:gd name="connsiteX21" fmla="*/ 608028 w 895350"/>
                <a:gd name="connsiteY21" fmla="*/ 445735 h 771525"/>
                <a:gd name="connsiteX22" fmla="*/ 555831 w 895350"/>
                <a:gd name="connsiteY22" fmla="*/ 407807 h 771525"/>
                <a:gd name="connsiteX23" fmla="*/ 289302 w 895350"/>
                <a:gd name="connsiteY23" fmla="*/ 450022 h 771525"/>
                <a:gd name="connsiteX24" fmla="*/ 251383 w 895350"/>
                <a:gd name="connsiteY24" fmla="*/ 502219 h 771525"/>
                <a:gd name="connsiteX25" fmla="*/ 303580 w 895350"/>
                <a:gd name="connsiteY25" fmla="*/ 540147 h 771525"/>
                <a:gd name="connsiteX26" fmla="*/ 570109 w 895350"/>
                <a:gd name="connsiteY26" fmla="*/ 497932 h 771525"/>
                <a:gd name="connsiteX27" fmla="*/ 608028 w 895350"/>
                <a:gd name="connsiteY27" fmla="*/ 445735 h 771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95350" h="771525">
                  <a:moveTo>
                    <a:pt x="98688" y="104502"/>
                  </a:moveTo>
                  <a:lnTo>
                    <a:pt x="706649" y="8490"/>
                  </a:lnTo>
                  <a:cubicBezTo>
                    <a:pt x="765457" y="-797"/>
                    <a:pt x="820168" y="38989"/>
                    <a:pt x="829179" y="96025"/>
                  </a:cubicBezTo>
                  <a:lnTo>
                    <a:pt x="893082" y="500704"/>
                  </a:lnTo>
                  <a:cubicBezTo>
                    <a:pt x="902093" y="557740"/>
                    <a:pt x="862297" y="612451"/>
                    <a:pt x="803490" y="621738"/>
                  </a:cubicBezTo>
                  <a:lnTo>
                    <a:pt x="750912" y="630044"/>
                  </a:lnTo>
                  <a:lnTo>
                    <a:pt x="769353" y="746840"/>
                  </a:lnTo>
                  <a:cubicBezTo>
                    <a:pt x="771886" y="762889"/>
                    <a:pt x="754417" y="773862"/>
                    <a:pt x="740406" y="766042"/>
                  </a:cubicBezTo>
                  <a:lnTo>
                    <a:pt x="562812" y="659791"/>
                  </a:lnTo>
                  <a:lnTo>
                    <a:pt x="194652" y="717931"/>
                  </a:lnTo>
                  <a:cubicBezTo>
                    <a:pt x="136712" y="727085"/>
                    <a:pt x="81133" y="687432"/>
                    <a:pt x="72122" y="630396"/>
                  </a:cubicBezTo>
                  <a:lnTo>
                    <a:pt x="8191" y="225689"/>
                  </a:lnTo>
                  <a:cubicBezTo>
                    <a:pt x="85" y="168510"/>
                    <a:pt x="39880" y="113799"/>
                    <a:pt x="98688" y="104512"/>
                  </a:cubicBezTo>
                  <a:lnTo>
                    <a:pt x="98688" y="104512"/>
                  </a:lnTo>
                  <a:close/>
                  <a:moveTo>
                    <a:pt x="650080" y="225174"/>
                  </a:moveTo>
                  <a:cubicBezTo>
                    <a:pt x="646137" y="200286"/>
                    <a:pt x="622772" y="183312"/>
                    <a:pt x="597883" y="187246"/>
                  </a:cubicBezTo>
                  <a:lnTo>
                    <a:pt x="256250" y="241357"/>
                  </a:lnTo>
                  <a:cubicBezTo>
                    <a:pt x="231361" y="245301"/>
                    <a:pt x="214388" y="268666"/>
                    <a:pt x="218331" y="293554"/>
                  </a:cubicBezTo>
                  <a:cubicBezTo>
                    <a:pt x="222275" y="318443"/>
                    <a:pt x="245639" y="335417"/>
                    <a:pt x="270528" y="331483"/>
                  </a:cubicBezTo>
                  <a:lnTo>
                    <a:pt x="612161" y="277371"/>
                  </a:lnTo>
                  <a:cubicBezTo>
                    <a:pt x="637050" y="273428"/>
                    <a:pt x="654024" y="250063"/>
                    <a:pt x="650080" y="225174"/>
                  </a:cubicBezTo>
                  <a:close/>
                  <a:moveTo>
                    <a:pt x="608028" y="445735"/>
                  </a:moveTo>
                  <a:cubicBezTo>
                    <a:pt x="604084" y="420846"/>
                    <a:pt x="580719" y="403873"/>
                    <a:pt x="555831" y="407807"/>
                  </a:cubicBezTo>
                  <a:lnTo>
                    <a:pt x="289302" y="450022"/>
                  </a:lnTo>
                  <a:cubicBezTo>
                    <a:pt x="264413" y="453965"/>
                    <a:pt x="247440" y="477330"/>
                    <a:pt x="251383" y="502219"/>
                  </a:cubicBezTo>
                  <a:cubicBezTo>
                    <a:pt x="255326" y="527107"/>
                    <a:pt x="278691" y="544081"/>
                    <a:pt x="303580" y="540147"/>
                  </a:cubicBezTo>
                  <a:lnTo>
                    <a:pt x="570109" y="497932"/>
                  </a:lnTo>
                  <a:cubicBezTo>
                    <a:pt x="594997" y="493989"/>
                    <a:pt x="611971" y="470624"/>
                    <a:pt x="608028" y="445735"/>
                  </a:cubicBezTo>
                  <a:close/>
                </a:path>
              </a:pathLst>
            </a:custGeom>
            <a:solidFill>
              <a:srgbClr val="017CC1"/>
            </a:solidFill>
            <a:ln w="9525" cap="flat">
              <a:noFill/>
              <a:prstDash val="solid"/>
              <a:miter/>
            </a:ln>
          </p:spPr>
          <p:txBody>
            <a:bodyPr rtlCol="0" anchor="ctr"/>
            <a:lstStyle/>
            <a:p>
              <a:endParaRPr lang="sv-SE"/>
            </a:p>
          </p:txBody>
        </p:sp>
        <p:sp>
          <p:nvSpPr>
            <p:cNvPr id="18" name="Frihandsfigur: Form 17">
              <a:extLst>
                <a:ext uri="{FF2B5EF4-FFF2-40B4-BE49-F238E27FC236}">
                  <a16:creationId xmlns:a16="http://schemas.microsoft.com/office/drawing/2014/main" id="{CEC96AA1-3079-497C-8F55-DCC5A2CB7D7F}"/>
                </a:ext>
                <a:ext uri="{C183D7F6-B498-43B3-948B-1728B52AA6E4}">
                  <adec:decorative xmlns:adec="http://schemas.microsoft.com/office/drawing/2017/decorative" val="1"/>
                </a:ext>
              </a:extLst>
            </p:cNvPr>
            <p:cNvSpPr/>
            <p:nvPr/>
          </p:nvSpPr>
          <p:spPr>
            <a:xfrm>
              <a:off x="9776512" y="2451862"/>
              <a:ext cx="895350" cy="809625"/>
            </a:xfrm>
            <a:custGeom>
              <a:avLst/>
              <a:gdLst>
                <a:gd name="connsiteX0" fmla="*/ 893317 w 895350"/>
                <a:gd name="connsiteY0" fmla="*/ 225679 h 809625"/>
                <a:gd name="connsiteX1" fmla="*/ 802820 w 895350"/>
                <a:gd name="connsiteY1" fmla="*/ 104502 h 809625"/>
                <a:gd name="connsiteX2" fmla="*/ 802820 w 895350"/>
                <a:gd name="connsiteY2" fmla="*/ 104502 h 809625"/>
                <a:gd name="connsiteX3" fmla="*/ 194849 w 895350"/>
                <a:gd name="connsiteY3" fmla="*/ 8490 h 809625"/>
                <a:gd name="connsiteX4" fmla="*/ 72319 w 895350"/>
                <a:gd name="connsiteY4" fmla="*/ 96025 h 809625"/>
                <a:gd name="connsiteX5" fmla="*/ 8416 w 895350"/>
                <a:gd name="connsiteY5" fmla="*/ 500704 h 809625"/>
                <a:gd name="connsiteX6" fmla="*/ 98008 w 895350"/>
                <a:gd name="connsiteY6" fmla="*/ 621738 h 809625"/>
                <a:gd name="connsiteX7" fmla="*/ 208774 w 895350"/>
                <a:gd name="connsiteY7" fmla="*/ 639198 h 809625"/>
                <a:gd name="connsiteX8" fmla="*/ 222005 w 895350"/>
                <a:gd name="connsiteY8" fmla="*/ 641303 h 809625"/>
                <a:gd name="connsiteX9" fmla="*/ 358079 w 895350"/>
                <a:gd name="connsiteY9" fmla="*/ 797227 h 809625"/>
                <a:gd name="connsiteX10" fmla="*/ 391540 w 895350"/>
                <a:gd name="connsiteY10" fmla="*/ 787911 h 809625"/>
                <a:gd name="connsiteX11" fmla="*/ 410085 w 895350"/>
                <a:gd name="connsiteY11" fmla="*/ 671135 h 809625"/>
                <a:gd name="connsiteX12" fmla="*/ 706798 w 895350"/>
                <a:gd name="connsiteY12" fmla="*/ 718150 h 809625"/>
                <a:gd name="connsiteX13" fmla="*/ 706817 w 895350"/>
                <a:gd name="connsiteY13" fmla="*/ 718036 h 809625"/>
                <a:gd name="connsiteX14" fmla="*/ 706837 w 895350"/>
                <a:gd name="connsiteY14" fmla="*/ 717922 h 809625"/>
                <a:gd name="connsiteX15" fmla="*/ 829366 w 895350"/>
                <a:gd name="connsiteY15" fmla="*/ 630387 h 809625"/>
                <a:gd name="connsiteX16" fmla="*/ 893308 w 895350"/>
                <a:gd name="connsiteY16" fmla="*/ 225679 h 809625"/>
                <a:gd name="connsiteX17" fmla="*/ 501325 w 895350"/>
                <a:gd name="connsiteY17" fmla="*/ 524831 h 809625"/>
                <a:gd name="connsiteX18" fmla="*/ 256285 w 895350"/>
                <a:gd name="connsiteY18" fmla="*/ 486017 h 809625"/>
                <a:gd name="connsiteX19" fmla="*/ 218366 w 895350"/>
                <a:gd name="connsiteY19" fmla="*/ 433829 h 809625"/>
                <a:gd name="connsiteX20" fmla="*/ 270554 w 895350"/>
                <a:gd name="connsiteY20" fmla="*/ 395910 h 809625"/>
                <a:gd name="connsiteX21" fmla="*/ 515594 w 895350"/>
                <a:gd name="connsiteY21" fmla="*/ 434724 h 809625"/>
                <a:gd name="connsiteX22" fmla="*/ 553513 w 895350"/>
                <a:gd name="connsiteY22" fmla="*/ 486912 h 809625"/>
                <a:gd name="connsiteX23" fmla="*/ 501325 w 895350"/>
                <a:gd name="connsiteY23" fmla="*/ 524831 h 809625"/>
                <a:gd name="connsiteX24" fmla="*/ 630970 w 895350"/>
                <a:gd name="connsiteY24" fmla="*/ 331473 h 809625"/>
                <a:gd name="connsiteX25" fmla="*/ 289337 w 895350"/>
                <a:gd name="connsiteY25" fmla="*/ 277362 h 809625"/>
                <a:gd name="connsiteX26" fmla="*/ 251418 w 895350"/>
                <a:gd name="connsiteY26" fmla="*/ 225165 h 809625"/>
                <a:gd name="connsiteX27" fmla="*/ 303615 w 895350"/>
                <a:gd name="connsiteY27" fmla="*/ 187236 h 809625"/>
                <a:gd name="connsiteX28" fmla="*/ 645248 w 895350"/>
                <a:gd name="connsiteY28" fmla="*/ 241348 h 809625"/>
                <a:gd name="connsiteX29" fmla="*/ 683167 w 895350"/>
                <a:gd name="connsiteY29" fmla="*/ 293545 h 809625"/>
                <a:gd name="connsiteX30" fmla="*/ 630970 w 895350"/>
                <a:gd name="connsiteY30" fmla="*/ 331473 h 809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895350" h="809625">
                  <a:moveTo>
                    <a:pt x="893317" y="225679"/>
                  </a:moveTo>
                  <a:cubicBezTo>
                    <a:pt x="901423" y="168501"/>
                    <a:pt x="861627" y="113789"/>
                    <a:pt x="802820" y="104502"/>
                  </a:cubicBezTo>
                  <a:lnTo>
                    <a:pt x="802820" y="104502"/>
                  </a:lnTo>
                  <a:cubicBezTo>
                    <a:pt x="802820" y="104502"/>
                    <a:pt x="194849" y="8490"/>
                    <a:pt x="194849" y="8490"/>
                  </a:cubicBezTo>
                  <a:cubicBezTo>
                    <a:pt x="136041" y="-797"/>
                    <a:pt x="81330" y="38989"/>
                    <a:pt x="72319" y="96025"/>
                  </a:cubicBezTo>
                  <a:lnTo>
                    <a:pt x="8416" y="500704"/>
                  </a:lnTo>
                  <a:cubicBezTo>
                    <a:pt x="-595" y="557740"/>
                    <a:pt x="39201" y="612451"/>
                    <a:pt x="98008" y="621738"/>
                  </a:cubicBezTo>
                  <a:lnTo>
                    <a:pt x="208774" y="639198"/>
                  </a:lnTo>
                  <a:lnTo>
                    <a:pt x="222005" y="641303"/>
                  </a:lnTo>
                  <a:lnTo>
                    <a:pt x="358079" y="797227"/>
                  </a:lnTo>
                  <a:cubicBezTo>
                    <a:pt x="368985" y="808990"/>
                    <a:pt x="388987" y="803961"/>
                    <a:pt x="391540" y="787911"/>
                  </a:cubicBezTo>
                  <a:lnTo>
                    <a:pt x="410085" y="671135"/>
                  </a:lnTo>
                  <a:lnTo>
                    <a:pt x="706798" y="718150"/>
                  </a:lnTo>
                  <a:lnTo>
                    <a:pt x="706817" y="718036"/>
                  </a:lnTo>
                  <a:lnTo>
                    <a:pt x="706837" y="717922"/>
                  </a:lnTo>
                  <a:cubicBezTo>
                    <a:pt x="764777" y="727075"/>
                    <a:pt x="820356" y="687423"/>
                    <a:pt x="829366" y="630387"/>
                  </a:cubicBezTo>
                  <a:lnTo>
                    <a:pt x="893308" y="225679"/>
                  </a:lnTo>
                  <a:close/>
                  <a:moveTo>
                    <a:pt x="501325" y="524831"/>
                  </a:moveTo>
                  <a:lnTo>
                    <a:pt x="256285" y="486017"/>
                  </a:lnTo>
                  <a:cubicBezTo>
                    <a:pt x="231396" y="482073"/>
                    <a:pt x="214423" y="458708"/>
                    <a:pt x="218366" y="433829"/>
                  </a:cubicBezTo>
                  <a:cubicBezTo>
                    <a:pt x="222309" y="408950"/>
                    <a:pt x="245674" y="391967"/>
                    <a:pt x="270554" y="395910"/>
                  </a:cubicBezTo>
                  <a:lnTo>
                    <a:pt x="515594" y="434724"/>
                  </a:lnTo>
                  <a:cubicBezTo>
                    <a:pt x="540482" y="438668"/>
                    <a:pt x="557456" y="462033"/>
                    <a:pt x="553513" y="486912"/>
                  </a:cubicBezTo>
                  <a:cubicBezTo>
                    <a:pt x="549569" y="511791"/>
                    <a:pt x="526205" y="528774"/>
                    <a:pt x="501325" y="524831"/>
                  </a:cubicBezTo>
                  <a:close/>
                  <a:moveTo>
                    <a:pt x="630970" y="331473"/>
                  </a:moveTo>
                  <a:lnTo>
                    <a:pt x="289337" y="277362"/>
                  </a:lnTo>
                  <a:cubicBezTo>
                    <a:pt x="264448" y="273419"/>
                    <a:pt x="247474" y="250054"/>
                    <a:pt x="251418" y="225165"/>
                  </a:cubicBezTo>
                  <a:cubicBezTo>
                    <a:pt x="255361" y="200276"/>
                    <a:pt x="278726" y="183303"/>
                    <a:pt x="303615" y="187236"/>
                  </a:cubicBezTo>
                  <a:lnTo>
                    <a:pt x="645248" y="241348"/>
                  </a:lnTo>
                  <a:cubicBezTo>
                    <a:pt x="670137" y="245291"/>
                    <a:pt x="687110" y="268656"/>
                    <a:pt x="683167" y="293545"/>
                  </a:cubicBezTo>
                  <a:cubicBezTo>
                    <a:pt x="679224" y="318434"/>
                    <a:pt x="655859" y="335407"/>
                    <a:pt x="630970" y="331473"/>
                  </a:cubicBezTo>
                  <a:close/>
                </a:path>
              </a:pathLst>
            </a:custGeom>
            <a:solidFill>
              <a:srgbClr val="1B2F46"/>
            </a:solidFill>
            <a:ln w="9525" cap="flat">
              <a:noFill/>
              <a:prstDash val="solid"/>
              <a:miter/>
            </a:ln>
          </p:spPr>
          <p:txBody>
            <a:bodyPr rtlCol="0" anchor="ctr"/>
            <a:lstStyle/>
            <a:p>
              <a:endParaRPr lang="sv-SE"/>
            </a:p>
          </p:txBody>
        </p:sp>
      </p:grpSp>
    </p:spTree>
    <p:extLst>
      <p:ext uri="{BB962C8B-B14F-4D97-AF65-F5344CB8AC3E}">
        <p14:creationId xmlns:p14="http://schemas.microsoft.com/office/powerpoint/2010/main" val="3634184809"/>
      </p:ext>
    </p:extLst>
  </p:cSld>
  <p:clrMapOvr>
    <a:masterClrMapping/>
  </p:clrMapOvr>
</p:sld>
</file>

<file path=ppt/theme/theme1.xml><?xml version="1.0" encoding="utf-8"?>
<a:theme xmlns:a="http://schemas.openxmlformats.org/drawingml/2006/main" name="Socialstyrelsen">
  <a:themeElements>
    <a:clrScheme name="SoS">
      <a:dk1>
        <a:srgbClr val="000000"/>
      </a:dk1>
      <a:lt1>
        <a:srgbClr val="FFFFFF"/>
      </a:lt1>
      <a:dk2>
        <a:srgbClr val="F8F2E8"/>
      </a:dk2>
      <a:lt2>
        <a:srgbClr val="FCFAF7"/>
      </a:lt2>
      <a:accent1>
        <a:srgbClr val="002B45"/>
      </a:accent1>
      <a:accent2>
        <a:srgbClr val="00385C"/>
      </a:accent2>
      <a:accent3>
        <a:srgbClr val="005892"/>
      </a:accent3>
      <a:accent4>
        <a:srgbClr val="017CC1"/>
      </a:accent4>
      <a:accent5>
        <a:srgbClr val="DBF0F6"/>
      </a:accent5>
      <a:accent6>
        <a:srgbClr val="EBFAFC"/>
      </a:accent6>
      <a:hlink>
        <a:srgbClr val="0563C1"/>
      </a:hlink>
      <a:folHlink>
        <a:srgbClr val="954F72"/>
      </a:folHlink>
    </a:clrScheme>
    <a:fontScheme name="PPT SoS">
      <a:majorFont>
        <a:latin typeface="Noto Sans"/>
        <a:ea typeface=""/>
        <a:cs typeface=""/>
      </a:majorFont>
      <a:minorFont>
        <a:latin typeface="Noto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0" tIns="45720" rIns="91440" bIns="45720" rtlCol="0" anchor="t">
        <a:normAutofit/>
      </a:bodyPr>
      <a:lstStyle>
        <a:defPPr algn="l">
          <a:defRPr dirty="0"/>
        </a:defPPr>
      </a:lstStyle>
    </a:txDef>
  </a:objectDefaults>
  <a:extraClrSchemeLst/>
  <a:custClrLst>
    <a:custClr name="SoS Mörkblå 1">
      <a:srgbClr val="112B43"/>
    </a:custClr>
    <a:custClr name="SoS Mörkblå 2">
      <a:srgbClr val="11385A"/>
    </a:custClr>
    <a:custClr name="SoS Blå 1">
      <a:srgbClr val="005892"/>
    </a:custClr>
    <a:custClr name="SoS Blå 2">
      <a:srgbClr val="017CC0"/>
    </a:custClr>
    <a:custClr name="SoS Ljusblå 1">
      <a:srgbClr val="DBEEF5"/>
    </a:custClr>
    <a:custClr name="SoS Ljusblå 2">
      <a:srgbClr val="EBF6F9"/>
    </a:custClr>
    <a:custClr name="Vit">
      <a:srgbClr val="FFFFFF"/>
    </a:custClr>
    <a:custClr name="Vit">
      <a:srgbClr val="FFFFFF"/>
    </a:custClr>
    <a:custClr name="SoS Beige 1">
      <a:srgbClr val="F7F1E7"/>
    </a:custClr>
    <a:custClr name="Sos Beige 2">
      <a:srgbClr val="FCFAF5"/>
    </a:custClr>
    <a:custClr name="SoS Gul 1">
      <a:srgbClr val="B27B2A"/>
    </a:custClr>
    <a:custClr name="SoS Gul 2">
      <a:srgbClr val="ECB94F"/>
    </a:custClr>
    <a:custClr name="SoS Gul 3">
      <a:srgbClr val="F9E0A7"/>
    </a:custClr>
    <a:custClr name="SoS Lila 1">
      <a:srgbClr val="AB37A6"/>
    </a:custClr>
    <a:custClr name="SoS Lila 2">
      <a:srgbClr val="BE67C0"/>
    </a:custClr>
    <a:custClr name="SoS Lila 3">
      <a:srgbClr val="ECCFE9"/>
    </a:custClr>
    <a:custClr name="Vit">
      <a:srgbClr val="FFFFFF"/>
    </a:custClr>
    <a:custClr name="Vit">
      <a:srgbClr val="FFFFFF"/>
    </a:custClr>
    <a:custClr name="Vit">
      <a:srgbClr val="FFFFFF"/>
    </a:custClr>
    <a:custClr name="Vit">
      <a:srgbClr val="FFFFFF"/>
    </a:custClr>
    <a:custClr name="SoS Grön 1">
      <a:srgbClr val="008276"/>
    </a:custClr>
    <a:custClr name="SoS Grön 2">
      <a:srgbClr val="00A380"/>
    </a:custClr>
    <a:custClr name="SoS Grön 3">
      <a:srgbClr val="79D3C5"/>
    </a:custClr>
    <a:custClr name="SoS Orange 1">
      <a:srgbClr val="C85135"/>
    </a:custClr>
    <a:custClr name="SoS Orange 2">
      <a:srgbClr val="EB805F"/>
    </a:custClr>
    <a:custClr name="SoS Orange 3">
      <a:srgbClr val="F7CAAC"/>
    </a:custClr>
  </a:custClrLst>
  <a:extLst>
    <a:ext uri="{05A4C25C-085E-4340-85A3-A5531E510DB2}">
      <thm15:themeFamily xmlns:thm15="http://schemas.microsoft.com/office/thememl/2012/main" name="Standardmall.potx" id="{683E6711-884D-4782-B03D-0CF031A7C732}" vid="{0A9A11A6-CC8B-493A-B187-A7BFE4E48D43}"/>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Standardmall</Template>
  <TotalTime>5231</TotalTime>
  <Words>2546</Words>
  <Application>Microsoft Office PowerPoint</Application>
  <PresentationFormat>Bredbild</PresentationFormat>
  <Paragraphs>240</Paragraphs>
  <Slides>22</Slides>
  <Notes>22</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22</vt:i4>
      </vt:variant>
    </vt:vector>
  </HeadingPairs>
  <TitlesOfParts>
    <vt:vector size="26" baseType="lpstr">
      <vt:lpstr>Arial</vt:lpstr>
      <vt:lpstr>Calibri</vt:lpstr>
      <vt:lpstr>Noto Sans</vt:lpstr>
      <vt:lpstr>Socialstyrelsen</vt:lpstr>
      <vt:lpstr>Vad är socialtjänsten och vilken hjälp kan familjer få? </vt:lpstr>
      <vt:lpstr>Innehåll</vt:lpstr>
      <vt:lpstr>Alla barn har rätt till en trygg och säker uppväxt</vt:lpstr>
      <vt:lpstr>Föräldrar är ansvariga för att barn får det de behöver </vt:lpstr>
      <vt:lpstr>Reflektion</vt:lpstr>
      <vt:lpstr>Vad är socialtjänsten, vilka jobbar där och vad gör de?</vt:lpstr>
      <vt:lpstr>Anledningar till att familjer behöver hjälp av socialtjänsten </vt:lpstr>
      <vt:lpstr>Så här kommer man i kontakt med  socialtjänsten </vt:lpstr>
      <vt:lpstr>Reflektion</vt:lpstr>
      <vt:lpstr>Orosanmälan</vt:lpstr>
      <vt:lpstr>Vad händer när socialtjänsten får en orosanmälan?</vt:lpstr>
      <vt:lpstr>Sekretess</vt:lpstr>
      <vt:lpstr>Reflektion</vt:lpstr>
      <vt:lpstr>Öppenvårdsinsatser</vt:lpstr>
      <vt:lpstr>Om barnet inte kan bo hemma </vt:lpstr>
      <vt:lpstr>Reflektion</vt:lpstr>
      <vt:lpstr>Om familjen och socialtjänsten inte är överens</vt:lpstr>
      <vt:lpstr>När kan det bli aktuellt med LVU?</vt:lpstr>
      <vt:lpstr>Juridiskt stöd och tolk</vt:lpstr>
      <vt:lpstr>Reflektion</vt:lpstr>
      <vt:lpstr>Webbsidor och material</vt:lpstr>
      <vt:lpstr>PowerPoint-presentation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Vad är socialtjänsten och vilket stöd kan familjer få?</dc:title>
  <dc:creator>Karlsson, Elin</dc:creator>
  <cp:lastModifiedBy>Eriksson, Antonia</cp:lastModifiedBy>
  <cp:revision>218</cp:revision>
  <cp:lastPrinted>2023-10-26T12:49:59Z</cp:lastPrinted>
  <dcterms:created xsi:type="dcterms:W3CDTF">2023-10-10T07:40:53Z</dcterms:created>
  <dcterms:modified xsi:type="dcterms:W3CDTF">2024-12-04T08:40:14Z</dcterms:modified>
</cp:coreProperties>
</file>