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4"/>
  </p:sldMasterIdLst>
  <p:notesMasterIdLst>
    <p:notesMasterId r:id="rId10"/>
  </p:notesMasterIdLst>
  <p:sldIdLst>
    <p:sldId id="259" r:id="rId5"/>
    <p:sldId id="257" r:id="rId6"/>
    <p:sldId id="262" r:id="rId7"/>
    <p:sldId id="263" r:id="rId8"/>
    <p:sldId id="264" r:id="rId9"/>
  </p:sldIdLst>
  <p:sldSz cx="12193588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160"/>
        <p:guide pos="3614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FF9C3D7B-B739-CEF7-320C-41D939E2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v-SE" altLang="sv-SE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42D8C89-D94C-6C7F-60E0-CADB83BCAC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9563A3D-3087-2FB5-03B1-400C5270DC5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6FE039-1F09-F0C0-9AF3-60D841EF69A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FEFA285-E2E5-3E51-DDCF-A2DBBE72CA8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8DC893C-2820-C377-A1E6-053F543254D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C7DE92B-2308-7149-9158-B0E6354328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630822-DCF0-F247-94C3-2F4DA4D7C0A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54DF610-6ACF-7B0A-A1A3-55177174F1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DF4DFD-B50C-B245-95FB-C037AF8149D1}" type="slidenum">
              <a:rPr lang="sv-SE" altLang="sv-SE" sz="14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sv-SE" altLang="sv-SE" sz="1400">
              <a:ea typeface="Microsoft YaHei" panose="020B0503020204020204" pitchFamily="34" charset="-122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18EB45D8-C777-E88B-74A3-C9A1AE2049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766ADC59-3D3B-91F4-3FC5-2905AEC9F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 altLang="sv-S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3B31A3FB-C837-647B-AECE-9D48E224F8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9D8429-0786-6A43-817B-F00CF30D8FB1}" type="slidenum">
              <a:rPr lang="sv-SE" altLang="sv-SE" sz="14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sv-SE" altLang="sv-SE" sz="1400">
              <a:ea typeface="Microsoft YaHei" panose="020B0503020204020204" pitchFamily="34" charset="-122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81FC4604-5469-E0B6-526B-23BE7F65D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A5C16F0E-AA94-B002-498C-743543497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 altLang="sv-S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Klicka här för att ändra format på underrubrik i bakgrunden</a:t>
            </a:r>
            <a:endParaRPr lang="sv-S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048B10F-C5D3-64A9-F44A-2C0271C2385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AC3AD-EFC3-6349-965F-33C6418F963F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38827535"/>
      </p:ext>
    </p:extLst>
  </p:cSld>
  <p:clrMapOvr>
    <a:masterClrMapping/>
  </p:clrMapOvr>
  <p:transition spd="med" advTm="1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E835602-4B8D-3092-B12B-C2551017AA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02093-E636-604B-B4F7-32C37E20B3A4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781311134"/>
      </p:ext>
    </p:extLst>
  </p:cSld>
  <p:clrMapOvr>
    <a:masterClrMapping/>
  </p:clrMapOvr>
  <p:transition spd="med" advTm="1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026400" y="685800"/>
            <a:ext cx="2317750" cy="5078413"/>
          </a:xfrm>
        </p:spPr>
        <p:txBody>
          <a:bodyPr vert="eaVert"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068388" y="685800"/>
            <a:ext cx="6805612" cy="5078413"/>
          </a:xfrm>
        </p:spPr>
        <p:txBody>
          <a:bodyPr vert="eaVert"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918B16E-5BEC-D51C-1E22-8B1D3EC1EBC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901F4-EE4E-6342-B0A1-0AEF8F54C33C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52980593"/>
      </p:ext>
    </p:extLst>
  </p:cSld>
  <p:clrMapOvr>
    <a:masterClrMapping/>
  </p:clrMapOvr>
  <p:transition spd="med" advTm="18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1563" y="685800"/>
            <a:ext cx="9266237" cy="1292225"/>
          </a:xfrm>
        </p:spPr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BE991320-246C-2203-1E8E-546E5FFA226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B08A6-1A05-B142-BD37-9BC89256C5AD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87414451"/>
      </p:ext>
    </p:extLst>
  </p:cSld>
  <p:clrMapOvr>
    <a:masterClrMapping/>
  </p:clrMapOvr>
  <p:transition spd="med" advTm="1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DEAE3FD-9452-2D4D-2F04-75246215E8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FDA2-5450-1C4F-B72D-1C3763EF8B2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29907360"/>
      </p:ext>
    </p:extLst>
  </p:cSld>
  <p:clrMapOvr>
    <a:masterClrMapping/>
  </p:clrMapOvr>
  <p:transition spd="med" advTm="1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Klicka här för att ändra format på bakgrundstexten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700C00F0-3618-4EEA-0FE1-8984B38E95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EEBF1-7706-4945-ACC8-2D1CF81D38A6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86465652"/>
      </p:ext>
    </p:extLst>
  </p:cSld>
  <p:clrMapOvr>
    <a:masterClrMapping/>
  </p:clrMapOvr>
  <p:transition spd="med" advTm="1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8388" y="2058988"/>
            <a:ext cx="4560887" cy="370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781675" y="2058988"/>
            <a:ext cx="4562475" cy="370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7910A8F-E54D-186E-3417-DE80633D359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1E1D-13C8-D545-BC10-60EE446B53D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554916418"/>
      </p:ext>
    </p:extLst>
  </p:cSld>
  <p:clrMapOvr>
    <a:masterClrMapping/>
  </p:clrMapOvr>
  <p:transition spd="med" advTm="1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7F0C972-0F7B-9756-2B43-E89A33E141E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ABB38-E04B-B74B-8BF7-45A74B6CDACD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09800958"/>
      </p:ext>
    </p:extLst>
  </p:cSld>
  <p:clrMapOvr>
    <a:masterClrMapping/>
  </p:clrMapOvr>
  <p:transition spd="med" advTm="1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73ECA8CA-0B1E-3F66-B005-FD0CDBE979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F391-DBE1-5545-A265-83FEBEC98EFC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23706111"/>
      </p:ext>
    </p:extLst>
  </p:cSld>
  <p:clrMapOvr>
    <a:masterClrMapping/>
  </p:clrMapOvr>
  <p:transition spd="med" advTm="1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380C902-F913-004F-5897-87E0FDF500D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FE2D-2EDC-3946-8F30-5663D7B2913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95895215"/>
      </p:ext>
    </p:extLst>
  </p:cSld>
  <p:clrMapOvr>
    <a:masterClrMapping/>
  </p:clrMapOvr>
  <p:transition spd="med" advTm="1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Klicka här för att ändra format på bakgrundstexten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3EF54B7-2756-937C-2DB5-E6458D84E4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7BB54-285E-A14F-8148-01F4AC8314A0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723954386"/>
      </p:ext>
    </p:extLst>
  </p:cSld>
  <p:clrMapOvr>
    <a:masterClrMapping/>
  </p:clrMapOvr>
  <p:transition spd="med" advTm="1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Klicka här för att ändra format på bakgrundstexten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CE9F420-CC49-C5C0-B2D1-67ACB61CC85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6F19A-21C6-8B4E-AB04-F50A2F771126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24799434"/>
      </p:ext>
    </p:extLst>
  </p:cSld>
  <p:clrMapOvr>
    <a:masterClrMapping/>
  </p:clrMapOvr>
  <p:transition spd="med" advTm="1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53D7E363-E53C-B543-5782-AC02025F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210300"/>
            <a:ext cx="186213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2">
            <a:extLst>
              <a:ext uri="{FF2B5EF4-FFF2-40B4-BE49-F238E27FC236}">
                <a16:creationId xmlns:a16="http://schemas.microsoft.com/office/drawing/2014/main" id="{0B819088-6D48-34ED-7384-26C332F24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2600" y="5653088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28" name="Line 3">
            <a:extLst>
              <a:ext uri="{FF2B5EF4-FFF2-40B4-BE49-F238E27FC236}">
                <a16:creationId xmlns:a16="http://schemas.microsoft.com/office/drawing/2014/main" id="{71CEEF54-D7D9-4819-45A5-40C7F59A4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2600" y="6196013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29" name="Line 4">
            <a:extLst>
              <a:ext uri="{FF2B5EF4-FFF2-40B4-BE49-F238E27FC236}">
                <a16:creationId xmlns:a16="http://schemas.microsoft.com/office/drawing/2014/main" id="{100A26AB-F376-A0A9-76FB-26F44B538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2600" y="2119313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0" name="Line 5">
            <a:extLst>
              <a:ext uri="{FF2B5EF4-FFF2-40B4-BE49-F238E27FC236}">
                <a16:creationId xmlns:a16="http://schemas.microsoft.com/office/drawing/2014/main" id="{E2068D41-EDC1-674B-2B43-C1C04C19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2600" y="701675"/>
            <a:ext cx="333375" cy="1588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1" name="Line 6">
            <a:extLst>
              <a:ext uri="{FF2B5EF4-FFF2-40B4-BE49-F238E27FC236}">
                <a16:creationId xmlns:a16="http://schemas.microsoft.com/office/drawing/2014/main" id="{51252F46-F858-D44E-0189-BDF0BBB61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53925" y="5653088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2" name="Line 7">
            <a:extLst>
              <a:ext uri="{FF2B5EF4-FFF2-40B4-BE49-F238E27FC236}">
                <a16:creationId xmlns:a16="http://schemas.microsoft.com/office/drawing/2014/main" id="{8327070E-519B-B78E-B1D1-B77C714B8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53925" y="6196013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3" name="Line 8">
            <a:extLst>
              <a:ext uri="{FF2B5EF4-FFF2-40B4-BE49-F238E27FC236}">
                <a16:creationId xmlns:a16="http://schemas.microsoft.com/office/drawing/2014/main" id="{B5607CCE-E268-237C-DC83-2E796C870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53925" y="2119313"/>
            <a:ext cx="333375" cy="1587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4" name="Line 9">
            <a:extLst>
              <a:ext uri="{FF2B5EF4-FFF2-40B4-BE49-F238E27FC236}">
                <a16:creationId xmlns:a16="http://schemas.microsoft.com/office/drawing/2014/main" id="{3272571A-F3EA-2CDE-8E91-0891EC6FC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53925" y="701675"/>
            <a:ext cx="333375" cy="1588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5" name="Line 10">
            <a:extLst>
              <a:ext uri="{FF2B5EF4-FFF2-40B4-BE49-F238E27FC236}">
                <a16:creationId xmlns:a16="http://schemas.microsoft.com/office/drawing/2014/main" id="{0CB88E30-0EF4-F353-3C60-07E1E82491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9975" y="-233363"/>
            <a:ext cx="1588" cy="144463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6" name="Line 11">
            <a:extLst>
              <a:ext uri="{FF2B5EF4-FFF2-40B4-BE49-F238E27FC236}">
                <a16:creationId xmlns:a16="http://schemas.microsoft.com/office/drawing/2014/main" id="{425E03D5-E3C6-7C3C-17DF-43A3F6D523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36213" y="-233363"/>
            <a:ext cx="1587" cy="144463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7" name="Line 12">
            <a:extLst>
              <a:ext uri="{FF2B5EF4-FFF2-40B4-BE49-F238E27FC236}">
                <a16:creationId xmlns:a16="http://schemas.microsoft.com/office/drawing/2014/main" id="{052A0F31-5FD5-5CB0-832B-EA65D4C741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9975" y="6919913"/>
            <a:ext cx="1588" cy="144462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8" name="Line 13">
            <a:extLst>
              <a:ext uri="{FF2B5EF4-FFF2-40B4-BE49-F238E27FC236}">
                <a16:creationId xmlns:a16="http://schemas.microsoft.com/office/drawing/2014/main" id="{E5CC8A39-5865-5BCD-9570-9C2F0F6DCA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36213" y="6919913"/>
            <a:ext cx="1587" cy="144462"/>
          </a:xfrm>
          <a:prstGeom prst="line">
            <a:avLst/>
          </a:prstGeom>
          <a:noFill/>
          <a:ln w="9360">
            <a:solidFill>
              <a:srgbClr val="0026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39" name="Rectangle 14">
            <a:extLst>
              <a:ext uri="{FF2B5EF4-FFF2-40B4-BE49-F238E27FC236}">
                <a16:creationId xmlns:a16="http://schemas.microsoft.com/office/drawing/2014/main" id="{45E7FF74-D604-C40A-DCD5-0C57D5103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1563" y="685800"/>
            <a:ext cx="92662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Klicka för att redigera rubriktextens format</a:t>
            </a:r>
          </a:p>
        </p:txBody>
      </p:sp>
      <p:sp>
        <p:nvSpPr>
          <p:cNvPr id="1040" name="Text Box 15">
            <a:extLst>
              <a:ext uri="{FF2B5EF4-FFF2-40B4-BE49-F238E27FC236}">
                <a16:creationId xmlns:a16="http://schemas.microsoft.com/office/drawing/2014/main" id="{F68DEE72-0FB6-031C-76DD-2A9F8D75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088" y="6296025"/>
            <a:ext cx="15351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v-SE" altLang="sv-SE"/>
          </a:p>
        </p:txBody>
      </p:sp>
      <p:sp>
        <p:nvSpPr>
          <p:cNvPr id="1041" name="Text Box 16">
            <a:extLst>
              <a:ext uri="{FF2B5EF4-FFF2-40B4-BE49-F238E27FC236}">
                <a16:creationId xmlns:a16="http://schemas.microsoft.com/office/drawing/2014/main" id="{72F51995-7D0E-F93F-1B49-E997F3D00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6296025"/>
            <a:ext cx="38608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v-SE" altLang="sv-SE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8A84E85-B48F-A57D-F333-ADBC2A4BA7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1212513" y="6296025"/>
            <a:ext cx="573087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079B99B-7ED5-2C45-88EE-DB79ECEED42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  <p:sp>
        <p:nvSpPr>
          <p:cNvPr id="1043" name="Rectangle 18">
            <a:extLst>
              <a:ext uri="{FF2B5EF4-FFF2-40B4-BE49-F238E27FC236}">
                <a16:creationId xmlns:a16="http://schemas.microsoft.com/office/drawing/2014/main" id="{CBD7B9E4-0F77-CC82-7EFC-A53BB148B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8388" y="2058988"/>
            <a:ext cx="9275762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Klicka för att redigera dispositionstextens format</a:t>
            </a:r>
          </a:p>
          <a:p>
            <a:pPr lvl="1"/>
            <a:r>
              <a:rPr lang="en-GB" altLang="sv-SE"/>
              <a:t>Andra dispositionsnivån</a:t>
            </a:r>
          </a:p>
          <a:p>
            <a:pPr lvl="2"/>
            <a:r>
              <a:rPr lang="en-GB" altLang="sv-SE"/>
              <a:t>Tredje dispositionsnivån</a:t>
            </a:r>
          </a:p>
          <a:p>
            <a:pPr lvl="3"/>
            <a:r>
              <a:rPr lang="en-GB" altLang="sv-SE"/>
              <a:t>Fjärde dispositionsnivån</a:t>
            </a:r>
          </a:p>
          <a:p>
            <a:pPr lvl="4"/>
            <a:r>
              <a:rPr lang="en-GB" altLang="sv-SE"/>
              <a:t>Femte dispositionsnivån</a:t>
            </a:r>
          </a:p>
          <a:p>
            <a:pPr lvl="4"/>
            <a:r>
              <a:rPr lang="en-GB" altLang="sv-SE"/>
              <a:t>Sjätte dispositionsnivån</a:t>
            </a:r>
          </a:p>
          <a:p>
            <a:pPr lvl="4"/>
            <a:r>
              <a:rPr lang="en-GB" altLang="sv-SE"/>
              <a:t>Sjunde dispositionsnivån</a:t>
            </a:r>
          </a:p>
          <a:p>
            <a:pPr lvl="4"/>
            <a:r>
              <a:rPr lang="en-GB" altLang="sv-SE"/>
              <a:t>Åttonde dispositionsnivån</a:t>
            </a:r>
          </a:p>
          <a:p>
            <a:pPr lvl="4"/>
            <a:r>
              <a:rPr lang="en-GB" altLang="sv-SE"/>
              <a:t>Nionde dispositionsnivån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18000">
    <p:fade/>
  </p:transition>
  <p:txStyles>
    <p:titleStyle>
      <a:lvl1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2pPr>
      <a:lvl3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3pPr>
      <a:lvl4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4pPr>
      <a:lvl5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5pPr>
      <a:lvl6pPr marL="25146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6pPr>
      <a:lvl7pPr marL="29718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7pPr>
      <a:lvl8pPr marL="34290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8pPr>
      <a:lvl9pPr marL="38862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entury Gothic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1900" b="1">
          <a:solidFill>
            <a:srgbClr val="002B4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2B4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2B4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2B4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2B45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2B45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2B45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2B45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2B45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tif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FD56EBBC-7792-7846-F29C-995750B0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D072BC-D83F-E235-34FE-CC346B3DE2D0}"/>
              </a:ext>
            </a:extLst>
          </p:cNvPr>
          <p:cNvSpPr txBox="1">
            <a:spLocks noChangeArrowheads="1"/>
          </p:cNvSpPr>
          <p:nvPr/>
        </p:nvSpPr>
        <p:spPr>
          <a:xfrm>
            <a:off x="5592763" y="1484313"/>
            <a:ext cx="5689600" cy="86360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2pPr>
            <a:lvl3pPr algn="l" defTabSz="449263" rtl="0" eaLnBrk="0" fontAlgn="base" hangingPunct="0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3pPr>
            <a:lvl4pPr algn="l" defTabSz="449263" rtl="0" eaLnBrk="0" fontAlgn="base" hangingPunct="0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4pPr>
            <a:lvl5pPr algn="l" defTabSz="449263" rtl="0" eaLnBrk="0" fontAlgn="base" hangingPunct="0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5pPr>
            <a:lvl6pPr marL="2514600" indent="-228600" algn="l" defTabSz="449263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6pPr>
            <a:lvl7pPr marL="2971800" indent="-228600" algn="l" defTabSz="449263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7pPr>
            <a:lvl8pPr marL="3429000" indent="-228600" algn="l" defTabSz="449263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8pPr>
            <a:lvl9pPr marL="3886200" indent="-228600" algn="l" defTabSz="449263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entury Gothic" charset="0"/>
                <a:ea typeface="ＭＳ Ｐゴシック" charset="0"/>
                <a:cs typeface="Microsoft YaHei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sv-SE" altLang="sv-SE" sz="4500" kern="0" dirty="0">
                <a:solidFill>
                  <a:srgbClr val="FFFFFF"/>
                </a:solidFill>
                <a:latin typeface="Arial Black" pitchFamily="34" charset="0"/>
              </a:rPr>
              <a:t>Kan en 90-åring</a:t>
            </a:r>
            <a:br>
              <a:rPr lang="sv-SE" altLang="sv-SE" sz="4500" kern="0" dirty="0">
                <a:solidFill>
                  <a:srgbClr val="FFFFFF"/>
                </a:solidFill>
                <a:latin typeface="Arial Black" pitchFamily="34" charset="0"/>
              </a:rPr>
            </a:br>
            <a:r>
              <a:rPr lang="sv-SE" altLang="sv-SE" sz="4500" kern="0" dirty="0">
                <a:solidFill>
                  <a:srgbClr val="FFFFFF"/>
                </a:solidFill>
                <a:latin typeface="Arial Black" pitchFamily="34" charset="0"/>
              </a:rPr>
              <a:t>bli organdonator?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509D1-6428-7DFE-EB8A-A07F5636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3267075"/>
            <a:ext cx="6888163" cy="8096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1900" b="1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2B45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1900"/>
              </a:spcBef>
              <a:spcAft>
                <a:spcPts val="800"/>
              </a:spcAft>
              <a:buClr>
                <a:srgbClr val="FFFFFF"/>
              </a:buClr>
              <a:tabLst>
                <a:tab pos="214313" algn="l"/>
                <a:tab pos="319088" algn="l"/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0238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</a:tabLst>
              <a:defRPr/>
            </a:pPr>
            <a:r>
              <a:rPr lang="sv-SE" altLang="sv-SE" sz="3500" b="0" kern="0" dirty="0">
                <a:solidFill>
                  <a:srgbClr val="FFFFFF"/>
                </a:solidFill>
              </a:rPr>
              <a:t>Ja! Det är inte åldern som avgör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0D8E6AF-8717-62D7-CE76-B52D57CDB010}"/>
              </a:ext>
            </a:extLst>
          </p:cNvPr>
          <p:cNvSpPr txBox="1"/>
          <p:nvPr/>
        </p:nvSpPr>
        <p:spPr>
          <a:xfrm>
            <a:off x="5643563" y="4508500"/>
            <a:ext cx="6861175" cy="135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sv-SE" altLang="sv-SE" sz="3500" kern="0" dirty="0">
                <a:solidFill>
                  <a:srgbClr val="FFFFFF"/>
                </a:solidFill>
              </a:rPr>
              <a:t>2021 var den äldsta</a:t>
            </a:r>
            <a:br>
              <a:rPr lang="sv-SE" altLang="sv-SE" sz="3500" kern="0" dirty="0">
                <a:solidFill>
                  <a:srgbClr val="FFFFFF"/>
                </a:solidFill>
              </a:rPr>
            </a:br>
            <a:r>
              <a:rPr lang="sv-SE" altLang="sv-SE" sz="3500" kern="0" dirty="0">
                <a:solidFill>
                  <a:srgbClr val="FFFFFF"/>
                </a:solidFill>
              </a:rPr>
              <a:t>organdonatorn i Sverige 87 år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sv-SE" dirty="0"/>
          </a:p>
        </p:txBody>
      </p:sp>
      <p:pic>
        <p:nvPicPr>
          <p:cNvPr id="15366" name="Bildobjekt 6">
            <a:extLst>
              <a:ext uri="{FF2B5EF4-FFF2-40B4-BE49-F238E27FC236}">
                <a16:creationId xmlns:a16="http://schemas.microsoft.com/office/drawing/2014/main" id="{B58AA45E-0576-A78A-3422-9A676AC0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3588" cy="26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8619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DA6986E8-F477-E1BB-4007-721A54E3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2">
            <a:extLst>
              <a:ext uri="{FF2B5EF4-FFF2-40B4-BE49-F238E27FC236}">
                <a16:creationId xmlns:a16="http://schemas.microsoft.com/office/drawing/2014/main" id="{1858CA5E-E45F-A68D-7FBC-AF2134B9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125538"/>
            <a:ext cx="70564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1900" b="1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16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14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12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20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20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20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20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8288" algn="l"/>
                <a:tab pos="715963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</a:tabLst>
              <a:defRPr sz="2000">
                <a:solidFill>
                  <a:srgbClr val="002B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900"/>
              </a:spcBef>
              <a:spcAft>
                <a:spcPts val="800"/>
              </a:spcAft>
              <a:buClr>
                <a:srgbClr val="FFFFFF"/>
              </a:buClr>
            </a:pPr>
            <a:r>
              <a:rPr lang="sv-SE" altLang="sv-SE" sz="3500">
                <a:solidFill>
                  <a:srgbClr val="FFFFFF"/>
                </a:solidFill>
              </a:rPr>
              <a:t>Alla oavsett ålder eller medicinsk åkomma kan delge sin vilja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66C33C9-3C89-A094-3855-34716B62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3141663"/>
            <a:ext cx="60483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19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sv-SE" altLang="sv-SE" sz="3500">
                <a:solidFill>
                  <a:srgbClr val="FFFFFF"/>
                </a:solidFill>
              </a:rPr>
              <a:t>Det är sjukvården som gör en individuell bedömning vem som är medicinskt lämplig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A681F9B-6AA1-7455-3E04-B2B7BFDA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5229225"/>
            <a:ext cx="604837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sv-SE" altLang="sv-SE" sz="3500">
                <a:solidFill>
                  <a:srgbClr val="FFFFFF"/>
                </a:solidFill>
              </a:rPr>
              <a:t>Det </a:t>
            </a:r>
            <a:r>
              <a:rPr lang="sv-SE" altLang="sv-SE" sz="3500" b="1">
                <a:solidFill>
                  <a:srgbClr val="FFFFFF"/>
                </a:solidFill>
              </a:rPr>
              <a:t>viktigaste </a:t>
            </a:r>
            <a:r>
              <a:rPr lang="sv-SE" altLang="sv-SE" sz="3500">
                <a:solidFill>
                  <a:srgbClr val="FFFFFF"/>
                </a:solidFill>
              </a:rPr>
              <a:t>du kan göra är att </a:t>
            </a:r>
            <a:r>
              <a:rPr lang="sv-SE" altLang="sv-SE" sz="3500" b="1">
                <a:solidFill>
                  <a:srgbClr val="FFFFFF"/>
                </a:solidFill>
              </a:rPr>
              <a:t>ta ställning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v-SE" altLang="sv-SE"/>
          </a:p>
        </p:txBody>
      </p:sp>
      <p:pic>
        <p:nvPicPr>
          <p:cNvPr id="17414" name="Bildobjekt 6">
            <a:extLst>
              <a:ext uri="{FF2B5EF4-FFF2-40B4-BE49-F238E27FC236}">
                <a16:creationId xmlns:a16="http://schemas.microsoft.com/office/drawing/2014/main" id="{2BF9AAD4-49C5-1F42-576C-FDF05815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3588" cy="26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7446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objekt 1">
            <a:extLst>
              <a:ext uri="{FF2B5EF4-FFF2-40B4-BE49-F238E27FC236}">
                <a16:creationId xmlns:a16="http://schemas.microsoft.com/office/drawing/2014/main" id="{B8C0F388-A982-FE88-6B5A-FD37519A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7592A5F6-D6BF-DBCF-E5BF-DF5C27CF1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objekt 2" descr="En bild som visar text, karta, skjorta&#10;&#10;Automatiskt genererad beskrivning">
            <a:extLst>
              <a:ext uri="{FF2B5EF4-FFF2-40B4-BE49-F238E27FC236}">
                <a16:creationId xmlns:a16="http://schemas.microsoft.com/office/drawing/2014/main" id="{CA08290F-3668-5349-1657-C83EB224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7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3|5.6"/>
</p:tagLst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Century Gothic"/>
        <a:ea typeface="ＭＳ Ｐゴシック"/>
        <a:cs typeface="Microsoft YaHei"/>
      </a:majorFont>
      <a:minorFont>
        <a:latin typeface="Arial"/>
        <a:ea typeface="ＭＳ Ｐゴシック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1443839E954C488E1554F766430BDE" ma:contentTypeVersion="37" ma:contentTypeDescription="Skapa ett nytt dokument." ma:contentTypeScope="" ma:versionID="ec0867efc9d878e75742a5b73fddae48">
  <xsd:schema xmlns:xsd="http://www.w3.org/2001/XMLSchema" xmlns:xs="http://www.w3.org/2001/XMLSchema" xmlns:p="http://schemas.microsoft.com/office/2006/metadata/properties" xmlns:ns2="dd3acd59-a8d8-42b1-950d-eec6c247243c" xmlns:ns3="343f6c91-b5b3-4dff-89ad-5fc55ccc8930" targetNamespace="http://schemas.microsoft.com/office/2006/metadata/properties" ma:root="true" ma:fieldsID="4f4ea334ff345e29c5775f0a2fd1174f" ns2:_="" ns3:_="">
    <xsd:import namespace="dd3acd59-a8d8-42b1-950d-eec6c247243c"/>
    <xsd:import namespace="343f6c91-b5b3-4dff-89ad-5fc55ccc8930"/>
    <xsd:element name="properties">
      <xsd:complexType>
        <xsd:sequence>
          <xsd:element name="documentManagement">
            <xsd:complexType>
              <xsd:all>
                <xsd:element ref="ns2:Publiceringsdatum"/>
                <xsd:element ref="ns2:Ansvarig_x0020_webbredakt_x00f6_r"/>
                <xsd:element ref="ns2:Dokumenttyp"/>
                <xsd:element ref="ns2:E_x002d_plikt"/>
                <xsd:element ref="ns2:Webbplatstillh_x00f6_righet" minOccurs="0"/>
                <xsd:element ref="ns2:Verksamhetsomr_x00e5_de" minOccurs="0"/>
                <xsd:element ref="ns2:Produkt"/>
                <xsd:element ref="ns2:_x00c4_mnesomr_x00e5_de" minOccurs="0"/>
                <xsd:element ref="ns3:SharedWithUsers" minOccurs="0"/>
                <xsd:element ref="ns2:i01e5b6f93524074838bfc1e1bab8714" minOccurs="0"/>
                <xsd:element ref="ns3:TaxCatchAll" minOccurs="0"/>
                <xsd:element ref="ns2:Status_x0020_p_x00e5__x0020_publikation"/>
                <xsd:element ref="ns3:Tite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acd59-a8d8-42b1-950d-eec6c247243c" elementFormDefault="qualified">
    <xsd:import namespace="http://schemas.microsoft.com/office/2006/documentManagement/types"/>
    <xsd:import namespace="http://schemas.microsoft.com/office/infopath/2007/PartnerControls"/>
    <xsd:element name="Publiceringsdatum" ma:index="2" ma:displayName="Datum för publicering på webb" ma:format="DateOnly" ma:internalName="Publiceringsdatum">
      <xsd:simpleType>
        <xsd:restriction base="dms:DateTime"/>
      </xsd:simpleType>
    </xsd:element>
    <xsd:element name="Ansvarig_x0020_webbredakt_x00f6_r" ma:index="4" ma:displayName="Ansvarig webbredaktör" ma:list="UserInfo" ma:SharePointGroup="0" ma:internalName="Ansvarig_x0020_webbredakt_x00f6_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kumenttyp" ma:index="5" ma:displayName="Dokumenttyp" ma:default="Mall" ma:format="Dropdown" ma:internalName="Dokumenttyp">
      <xsd:simpleType>
        <xsd:restriction base="dms:Choice">
          <xsd:enumeration value="Mall"/>
          <xsd:enumeration value="Instruktion/manual"/>
          <xsd:enumeration value="Informationsmaterial"/>
          <xsd:enumeration value="Konferensmaterial"/>
          <xsd:enumeration value="Övrigt"/>
        </xsd:restriction>
      </xsd:simpleType>
    </xsd:element>
    <xsd:element name="E_x002d_plikt" ma:index="6" ma:displayName="E-plikt" ma:default="Ja" ma:format="Dropdown" ma:internalName="E_x002d_plikt">
      <xsd:simpleType>
        <xsd:restriction base="dms:Choice">
          <xsd:enumeration value="Ja"/>
          <xsd:enumeration value="Nej"/>
        </xsd:restriction>
      </xsd:simpleType>
    </xsd:element>
    <xsd:element name="Webbplatstillh_x00f6_righet" ma:index="7" nillable="true" ma:displayName="Webbplatstillhörighet" ma:default="Socialstyrelsen.se" ma:internalName="Webbplatstillh_x00f6_righet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ocialstyrelsen.se"/>
                    <xsd:enumeration value="Statsbidrag"/>
                    <xsd:enumeration value="Legitimation"/>
                    <xsd:enumeration value="Min insats"/>
                    <xsd:enumeration value="Koll på Soc"/>
                    <xsd:enumeration value="DIV"/>
                    <xsd:enumeration value="Patientsäkerhet"/>
                    <xsd:enumeration value="Vem får göra vad"/>
                    <xsd:enumeration value="ROI.se"/>
                    <xsd:enumeration value="Livsviktigt"/>
                  </xsd:restriction>
                </xsd:simpleType>
              </xsd:element>
            </xsd:sequence>
          </xsd:extension>
        </xsd:complexContent>
      </xsd:complexType>
    </xsd:element>
    <xsd:element name="Verksamhetsomr_x00e5_de" ma:index="8" nillable="true" ma:displayName="Verksamhetsområde" ma:internalName="Verksamhetsomr_x00e5_d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älso- och sjukvård"/>
                    <xsd:enumeration value="Socialtjänst"/>
                    <xsd:enumeration value="Tandvård"/>
                  </xsd:restriction>
                </xsd:simpleType>
              </xsd:element>
            </xsd:sequence>
          </xsd:extension>
        </xsd:complexContent>
      </xsd:complexType>
    </xsd:element>
    <xsd:element name="Produkt" ma:index="9" ma:displayName="Produkt" ma:format="RadioButtons" ma:internalName="Produkt">
      <xsd:simpleType>
        <xsd:restriction base="dms:Choice">
          <xsd:enumeration value="Blankett"/>
          <xsd:enumeration value="Remissvar"/>
          <xsd:enumeration value="Föreskrifter och allmänna råd"/>
          <xsd:enumeration value="Handböcker"/>
          <xsd:enumeration value="Klassifikationer och koder"/>
          <xsd:enumeration value="Kunskapsstöd"/>
          <xsd:enumeration value="Meddelandeblad"/>
          <xsd:enumeration value="Nationella riktlinjer"/>
          <xsd:enumeration value="Nationella screeningprogram"/>
          <xsd:enumeration value="Statistik"/>
          <xsd:enumeration value="Vägledning"/>
          <xsd:enumeration value="Öppna jämförelser"/>
          <xsd:enumeration value="Övrigt"/>
        </xsd:restriction>
      </xsd:simpleType>
    </xsd:element>
    <xsd:element name="_x00c4_mnesomr_x00e5_de" ma:index="10" nillable="true" ma:displayName="Ämnesområde" ma:internalName="_x00c4_mnesomr_x00e5_d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ylsökande"/>
                    <xsd:enumeration value="Barn och familj"/>
                    <xsd:enumeration value="Donation"/>
                    <xsd:enumeration value="Dödsfall"/>
                    <xsd:enumeration value="E-hälsa"/>
                    <xsd:enumeration value="Ekonomiskt bistånd"/>
                    <xsd:enumeration value="Fallolyckor"/>
                    <xsd:enumeration value="Funktionshinder"/>
                    <xsd:enumeration value="Hemlöshet"/>
                    <xsd:enumeration value="Hjälpmedel"/>
                    <xsd:enumeration value="Jämlik vård och omsorg"/>
                    <xsd:enumeration value="Kvinnors hälsa"/>
                    <xsd:enumeration value="Läkemedel"/>
                    <xsd:enumeration value="Missbruk och beroende"/>
                    <xsd:enumeration value="Palliativ vård"/>
                    <xsd:enumeration value="Psykisk ohälsa"/>
                    <xsd:enumeration value="Stöd till anhöriga"/>
                    <xsd:enumeration value="Våld- och brott"/>
                    <xsd:enumeration value="Vårdhygien"/>
                    <xsd:enumeration value="Äldre"/>
                  </xsd:restriction>
                </xsd:simpleType>
              </xsd:element>
            </xsd:sequence>
          </xsd:extension>
        </xsd:complexContent>
      </xsd:complexType>
    </xsd:element>
    <xsd:element name="i01e5b6f93524074838bfc1e1bab8714" ma:index="18" ma:taxonomy="true" ma:internalName="i01e5b6f93524074838bfc1e1bab8714" ma:taxonomyFieldName="Ansvarig_x0020_avdelning" ma:displayName="Ansvarig avdelning/enhet" ma:default="" ma:fieldId="{201e5b6f-9352-4074-838b-fc1e1bab8714}" ma:sspId="68028966-b333-4fcd-be16-92d907fe3d90" ma:termSetId="2ebf11d2-b480-4a3f-9366-2ba648925ad7" ma:anchorId="bcf0acf7-28b0-4787-afb1-e092e400ba94" ma:open="false" ma:isKeyword="false">
      <xsd:complexType>
        <xsd:sequence>
          <xsd:element ref="pc:Terms" minOccurs="0" maxOccurs="1"/>
        </xsd:sequence>
      </xsd:complexType>
    </xsd:element>
    <xsd:element name="Status_x0020_p_x00e5__x0020_publikation" ma:index="20" ma:displayName="Status på publikation" ma:default="Publicerad" ma:format="Dropdown" ma:internalName="Status_x0020_p_x00e5__x0020_publikation">
      <xsd:simpleType>
        <xsd:restriction base="dms:Choice">
          <xsd:enumeration value="Publicerad"/>
          <xsd:enumeration value="Ej publicera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f6c91-b5b3-4dff-89ad-5fc55ccc893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9" nillable="true" ma:displayName="Taxonomy Catch All Column" ma:description="" ma:hidden="true" ma:list="{d16448d0-d907-4fd0-a73a-d926832f6153}" ma:internalName="TaxCatchAll" ma:showField="CatchAllData" ma:web="343f6c91-b5b3-4dff-89ad-5fc55ccc89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itel" ma:index="21" ma:displayName="Titel" ma:internalName="Titel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4CCE374A-ADDC-3844-A555-2ECDF784E7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acd59-a8d8-42b1-950d-eec6c247243c"/>
    <ds:schemaRef ds:uri="343f6c91-b5b3-4dff-89ad-5fc55ccc89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AA23AA-A2AD-DE4B-A9AA-D0C865AEC0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F2BFC3-34FD-1749-B8E3-0CC533599CC9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59</Words>
  <Application>Microsoft Macintosh PowerPoint</Application>
  <PresentationFormat>Anpassad</PresentationFormat>
  <Paragraphs>8</Paragraphs>
  <Slides>5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3" baseType="lpstr">
      <vt:lpstr>Arial</vt:lpstr>
      <vt:lpstr>ＭＳ Ｐゴシック</vt:lpstr>
      <vt:lpstr>Microsoft YaHei</vt:lpstr>
      <vt:lpstr>Century Gothic</vt:lpstr>
      <vt:lpstr>Times New Roman</vt:lpstr>
      <vt:lpstr>Arial Unicode MS</vt:lpstr>
      <vt:lpstr>Arial Black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Wicksell, Anneli</dc:creator>
  <cp:lastModifiedBy>Viktor Wiberg</cp:lastModifiedBy>
  <cp:revision>27</cp:revision>
  <cp:lastPrinted>1601-01-01T00:00:00Z</cp:lastPrinted>
  <dcterms:created xsi:type="dcterms:W3CDTF">1601-01-01T00:00:00Z</dcterms:created>
  <dcterms:modified xsi:type="dcterms:W3CDTF">2022-06-01T13:15:10Z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nsvarig avdelning 2013-09">
    <vt:lpwstr>KOM</vt:lpwstr>
  </property>
  <property fmtid="{D5CDD505-2E9C-101B-9397-08002B2CF9AE}" pid="3" name="Ansvarig enhet 2013-09">
    <vt:lpwstr>WP</vt:lpwstr>
  </property>
  <property fmtid="{D5CDD505-2E9C-101B-9397-08002B2CF9AE}" pid="4" name="Ansvarig avdelning">
    <vt:lpwstr>19;#kommunikationsavdelningen|6399f560-32b9-436c-8be9-72749ebba6a0</vt:lpwstr>
  </property>
  <property fmtid="{D5CDD505-2E9C-101B-9397-08002B2CF9AE}" pid="5" name="Relation till annat dokument (ange url)">
    <vt:lpwstr/>
  </property>
  <property fmtid="{D5CDD505-2E9C-101B-9397-08002B2CF9AE}" pid="6" name="Leverans till KB">
    <vt:lpwstr>Ja</vt:lpwstr>
  </property>
  <property fmtid="{D5CDD505-2E9C-101B-9397-08002B2CF9AE}" pid="7" name="Publiceringsdatum">
    <vt:lpwstr>2020-10-12T00:00:00Z</vt:lpwstr>
  </property>
  <property fmtid="{D5CDD505-2E9C-101B-9397-08002B2CF9AE}" pid="8" name="Språk">
    <vt:lpwstr>Svenska</vt:lpwstr>
  </property>
  <property fmtid="{D5CDD505-2E9C-101B-9397-08002B2CF9AE}" pid="9" name="Publicerings-URL">
    <vt:lpwstr/>
  </property>
  <property fmtid="{D5CDD505-2E9C-101B-9397-08002B2CF9AE}" pid="10" name="Titel">
    <vt:lpwstr>Bildspel - Kan en 90-åring bli organdonator</vt:lpwstr>
  </property>
  <property fmtid="{D5CDD505-2E9C-101B-9397-08002B2CF9AE}" pid="11" name="Filtyp">
    <vt:lpwstr>övrigt</vt:lpwstr>
  </property>
  <property fmtid="{D5CDD505-2E9C-101B-9397-08002B2CF9AE}" pid="12" name="Dokumenttyp">
    <vt:lpwstr>Informationsmaterial</vt:lpwstr>
  </property>
  <property fmtid="{D5CDD505-2E9C-101B-9397-08002B2CF9AE}" pid="13" name="Ansvarig enhet">
    <vt:lpwstr/>
  </property>
  <property fmtid="{D5CDD505-2E9C-101B-9397-08002B2CF9AE}" pid="14" name="Relation till fysiskt objekt">
    <vt:lpwstr/>
  </property>
  <property fmtid="{D5CDD505-2E9C-101B-9397-08002B2CF9AE}" pid="15" name="i01e5b6f93524074838bfc1e1bab8714">
    <vt:lpwstr>kommunikationsavdelningen|6399f560-32b9-436c-8be9-72749ebba6a0</vt:lpwstr>
  </property>
  <property fmtid="{D5CDD505-2E9C-101B-9397-08002B2CF9AE}" pid="16" name="E-plikt">
    <vt:lpwstr>Ja</vt:lpwstr>
  </property>
  <property fmtid="{D5CDD505-2E9C-101B-9397-08002B2CF9AE}" pid="17" name="Verksamhetsområde">
    <vt:lpwstr>;#Hälso- och sjukvård;#</vt:lpwstr>
  </property>
  <property fmtid="{D5CDD505-2E9C-101B-9397-08002B2CF9AE}" pid="18" name="Webbplatstillhörighet">
    <vt:lpwstr>;#Socialstyrelsen.se;#</vt:lpwstr>
  </property>
  <property fmtid="{D5CDD505-2E9C-101B-9397-08002B2CF9AE}" pid="19" name="Produkt">
    <vt:lpwstr>Övrigt</vt:lpwstr>
  </property>
  <property fmtid="{D5CDD505-2E9C-101B-9397-08002B2CF9AE}" pid="20" name="display_urn:schemas-microsoft-com:office:office#Ansvarig_x0020_webbredakt_x00f6_r">
    <vt:lpwstr>Blomkvist, Susanne</vt:lpwstr>
  </property>
  <property fmtid="{D5CDD505-2E9C-101B-9397-08002B2CF9AE}" pid="21" name="Ansvarig webbredaktör">
    <vt:lpwstr>77</vt:lpwstr>
  </property>
  <property fmtid="{D5CDD505-2E9C-101B-9397-08002B2CF9AE}" pid="22" name="Ämnesområde">
    <vt:lpwstr>;#Donation;#</vt:lpwstr>
  </property>
  <property fmtid="{D5CDD505-2E9C-101B-9397-08002B2CF9AE}" pid="23" name="Status på publikation">
    <vt:lpwstr>Publicerad</vt:lpwstr>
  </property>
  <property fmtid="{D5CDD505-2E9C-101B-9397-08002B2CF9AE}" pid="24" name="TaxCatchAll">
    <vt:lpwstr>19;#kommunikationsavdelningen|6399f560-32b9-436c-8be9-72749ebba6a0</vt:lpwstr>
  </property>
  <property fmtid="{D5CDD505-2E9C-101B-9397-08002B2CF9AE}" pid="25" name="Test">
    <vt:lpwstr>Test_update</vt:lpwstr>
  </property>
</Properties>
</file>