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7" r:id="rId2"/>
    <p:sldId id="317" r:id="rId3"/>
    <p:sldId id="315" r:id="rId4"/>
    <p:sldId id="328" r:id="rId5"/>
    <p:sldId id="327" r:id="rId6"/>
    <p:sldId id="329" r:id="rId7"/>
    <p:sldId id="340" r:id="rId8"/>
    <p:sldId id="323" r:id="rId9"/>
    <p:sldId id="324" r:id="rId10"/>
    <p:sldId id="331" r:id="rId11"/>
    <p:sldId id="332" r:id="rId12"/>
    <p:sldId id="333" r:id="rId13"/>
    <p:sldId id="341" r:id="rId14"/>
    <p:sldId id="342" r:id="rId15"/>
    <p:sldId id="270" r:id="rId16"/>
  </p:sldIdLst>
  <p:sldSz cx="12192000" cy="6858000"/>
  <p:notesSz cx="6781800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åker, Eva" initials="AE" lastIdx="24" clrIdx="0">
    <p:extLst>
      <p:ext uri="{19B8F6BF-5375-455C-9EA6-DF929625EA0E}">
        <p15:presenceInfo xmlns:p15="http://schemas.microsoft.com/office/powerpoint/2012/main" userId="S-1-5-21-2075942658-1792417684-393963531-20547" providerId="AD"/>
      </p:ext>
    </p:extLst>
  </p:cmAuthor>
  <p:cmAuthor id="2" name="Lundmark, Josefin" initials="LJ" lastIdx="15" clrIdx="1">
    <p:extLst>
      <p:ext uri="{19B8F6BF-5375-455C-9EA6-DF929625EA0E}">
        <p15:presenceInfo xmlns:p15="http://schemas.microsoft.com/office/powerpoint/2012/main" userId="S-1-5-21-2075942658-1792417684-393963531-417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38" autoAdjust="0"/>
    <p:restoredTop sz="89474" autoAdjust="0"/>
  </p:normalViewPr>
  <p:slideViewPr>
    <p:cSldViewPr snapToGrid="0" showGuides="1">
      <p:cViewPr varScale="1">
        <p:scale>
          <a:sx n="77" d="100"/>
          <a:sy n="77" d="100"/>
        </p:scale>
        <p:origin x="403" y="67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72" y="72"/>
      </p:cViewPr>
      <p:guideLst>
        <p:guide orient="horz" pos="3126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2023-08-31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5725" y="746125"/>
            <a:ext cx="6610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70" tIns="47736" rIns="95470" bIns="4773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5470" tIns="47736" rIns="95470" bIns="4773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5470" tIns="47736" rIns="95470" bIns="47736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5007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sv-SE" b="1" dirty="0"/>
              <a:t>Bilaga 1. Skillnaden mellan läkar- och hälsoundersökningar </a:t>
            </a:r>
            <a:r>
              <a:rPr lang="sv-SE" sz="1200" b="0" dirty="0"/>
              <a:t>finns med i socialtjänsten och hälso- och sjukvårdens versioner. </a:t>
            </a:r>
          </a:p>
          <a:p>
            <a:r>
              <a:rPr lang="sv-SE" sz="1200" b="0" dirty="0"/>
              <a:t>Den finns inte med i tandvårdens version eftersom det bara är en hälsoundersökning som omfattar oralhälsa. </a:t>
            </a:r>
          </a:p>
          <a:p>
            <a:r>
              <a:rPr lang="sv-SE" sz="1200" b="1" dirty="0"/>
              <a:t>Bilaga 2 är en kort information om skyddade personuppgifter </a:t>
            </a:r>
            <a:r>
              <a:rPr lang="sv-SE" sz="1200" b="0" dirty="0"/>
              <a:t>som finns i alla versioner.</a:t>
            </a:r>
          </a:p>
          <a:p>
            <a:r>
              <a:rPr lang="sv-SE" sz="1200" b="1" dirty="0"/>
              <a:t>Bilaga 3 är en kort information för att ge kännedomen </a:t>
            </a:r>
            <a:r>
              <a:rPr lang="sv-SE" sz="1200" dirty="0"/>
              <a:t>om hälso- och sjukvårdens och tandvårdens verksamhet i socialtjänstens version, och information om socialtjänstens verksamhet i hälso- och sjukvårdens och tandvårdens version.</a:t>
            </a:r>
            <a:endParaRPr lang="sv-SE" sz="1200" b="0" dirty="0"/>
          </a:p>
          <a:p>
            <a:endParaRPr lang="sv-SE" sz="1200" b="1" dirty="0"/>
          </a:p>
          <a:p>
            <a:endParaRPr lang="sv-SE" sz="1200" b="0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16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29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229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Socialnämnden och regionen har utifrån gällande regelverk tillsammans ansvar för att placerade barn och unga får den hälso- och sjukvård och tandvård de har rätt till. </a:t>
            </a:r>
          </a:p>
          <a:p>
            <a:r>
              <a:rPr lang="sv-SE" dirty="0"/>
              <a:t>För att de ska få det är samverkan mellan socialtjänsten, hälso- och sjukvården och tandvården en förutsättning.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38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8188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 barn och unga i samhällsvård har betydligt fler hälsoproblem än andra jämnåriga </a:t>
            </a:r>
            <a:r>
              <a:rPr lang="sv-S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bekräftas i både svensk och internationell forskning. Dessa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barn och unga har t.ex. hög förekomst av psykisk ohälsa, dålig tandhälsa och låg vaccinationstäckning. En rad studier visar också att barn i samhällsvård har en hög överrisk för fysisk och psykisk ohälsa i vuxen ålder</a:t>
            </a:r>
            <a:endParaRPr lang="sv-SE" dirty="0"/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Healthcare in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Europe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Children in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</a:t>
            </a:r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Out-of-homecare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MOCHA, 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Hjern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sv-S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Vinnerljung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May 2018, s. 2-5. </a:t>
            </a:r>
          </a:p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Organisatoriska modeller för att barn och unga i familjehem och på institution ska få hälso- och sjukvård och tandvård. En systematisk litteraturöversikt och utvärdering av etiska, sociala och juridiska aspekter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Statens beredning för medicinsk och social utvärdering, SBU, 2018, s. 8-9. 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139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493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554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9435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bild är från Hälso-och sjukvårdens version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950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Sveriges kunskapsmyndighet för vård och omsorg 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  <p:sldLayoutId id="2147483698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styrelsen.se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kunskapsguiden.s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HälsoSAMS – stöd för samverkan gällande placerade barn och ungas hälsa</a:t>
            </a:r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För socialtjänsten, hälso- och sjukvården och tandvården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56F2C88-28AB-4D57-8570-41D0B55C1E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91187CCB-735F-4F5C-9E25-6D296AEE0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389" y="-95097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400" b="0" i="0" u="none" strike="noStrike" cap="none" normalizeH="0" baseline="0" dirty="0">
                <a:ln>
                  <a:noFill/>
                </a:ln>
                <a:solidFill>
                  <a:srgbClr val="42393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SAMVERKAN FÖR PLACERADE BARNS TILLGÅNG TILL EN GOD HÄLSO- OCH SJUKVÅRD OCH TANDVÅRD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DBE2937-7382-45B6-92AF-373C2D091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04" t="22922" r="40913" b="-2392"/>
          <a:stretch/>
        </p:blipFill>
        <p:spPr bwMode="auto">
          <a:xfrm>
            <a:off x="6565057" y="1299834"/>
            <a:ext cx="3772660" cy="470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B3C0FB9-7E34-4A0C-8BF4-8F53EB8D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Varje fas innehåller olika steg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3C1118-EA9E-4399-B0FC-BD6ABDF5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559D9C-7521-4030-98FA-C7A8AB96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571F84-5B70-48B5-84AA-6187777C03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538062" cy="3648075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Detta är en översikt över stegen för hälsoundersökning enligt lagen (2017:209) om hälsoundersökning av barn och unga som vårdas utanför det egna hemmet.</a:t>
            </a:r>
          </a:p>
        </p:txBody>
      </p:sp>
    </p:spTree>
    <p:extLst>
      <p:ext uri="{BB962C8B-B14F-4D97-AF65-F5344CB8AC3E}">
        <p14:creationId xmlns:p14="http://schemas.microsoft.com/office/powerpoint/2010/main" val="3168974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3C0FB9-7E34-4A0C-8BF4-8F53EB8DF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 varje steg finns förklarande texter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D3C1118-EA9E-4399-B0FC-BD6ABDF5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B559D9C-7521-4030-98FA-C7A8AB96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3571F84-5B70-48B5-84AA-6187777C03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2000" dirty="0"/>
              <a:t>De beskriver vad som ska göras, vems ansvar det är och syftet.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Texterna utgår från gällande regelverk.</a:t>
            </a:r>
          </a:p>
          <a:p>
            <a:pPr marL="0" indent="0">
              <a:buNone/>
            </a:pPr>
            <a:endParaRPr lang="sv-SE" sz="2000" dirty="0"/>
          </a:p>
          <a:p>
            <a:r>
              <a:rPr lang="sv-SE" sz="2000" dirty="0"/>
              <a:t>De tydliggör roller och ansvar.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69DAEFA-2704-4983-B7C6-F35F5C52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14" y="1372492"/>
            <a:ext cx="3612503" cy="4669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97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333F93-46E7-453C-AD14-741DADD3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SIP (Samordnad individuell plan)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FE1FFFE-E9B5-4B00-A56B-76A974C7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E85825-0A72-4475-A747-39D05AFF5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6B2604A6-DB73-484D-98A3-753F8767B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sz="2000" dirty="0"/>
              <a:t>Finns med i socialtjänstens och hälso- och sjukvårdens version.</a:t>
            </a:r>
          </a:p>
        </p:txBody>
      </p:sp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1AEF1576-7B0D-4496-A72D-8BBC761822D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4271" t="18753" r="39489" b="-1"/>
          <a:stretch/>
        </p:blipFill>
        <p:spPr bwMode="auto">
          <a:xfrm>
            <a:off x="6572067" y="1382072"/>
            <a:ext cx="3699303" cy="4405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9824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31E9E7ED-D6B3-4A00-8184-55DE32697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4" t="18592" r="36516"/>
          <a:stretch/>
        </p:blipFill>
        <p:spPr bwMode="auto">
          <a:xfrm>
            <a:off x="7205396" y="535558"/>
            <a:ext cx="2841107" cy="3054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8D42D40-F7A9-44D1-88A4-7DC5226E9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78DD1F-5A10-4EEC-8213-2BD33B26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DFD2E55-48A2-4F18-A933-2523D7B82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59" y="1430365"/>
            <a:ext cx="2671940" cy="2913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25CE9D8C-6892-4FA4-BA64-540C5506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029" y="2670751"/>
            <a:ext cx="2462054" cy="3172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B7D081F-9A4D-4216-B99E-1F1631D220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9901" y="1859837"/>
            <a:ext cx="2572668" cy="345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E721DE84-1E42-4996-AE73-AD805043464D}"/>
              </a:ext>
            </a:extLst>
          </p:cNvPr>
          <p:cNvSpPr txBox="1">
            <a:spLocks/>
          </p:cNvSpPr>
          <p:nvPr/>
        </p:nvSpPr>
        <p:spPr>
          <a:xfrm>
            <a:off x="916620" y="2621348"/>
            <a:ext cx="3372454" cy="2307771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spcBef>
                <a:spcPts val="1900"/>
              </a:spcBef>
              <a:spcAft>
                <a:spcPts val="800"/>
              </a:spcAft>
              <a:buSzPct val="115000"/>
              <a:buFont typeface="Century Gothic" pitchFamily="34" charset="0"/>
              <a:buChar char="•"/>
              <a:defRPr sz="1900" b="1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20700" indent="-2349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9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11200" indent="-1714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20750" indent="-1968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–"/>
              <a:defRPr sz="14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73150" indent="-146050" algn="l" defTabSz="914400" rtl="0" eaLnBrk="1" latinLnBrk="0" hangingPunct="1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200" b="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itchFamily="34" charset="0"/>
              <a:buNone/>
            </a:pPr>
            <a:r>
              <a:rPr lang="sv-SE" dirty="0"/>
              <a:t>De är till för att underlätta samverkan.</a:t>
            </a:r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B39ECD85-0751-4220-8C05-9C2F7EDB3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620" y="766540"/>
            <a:ext cx="4493683" cy="1296144"/>
          </a:xfrm>
        </p:spPr>
        <p:txBody>
          <a:bodyPr/>
          <a:lstStyle/>
          <a:p>
            <a:r>
              <a:rPr lang="sv-SE" dirty="0"/>
              <a:t>HälsoSAMS innehåller bilagor</a:t>
            </a:r>
          </a:p>
        </p:txBody>
      </p:sp>
    </p:spTree>
    <p:extLst>
      <p:ext uri="{BB962C8B-B14F-4D97-AF65-F5344CB8AC3E}">
        <p14:creationId xmlns:p14="http://schemas.microsoft.com/office/powerpoint/2010/main" val="35420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5857CC1-EF59-4066-9AD1-D8E7FE2A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3B2954-64D5-4338-BE13-263AF17D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727CFB94-9271-4817-9A90-3ACE6EEA1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5442"/>
          <a:stretch/>
        </p:blipFill>
        <p:spPr>
          <a:xfrm>
            <a:off x="1856300" y="463268"/>
            <a:ext cx="8925760" cy="4854239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8BB79B2A-766C-4488-BBA1-1006B41FE30A}"/>
              </a:ext>
            </a:extLst>
          </p:cNvPr>
          <p:cNvSpPr/>
          <p:nvPr/>
        </p:nvSpPr>
        <p:spPr>
          <a:xfrm>
            <a:off x="1393142" y="944335"/>
            <a:ext cx="2390535" cy="164782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900" dirty="0">
                <a:solidFill>
                  <a:srgbClr val="FFFFFF"/>
                </a:solidFill>
              </a:rPr>
              <a:t>HälsoSAMS finns att ladda ner gratis på: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4EE0D2F-5B0E-4AA7-AE9E-092763FD3751}"/>
              </a:ext>
            </a:extLst>
          </p:cNvPr>
          <p:cNvSpPr txBox="1"/>
          <p:nvPr/>
        </p:nvSpPr>
        <p:spPr>
          <a:xfrm>
            <a:off x="4518978" y="2198914"/>
            <a:ext cx="4332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hlinkClick r:id="rId3"/>
              </a:rPr>
              <a:t>www.socialstyrelsen.se</a:t>
            </a:r>
            <a:endParaRPr lang="sv-SE" sz="2400" dirty="0"/>
          </a:p>
          <a:p>
            <a:endParaRPr lang="sv-SE" sz="2400" dirty="0"/>
          </a:p>
          <a:p>
            <a:r>
              <a:rPr lang="sv-SE" sz="2400" dirty="0">
                <a:hlinkClick r:id="rId4"/>
              </a:rPr>
              <a:t>www.kunskapsguiden.se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94588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182D3D-FDEA-4B17-BBDC-A04B281B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HälsoSAMS?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95E5DB-8E02-4E93-9515-3795A666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043E0-2CBC-48C3-8263-FAB0FCC5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1084A3BF-D35C-4AF9-98EE-B40795AD3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792" y="1982738"/>
            <a:ext cx="5400000" cy="3708400"/>
          </a:xfrm>
        </p:spPr>
        <p:txBody>
          <a:bodyPr/>
          <a:lstStyle/>
          <a:p>
            <a:pPr marL="0" indent="0">
              <a:buNone/>
            </a:pPr>
            <a:r>
              <a:rPr lang="sv-SE" sz="2000" b="1" dirty="0"/>
              <a:t>Ett samverkanstöd för socialtjänsten, hälso- och sjukvården och tandvården.</a:t>
            </a:r>
          </a:p>
          <a:p>
            <a:pPr marL="0" indent="0">
              <a:buNone/>
            </a:pPr>
            <a:endParaRPr lang="sv-SE" sz="2000" b="1" dirty="0"/>
          </a:p>
          <a:p>
            <a:pPr marL="0" indent="0">
              <a:buNone/>
            </a:pPr>
            <a:r>
              <a:rPr lang="sv-SE" sz="2000" b="1" dirty="0"/>
              <a:t>Syftet med stödet är att stärka placerade barn och ungas förutsättningar att få:</a:t>
            </a:r>
          </a:p>
          <a:p>
            <a:pPr lvl="1"/>
            <a:r>
              <a:rPr lang="sv-SE" dirty="0"/>
              <a:t>en god fysisk, psykisk och oral hälsa, </a:t>
            </a:r>
          </a:p>
          <a:p>
            <a:pPr lvl="1"/>
            <a:r>
              <a:rPr lang="sv-SE" dirty="0"/>
              <a:t>likvärdig god hälso- och sjukvård efter behov samt </a:t>
            </a:r>
          </a:p>
          <a:p>
            <a:pPr lvl="1"/>
            <a:r>
              <a:rPr lang="sv-SE" dirty="0"/>
              <a:t>lika god och regelbunden tandvård som alla barn. </a:t>
            </a:r>
            <a:r>
              <a:rPr lang="en-US" dirty="0"/>
              <a:t> 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7946684-B4E2-4E11-A826-ED9684EF0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950" y="1100964"/>
            <a:ext cx="3120642" cy="441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780D39C4-0348-457E-9B3F-C58B3419B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917" y="687600"/>
            <a:ext cx="7617883" cy="1296144"/>
          </a:xfrm>
        </p:spPr>
        <p:txBody>
          <a:bodyPr/>
          <a:lstStyle/>
          <a:p>
            <a:r>
              <a:rPr lang="sv-SE" sz="3200" dirty="0"/>
              <a:t>Tillsammans stärker vi placerade barns </a:t>
            </a:r>
            <a:br>
              <a:rPr lang="sv-SE" sz="3200" dirty="0"/>
            </a:br>
            <a:r>
              <a:rPr lang="sv-SE" sz="3200" dirty="0"/>
              <a:t>och ungas rätt till god hälsa</a:t>
            </a:r>
            <a:br>
              <a:rPr lang="sv-SE" sz="2800" dirty="0"/>
            </a:b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66023-BFA0-43B1-B4AE-489E68EA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3A7656-7F2F-435D-9E25-3D6C8175F1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 b="0" dirty="0"/>
              <a:t>Socialtjänsten, hälso- och sjukvården och tandvården behöver samverka för att se till att placerade barn och unga får samma tillgång till hälso- och sjukvård och tandvård som alla barn och unga.</a:t>
            </a:r>
          </a:p>
          <a:p>
            <a:pPr marL="0" indent="0">
              <a:buNone/>
            </a:pPr>
            <a:endParaRPr lang="sv-SE" sz="2000" b="0" dirty="0"/>
          </a:p>
          <a:p>
            <a:pPr marL="0" indent="0">
              <a:buNone/>
            </a:pPr>
            <a:r>
              <a:rPr lang="sv-SE" sz="2000" dirty="0"/>
              <a:t>Det är ett gemensamt ansvar utifrån gällande regelverk för att de ska få en god hälsa. </a:t>
            </a:r>
          </a:p>
          <a:p>
            <a:pPr marL="0" indent="0">
              <a:buNone/>
            </a:pPr>
            <a:endParaRPr lang="sv-SE" sz="2000" dirty="0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7AE789F2-A91A-4C9C-A6A6-908E0E97B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859" y="2139951"/>
            <a:ext cx="3504032" cy="319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66023-BFA0-43B1-B4AE-489E68EA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sz="quarter" idx="13"/>
          </p:nvPr>
        </p:nvSpPr>
        <p:spPr>
          <a:xfrm>
            <a:off x="710750" y="933069"/>
            <a:ext cx="8576126" cy="4282501"/>
          </a:xfrm>
        </p:spPr>
        <p:txBody>
          <a:bodyPr/>
          <a:lstStyle/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Varje placerade barns och ungas hälsa behöver uppmärksammas kontinuerligt under hela placeringen, oavsett placeringsform, därför att…</a:t>
            </a:r>
          </a:p>
        </p:txBody>
      </p:sp>
    </p:spTree>
    <p:extLst>
      <p:ext uri="{BB962C8B-B14F-4D97-AF65-F5344CB8AC3E}">
        <p14:creationId xmlns:p14="http://schemas.microsoft.com/office/powerpoint/2010/main" val="395074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2C4C76-5B7A-47F5-B962-90869DCAD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...de har betydligt fler hälsoproblem än jämnåriga.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EC931CE-AA2F-4497-8B8F-E5513E2F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961DB73-887D-4443-ABB5-FBB8FC6D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39D559C-C99B-4DA8-971D-72248F7570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8917" y="2479257"/>
            <a:ext cx="4186370" cy="1899486"/>
          </a:xfrm>
        </p:spPr>
        <p:txBody>
          <a:bodyPr/>
          <a:lstStyle/>
          <a:p>
            <a:pPr marL="0" indent="0">
              <a:buNone/>
            </a:pPr>
            <a:r>
              <a:rPr lang="sv-SE" sz="2000" b="0" dirty="0"/>
              <a:t>Bland annat högre förekomst av: </a:t>
            </a:r>
            <a:br>
              <a:rPr lang="sv-SE" sz="2000" dirty="0"/>
            </a:br>
            <a:endParaRPr lang="sv-SE" sz="2000" dirty="0"/>
          </a:p>
          <a:p>
            <a:r>
              <a:rPr lang="sv-SE" sz="2000" dirty="0"/>
              <a:t>psykisk ohälsa </a:t>
            </a:r>
          </a:p>
          <a:p>
            <a:r>
              <a:rPr lang="sv-SE" sz="2000" dirty="0"/>
              <a:t>sämre munhälsa </a:t>
            </a:r>
          </a:p>
          <a:p>
            <a:r>
              <a:rPr lang="sv-SE" sz="2000" dirty="0"/>
              <a:t>lägre vaccinationstäckning</a:t>
            </a:r>
          </a:p>
          <a:p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D95759FF-B6D5-4705-BF5C-3850BE1AB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14" y="1850394"/>
            <a:ext cx="3349451" cy="342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2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878545-1E9B-451B-9C31-B70975DA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92" y="686594"/>
            <a:ext cx="9951250" cy="844310"/>
          </a:xfrm>
        </p:spPr>
        <p:txBody>
          <a:bodyPr/>
          <a:lstStyle/>
          <a:p>
            <a:r>
              <a:rPr lang="sv-SE" sz="3600" dirty="0"/>
              <a:t>De har ofta även…</a:t>
            </a:r>
            <a:br>
              <a:rPr lang="sv-SE" sz="3600" dirty="0"/>
            </a:b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DAADA5-5CB2-455C-9A5F-B5248AC88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528C8E2-BD1D-4C7C-97E9-F339A9121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0E3B4D45-763E-4E0B-A057-2E6243A50F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saknat relevanta vårdkontakter under sin uppväxt.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inte fått ta del av den generella hälsovård, exempelvis vaccinationer och hälsokontroller.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800" dirty="0"/>
              <a:t>En bidragande orsak till detta är att placerade barn och unga flyttar oftare än andra barn, både när de är placerade och under perioder då de inte är placerade.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477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4F11269-6C8D-473D-B9B4-4FC84D99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4A783E8-C162-45F2-A995-D4C221E3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93F7DD-F648-4851-B86D-99963EC56AF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Vilket stöd ger HälsoSAMS?</a:t>
            </a:r>
          </a:p>
        </p:txBody>
      </p:sp>
    </p:spTree>
    <p:extLst>
      <p:ext uri="{BB962C8B-B14F-4D97-AF65-F5344CB8AC3E}">
        <p14:creationId xmlns:p14="http://schemas.microsoft.com/office/powerpoint/2010/main" val="296528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95E5DB-8E02-4E93-9515-3795A666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043E0-2CBC-48C3-8263-FAB0FCC5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182D3D-FDEA-4B17-BBDC-A04B281B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dirty="0"/>
              <a:t>Det finns tre versioner av HälsoSAMS</a:t>
            </a:r>
            <a:endParaRPr lang="sv-SE" dirty="0"/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1084A3BF-D35C-4AF9-98EE-B40795AD32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2400" dirty="0"/>
              <a:t>De följer samma struktur, men är anpassade för respektive verksamhet.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533F8D-81BB-4B5C-B8DB-4484C63B6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532" y="1917572"/>
            <a:ext cx="4438925" cy="36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9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695E5DB-8E02-4E93-9515-3795A6669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043E0-2CBC-48C3-8263-FAB0FCC5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Sveriges kunskapsmyndighet för vård och omsorg 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182D3D-FDEA-4B17-BBDC-A04B281B2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HälsoSAMS består av tre faser</a:t>
            </a:r>
          </a:p>
        </p:txBody>
      </p:sp>
      <p:sp>
        <p:nvSpPr>
          <p:cNvPr id="7" name="Platshållare för innehåll 4">
            <a:extLst>
              <a:ext uri="{FF2B5EF4-FFF2-40B4-BE49-F238E27FC236}">
                <a16:creationId xmlns:a16="http://schemas.microsoft.com/office/drawing/2014/main" id="{1084A3BF-D35C-4AF9-98EE-B40795AD32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793" y="1955676"/>
            <a:ext cx="4547029" cy="3632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Innehåller bland annat steg för hälsoundersökning enligt lagen (2017:209) om hälsoundersökning av barn och unga som vårdas utanför det egna hemmet.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Steg för läkarundersökning enligt 32 § LVU, den ingår inte i tandvårdens version.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F998E76-7050-4B74-8937-8BA0393EB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180" y="1545281"/>
            <a:ext cx="4440793" cy="423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3144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514</TotalTime>
  <Words>786</Words>
  <Application>Microsoft Office PowerPoint</Application>
  <PresentationFormat>Bredbild</PresentationFormat>
  <Paragraphs>90</Paragraphs>
  <Slides>15</Slides>
  <Notes>11</Notes>
  <HiddenSlides>4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Times New Roman</vt:lpstr>
      <vt:lpstr>SoS-PPT-svensk-150922</vt:lpstr>
      <vt:lpstr>HälsoSAMS – stöd för samverkan gällande placerade barn och ungas hälsa</vt:lpstr>
      <vt:lpstr>Vad är HälsoSAMS?</vt:lpstr>
      <vt:lpstr>Tillsammans stärker vi placerade barns  och ungas rätt till god hälsa </vt:lpstr>
      <vt:lpstr>PowerPoint-presentation</vt:lpstr>
      <vt:lpstr>...de har betydligt fler hälsoproblem än jämnåriga.</vt:lpstr>
      <vt:lpstr>De har ofta även… </vt:lpstr>
      <vt:lpstr>PowerPoint-presentation</vt:lpstr>
      <vt:lpstr>Det finns tre versioner av HälsoSAMS</vt:lpstr>
      <vt:lpstr>HälsoSAMS består av tre faser</vt:lpstr>
      <vt:lpstr>Varje fas innehåller olika steg</vt:lpstr>
      <vt:lpstr>För varje steg finns förklarande texter</vt:lpstr>
      <vt:lpstr>SIP (Samordnad individuell plan)</vt:lpstr>
      <vt:lpstr>HälsoSAMS innehåller bilagor</vt:lpstr>
      <vt:lpstr>PowerPoint-presentation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HälsoSAMS</dc:title>
  <dc:creator>Eriksson, Antonia</dc:creator>
  <cp:keywords>class='Open'</cp:keywords>
  <cp:lastModifiedBy>Ohlén, Louise</cp:lastModifiedBy>
  <cp:revision>75</cp:revision>
  <cp:lastPrinted>2015-05-08T11:44:01Z</cp:lastPrinted>
  <dcterms:created xsi:type="dcterms:W3CDTF">2022-11-23T15:15:06Z</dcterms:created>
  <dcterms:modified xsi:type="dcterms:W3CDTF">2023-08-31T12:14:03Z</dcterms:modified>
</cp:coreProperties>
</file>