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23.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307" r:id="rId5"/>
    <p:sldId id="382" r:id="rId6"/>
    <p:sldId id="385" r:id="rId7"/>
    <p:sldId id="386" r:id="rId8"/>
    <p:sldId id="387" r:id="rId9"/>
    <p:sldId id="388" r:id="rId10"/>
    <p:sldId id="368" r:id="rId11"/>
    <p:sldId id="369" r:id="rId12"/>
    <p:sldId id="370" r:id="rId13"/>
    <p:sldId id="371" r:id="rId14"/>
    <p:sldId id="381" r:id="rId15"/>
    <p:sldId id="373" r:id="rId16"/>
    <p:sldId id="366" r:id="rId17"/>
    <p:sldId id="374" r:id="rId18"/>
    <p:sldId id="365" r:id="rId19"/>
    <p:sldId id="375" r:id="rId20"/>
    <p:sldId id="389" r:id="rId21"/>
    <p:sldId id="376" r:id="rId22"/>
    <p:sldId id="363" r:id="rId23"/>
    <p:sldId id="377" r:id="rId24"/>
    <p:sldId id="362" r:id="rId25"/>
    <p:sldId id="378" r:id="rId26"/>
    <p:sldId id="323" r:id="rId27"/>
    <p:sldId id="390" r:id="rId28"/>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telius Melin, Eva" initials="EME" lastIdx="11" clrIdx="0">
    <p:extLst>
      <p:ext uri="{19B8F6BF-5375-455C-9EA6-DF929625EA0E}">
        <p15:presenceInfo xmlns:p15="http://schemas.microsoft.com/office/powerpoint/2012/main" userId="S-1-5-21-2075942658-1792417684-393963531-163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Mellanmörkt format 3 - Dekorfärg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71807" autoAdjust="0"/>
  </p:normalViewPr>
  <p:slideViewPr>
    <p:cSldViewPr snapToGrid="0" showGuides="1">
      <p:cViewPr varScale="1">
        <p:scale>
          <a:sx n="94" d="100"/>
          <a:sy n="94" d="100"/>
        </p:scale>
        <p:origin x="1938" y="90"/>
      </p:cViewPr>
      <p:guideLst>
        <p:guide orient="horz" pos="1256"/>
        <p:guide orient="horz" pos="3908"/>
        <p:guide orient="horz" pos="3566"/>
        <p:guide orient="horz" pos="1341"/>
        <p:guide orient="horz" pos="443"/>
        <p:guide pos="511"/>
        <p:guide pos="4889"/>
        <p:guide pos="214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3" d="100"/>
          <a:sy n="93" d="100"/>
        </p:scale>
        <p:origin x="-3732" y="-102"/>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3966" cy="497126"/>
          </a:xfrm>
          <a:prstGeom prst="rect">
            <a:avLst/>
          </a:prstGeom>
        </p:spPr>
        <p:txBody>
          <a:bodyPr vert="horz" lIns="91531" tIns="45766" rIns="91531" bIns="45766" rtlCol="0"/>
          <a:lstStyle>
            <a:lvl1pPr algn="l">
              <a:defRPr sz="1200"/>
            </a:lvl1pPr>
          </a:lstStyle>
          <a:p>
            <a:endParaRPr lang="sv-SE"/>
          </a:p>
        </p:txBody>
      </p:sp>
      <p:sp>
        <p:nvSpPr>
          <p:cNvPr id="3" name="Platshållare för datum 2"/>
          <p:cNvSpPr>
            <a:spLocks noGrp="1"/>
          </p:cNvSpPr>
          <p:nvPr>
            <p:ph type="dt" sz="quarter" idx="1"/>
          </p:nvPr>
        </p:nvSpPr>
        <p:spPr>
          <a:xfrm>
            <a:off x="3848945" y="0"/>
            <a:ext cx="2943966" cy="497126"/>
          </a:xfrm>
          <a:prstGeom prst="rect">
            <a:avLst/>
          </a:prstGeom>
        </p:spPr>
        <p:txBody>
          <a:bodyPr vert="horz" lIns="91531" tIns="45766" rIns="91531" bIns="45766" rtlCol="0"/>
          <a:lstStyle>
            <a:lvl1pPr algn="r">
              <a:defRPr sz="1200"/>
            </a:lvl1pPr>
          </a:lstStyle>
          <a:p>
            <a:fld id="{2626941D-6ED6-4480-B48D-D720ADA45BFB}" type="datetimeFigureOut">
              <a:rPr lang="sv-SE" smtClean="0"/>
              <a:t>2019-06-05</a:t>
            </a:fld>
            <a:endParaRPr lang="sv-SE"/>
          </a:p>
        </p:txBody>
      </p:sp>
      <p:sp>
        <p:nvSpPr>
          <p:cNvPr id="4" name="Platshållare för sidfot 3"/>
          <p:cNvSpPr>
            <a:spLocks noGrp="1"/>
          </p:cNvSpPr>
          <p:nvPr>
            <p:ph type="ftr" sz="quarter" idx="2"/>
          </p:nvPr>
        </p:nvSpPr>
        <p:spPr>
          <a:xfrm>
            <a:off x="0" y="9432687"/>
            <a:ext cx="2943966" cy="497125"/>
          </a:xfrm>
          <a:prstGeom prst="rect">
            <a:avLst/>
          </a:prstGeom>
        </p:spPr>
        <p:txBody>
          <a:bodyPr vert="horz" lIns="91531" tIns="45766" rIns="91531" bIns="45766" rtlCol="0" anchor="b"/>
          <a:lstStyle>
            <a:lvl1pPr algn="l">
              <a:defRPr sz="1200"/>
            </a:lvl1pPr>
          </a:lstStyle>
          <a:p>
            <a:endParaRPr lang="sv-SE"/>
          </a:p>
        </p:txBody>
      </p:sp>
      <p:sp>
        <p:nvSpPr>
          <p:cNvPr id="5" name="Platshållare för bildnummer 4"/>
          <p:cNvSpPr>
            <a:spLocks noGrp="1"/>
          </p:cNvSpPr>
          <p:nvPr>
            <p:ph type="sldNum" sz="quarter" idx="3"/>
          </p:nvPr>
        </p:nvSpPr>
        <p:spPr>
          <a:xfrm>
            <a:off x="3848945" y="9432687"/>
            <a:ext cx="2943966" cy="497125"/>
          </a:xfrm>
          <a:prstGeom prst="rect">
            <a:avLst/>
          </a:prstGeom>
        </p:spPr>
        <p:txBody>
          <a:bodyPr vert="horz" lIns="91531" tIns="45766" rIns="91531" bIns="45766" rtlCol="0" anchor="b"/>
          <a:lstStyle>
            <a:lvl1pPr algn="r">
              <a:defRPr sz="1200"/>
            </a:lvl1pPr>
          </a:lstStyle>
          <a:p>
            <a:fld id="{4BCD1ED4-416D-4DD7-8370-109B0FEA21A2}" type="slidenum">
              <a:rPr lang="sv-SE" smtClean="0"/>
              <a:t>‹#›</a:t>
            </a:fld>
            <a:endParaRPr lang="sv-SE"/>
          </a:p>
        </p:txBody>
      </p:sp>
    </p:spTree>
    <p:extLst>
      <p:ext uri="{BB962C8B-B14F-4D97-AF65-F5344CB8AC3E}">
        <p14:creationId xmlns:p14="http://schemas.microsoft.com/office/powerpoint/2010/main" val="2197464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4" rIns="95565" bIns="47784"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4" rIns="95565" bIns="47784" rtlCol="0"/>
          <a:lstStyle>
            <a:lvl1pPr algn="r">
              <a:defRPr sz="1200"/>
            </a:lvl1pPr>
          </a:lstStyle>
          <a:p>
            <a:fld id="{00F28322-9E50-4BFC-ADA5-24FE44B8EB92}" type="datetimeFigureOut">
              <a:rPr lang="sv-SE" smtClean="0"/>
              <a:t>2019-06-05</a:t>
            </a:fld>
            <a:endParaRPr lang="sv-SE"/>
          </a:p>
        </p:txBody>
      </p:sp>
      <p:sp>
        <p:nvSpPr>
          <p:cNvPr id="4" name="Platshållare för bildobjekt 3"/>
          <p:cNvSpPr>
            <a:spLocks noGrp="1" noRot="1" noChangeAspect="1"/>
          </p:cNvSpPr>
          <p:nvPr>
            <p:ph type="sldImg" idx="2"/>
          </p:nvPr>
        </p:nvSpPr>
        <p:spPr>
          <a:xfrm>
            <a:off x="915988" y="746125"/>
            <a:ext cx="4962525" cy="3721100"/>
          </a:xfrm>
          <a:prstGeom prst="rect">
            <a:avLst/>
          </a:prstGeom>
          <a:noFill/>
          <a:ln w="12700">
            <a:solidFill>
              <a:prstClr val="black"/>
            </a:solidFill>
          </a:ln>
        </p:spPr>
        <p:txBody>
          <a:bodyPr vert="horz" lIns="95565" tIns="47784" rIns="95565" bIns="47784"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4" rIns="95565" bIns="47784"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4" rIns="95565" bIns="47784"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4" rIns="95565" bIns="47784" rtlCol="0" anchor="b"/>
          <a:lstStyle>
            <a:lvl1pPr algn="r">
              <a:defRPr sz="1200"/>
            </a:lvl1pPr>
          </a:lstStyle>
          <a:p>
            <a:fld id="{D4045FB0-5EAC-49C2-A7A1-C763FDD81356}" type="slidenum">
              <a:rPr lang="sv-SE" smtClean="0"/>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1</a:t>
            </a:fld>
            <a:endParaRPr lang="sv-SE"/>
          </a:p>
        </p:txBody>
      </p:sp>
    </p:spTree>
    <p:extLst>
      <p:ext uri="{BB962C8B-B14F-4D97-AF65-F5344CB8AC3E}">
        <p14:creationId xmlns:p14="http://schemas.microsoft.com/office/powerpoint/2010/main" val="990544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 39)</a:t>
            </a:r>
          </a:p>
          <a:p>
            <a:endParaRPr lang="sv-SE" dirty="0" smtClean="0"/>
          </a:p>
          <a:p>
            <a:r>
              <a:rPr lang="sv-SE" dirty="0" smtClean="0"/>
              <a:t>I kunskapsstödet beskrivs</a:t>
            </a:r>
            <a:r>
              <a:rPr lang="sv-SE" baseline="0" dirty="0" smtClean="0"/>
              <a:t> tre olika typer av eller syften med samtal, som är tänkta att i stort sett inbegripa alla typer/syften av samtal med barn inom vård och omsorg. Det är Informerande samtal, Stödjande samtal och Utredande samtal. Utgångspunkten är att kunskapsstödet i sin helhet ska kunna vara ett stöd för alla dessa typer/syften av samtal. Men under ett visst avsnitt i kunskapsstödet beskrivs också dessa typer av samtal närmre, och vissa resonemang ges där mer specifikt kring vart och ett av de olika typerna/syftena. </a:t>
            </a:r>
          </a:p>
          <a:p>
            <a:endParaRPr lang="sv-SE" baseline="0" dirty="0" smtClean="0"/>
          </a:p>
          <a:p>
            <a:r>
              <a:rPr lang="sv-SE" b="1" i="1" baseline="0" dirty="0" smtClean="0"/>
              <a:t>Finns det samtal med barn som du har som professionell, som du inte tycker inbegrips i någon av de tre angivna typerna? I sådana fall - vad är det för typer av samtal, vad har dessa samtal för syften?</a:t>
            </a:r>
          </a:p>
          <a:p>
            <a:endParaRPr lang="sv-SE" baseline="0" dirty="0" smtClean="0"/>
          </a:p>
          <a:p>
            <a:r>
              <a:rPr lang="sv-SE" baseline="0" dirty="0" smtClean="0"/>
              <a:t>Det är viktigt att som professionell vara klar över vilken typ av samtal som man ska hålla, vad det huvudsakliga syftet med samtalet är. Är det informerande, stödjande eller utredande? Och att man är tydlig med detta även gentemot barnet. Och att man sedan i samtalet i huvudsak håller sig till detta huvudsakliga syfte med samtalet. Samtidigt är det så att dessa olika typer av samtal går in i varandra, det är sällan helt renodlat. Dessutom kan man ibland behöva skifta fokus utifrån vad barnet berättar; man kan tex behöva skifta fokus från ett informerande samtal till ett utredande om barnet berättar något nytt och allvarligt.</a:t>
            </a:r>
          </a:p>
          <a:p>
            <a:endParaRPr lang="sv-SE" baseline="0" dirty="0" smtClean="0"/>
          </a:p>
          <a:p>
            <a:r>
              <a:rPr lang="sv-SE" baseline="0" dirty="0" smtClean="0"/>
              <a:t>Vi landar kort i några exempel på vad kunskapsstödet beskriver kring de olika typerna av samtal.</a:t>
            </a:r>
          </a:p>
          <a:p>
            <a:endParaRPr lang="sv-SE" baseline="0" dirty="0" smtClean="0"/>
          </a:p>
          <a:p>
            <a:r>
              <a:rPr lang="sv-SE" i="1" baseline="0" dirty="0" smtClean="0"/>
              <a:t>(klick)</a:t>
            </a:r>
          </a:p>
          <a:p>
            <a:endParaRPr lang="sv-SE" baseline="0" dirty="0" smtClean="0"/>
          </a:p>
          <a:p>
            <a:r>
              <a:rPr lang="sv-SE" i="1" baseline="0" dirty="0" smtClean="0"/>
              <a:t>(s 39-45)</a:t>
            </a:r>
          </a:p>
          <a:p>
            <a:endParaRPr lang="sv-SE" baseline="0" dirty="0" smtClean="0"/>
          </a:p>
          <a:p>
            <a:r>
              <a:rPr lang="sv-SE" baseline="0" dirty="0" smtClean="0"/>
              <a:t>Informerande samtal. Att barnet får relevant information är en grundläggande förutsättning för all deras delaktighet.  Det är svårt att vara delaktig i ett samtal om man tex inte har relevant information om det man ska prata om. Ett informerande samtal består i huvudsak av att den professionelle beskriver vad som händer just nu, vad som har hänt och vad som kommer att hända. Viktigt information att ge barnet är ofta också om barnets rättigheter i själva samtalet, tex att barnet själv bestämmer vad den vill svara på och inte. Det kan också vara viktigt att ge annan mer direkt juridisk information, tex om sekretess och anmälningsskyldighet.</a:t>
            </a:r>
          </a:p>
          <a:p>
            <a:endParaRPr lang="sv-SE" baseline="0" dirty="0" smtClean="0"/>
          </a:p>
          <a:p>
            <a:r>
              <a:rPr lang="sv-SE" b="1" i="1" baseline="0" dirty="0" smtClean="0"/>
              <a:t>Vad kan ingå i ett informerande samtal som du har med barn? Vad är det för relevant information som de barn du möter kan ha rätt till och behöva?</a:t>
            </a:r>
          </a:p>
          <a:p>
            <a:r>
              <a:rPr lang="sv-SE" b="1" i="1" baseline="0" dirty="0" smtClean="0"/>
              <a:t>Hur brukar du göra för att säkerställa att barnet har förstått den information som du har gett?</a:t>
            </a:r>
          </a:p>
          <a:p>
            <a:endParaRPr lang="sv-SE" baseline="0" dirty="0" smtClean="0"/>
          </a:p>
          <a:p>
            <a:r>
              <a:rPr lang="sv-SE" i="1" baseline="0" dirty="0" smtClean="0"/>
              <a:t>(klick)</a:t>
            </a:r>
          </a:p>
          <a:p>
            <a:endParaRPr lang="sv-SE" i="1" baseline="0" dirty="0" smtClean="0"/>
          </a:p>
          <a:p>
            <a:r>
              <a:rPr lang="sv-SE" i="1" baseline="0" dirty="0" smtClean="0"/>
              <a:t>(s 45-49)</a:t>
            </a:r>
          </a:p>
          <a:p>
            <a:endParaRPr lang="sv-SE" baseline="0" dirty="0" smtClean="0"/>
          </a:p>
          <a:p>
            <a:r>
              <a:rPr lang="sv-SE" baseline="0" dirty="0" smtClean="0"/>
              <a:t>Stödjande samtal. Alla som arbetar med barn inom vård och omsorg kan komma att ha ett stödjande samtal. Och alla samtal inom vård och sorg behöver stödjande inslag. Fundamentet i ett stödjande samtal kan sägas vara att bekräfta barnet på ett ärligt vis. I kunskapsstödet landar man i resonemang kring vad detta kan innebära i praktiken; vad är att bekräfta?, vad är att göra det på ett ärligt vis?</a:t>
            </a:r>
          </a:p>
          <a:p>
            <a:endParaRPr lang="sv-SE" baseline="0" dirty="0" smtClean="0"/>
          </a:p>
          <a:p>
            <a:r>
              <a:rPr lang="sv-SE" b="1" i="1" baseline="0" dirty="0" smtClean="0"/>
              <a:t>Hur kan du förklara detta att ”bekräfta på ett ärligt vis”? Vad betyder det för dig? Hur gör du?</a:t>
            </a:r>
          </a:p>
          <a:p>
            <a:r>
              <a:rPr lang="sv-SE" b="1" i="1" baseline="0" dirty="0" smtClean="0"/>
              <a:t>Beskriv ytterligare något som du ser som centralt i ett stödjande samtal med ett </a:t>
            </a:r>
            <a:r>
              <a:rPr lang="sv-SE" b="1" i="1" baseline="0" dirty="0" err="1" smtClean="0"/>
              <a:t>brn</a:t>
            </a:r>
            <a:r>
              <a:rPr lang="sv-SE" b="1" i="1" baseline="0" dirty="0" smtClean="0"/>
              <a:t>.</a:t>
            </a:r>
          </a:p>
          <a:p>
            <a:endParaRPr lang="sv-SE" baseline="0" dirty="0" smtClean="0"/>
          </a:p>
          <a:p>
            <a:r>
              <a:rPr lang="sv-SE" i="1" baseline="0" dirty="0" smtClean="0"/>
              <a:t>(klick)</a:t>
            </a:r>
          </a:p>
          <a:p>
            <a:endParaRPr lang="sv-SE" i="1" baseline="0" dirty="0" smtClean="0"/>
          </a:p>
          <a:p>
            <a:r>
              <a:rPr lang="sv-SE" i="1" baseline="0" dirty="0" smtClean="0"/>
              <a:t>(s 49-55)</a:t>
            </a:r>
          </a:p>
          <a:p>
            <a:endParaRPr lang="sv-SE" baseline="0" dirty="0" smtClean="0"/>
          </a:p>
          <a:p>
            <a:r>
              <a:rPr lang="sv-SE" baseline="0" dirty="0" smtClean="0"/>
              <a:t>Utredande samtal. En viktig utgångpunkt i utredande samtal är att man ska inrikta sig på barnets egna erfarenheter; att det är barnets egna erfarenheter som ska vara i fokus. Det är också viktigt att ha med sig att utredande samtal också är stödjande. Man behöver även i ett utredande samtal arbeta med det stödjande, för att samtalet ska bli tillräckligt bra. Dessutom är det så att om det utredande samtalet genomförs på ett relevant vis, så är det i sig stödjande för barnet; att få utredande frågor och på det viset få berätta och beskriva om viktiga saker i livet är stödjande och stärkande i sig för barnet.</a:t>
            </a:r>
          </a:p>
          <a:p>
            <a:endParaRPr lang="sv-SE" baseline="0" dirty="0" smtClean="0"/>
          </a:p>
          <a:p>
            <a:r>
              <a:rPr lang="sv-SE" b="1" i="1" baseline="0" dirty="0" smtClean="0"/>
              <a:t>Vad innebär det för dig att i ett utredande samtal vara empatisk, ge ett socialt stöd och samtidigt vara objektiv? Hur gör du?</a:t>
            </a:r>
          </a:p>
          <a:p>
            <a:endParaRPr lang="sv-SE" baseline="0" dirty="0" smtClean="0"/>
          </a:p>
          <a:p>
            <a:r>
              <a:rPr lang="sv-SE" baseline="0" dirty="0" smtClean="0"/>
              <a:t>(klick)</a:t>
            </a:r>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11</a:t>
            </a:fld>
            <a:endParaRPr lang="sv-SE"/>
          </a:p>
        </p:txBody>
      </p:sp>
    </p:spTree>
    <p:extLst>
      <p:ext uri="{BB962C8B-B14F-4D97-AF65-F5344CB8AC3E}">
        <p14:creationId xmlns:p14="http://schemas.microsoft.com/office/powerpoint/2010/main" val="2479178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Utgångspunkten är att kunskapsstödet</a:t>
            </a:r>
            <a:r>
              <a:rPr lang="sv-SE" baseline="0" dirty="0" smtClean="0"/>
              <a:t> i sin helhet ska kunna vara stöd för alla olika skeden av ett samtal. Det finns ändå ett separat avsnitt i kunskapsstödet som går igenom tre olika skeden av samtalet, där resonemang ges kring vart och ett av dessa skeden. </a:t>
            </a:r>
          </a:p>
          <a:p>
            <a:endParaRPr lang="sv-SE" baseline="0" dirty="0" smtClean="0"/>
          </a:p>
          <a:p>
            <a:r>
              <a:rPr lang="sv-SE" i="1" baseline="0" dirty="0" smtClean="0"/>
              <a:t>(klick)</a:t>
            </a:r>
          </a:p>
          <a:p>
            <a:endParaRPr lang="sv-SE" i="1" baseline="0" dirty="0" smtClean="0"/>
          </a:p>
          <a:p>
            <a:r>
              <a:rPr lang="sv-SE" i="1" baseline="0" dirty="0" smtClean="0"/>
              <a:t>(s 56-65)</a:t>
            </a:r>
          </a:p>
          <a:p>
            <a:endParaRPr lang="sv-SE" baseline="0" dirty="0" smtClean="0"/>
          </a:p>
          <a:p>
            <a:r>
              <a:rPr lang="sv-SE" baseline="0" dirty="0" smtClean="0"/>
              <a:t>Förberedelser eller inför samtalet. Handlar både om hur man kan förbereda sig själv som professionell och hur man kan förbereda barnet. Självklart är det så att möjligheterna till förberedelser skiftar mellan olika sammanhang inom vård och omsorg. Ibland behöver man träffa ett barn med kort varsel, då lite möjligheter till förberedelser finns. I dessa fall kan man fundera på om det är något av resonemangen kring förberedelser som istället kan föras över till inledningen av samtalet. </a:t>
            </a:r>
          </a:p>
          <a:p>
            <a:endParaRPr lang="sv-SE" baseline="0" dirty="0" smtClean="0"/>
          </a:p>
          <a:p>
            <a:r>
              <a:rPr lang="sv-SE" b="1" i="0" baseline="0" dirty="0" smtClean="0"/>
              <a:t>Vad är den viktigaste förberedelsen för dig inför ett samtal med ett barn?</a:t>
            </a:r>
          </a:p>
          <a:p>
            <a:r>
              <a:rPr lang="sv-SE" b="1" i="0" baseline="0" dirty="0" smtClean="0"/>
              <a:t>Hur kan du behöva tänka över dina egna föreställningar och tankar inför ett samtal?</a:t>
            </a:r>
          </a:p>
          <a:p>
            <a:r>
              <a:rPr lang="sv-SE" b="1" i="0" baseline="0" dirty="0" smtClean="0"/>
              <a:t>Vad är den viktigaste förberedelsen för barnet inför ett samtal med dig?</a:t>
            </a:r>
          </a:p>
          <a:p>
            <a:r>
              <a:rPr lang="sv-SE" b="1" i="0" baseline="0" dirty="0" smtClean="0"/>
              <a:t>På vilka olika sätt kan du förbereda rummet inför samtalet?</a:t>
            </a:r>
          </a:p>
          <a:p>
            <a:endParaRPr lang="sv-SE" baseline="0" dirty="0" smtClean="0"/>
          </a:p>
          <a:p>
            <a:r>
              <a:rPr lang="sv-SE" i="1" baseline="0" dirty="0" smtClean="0"/>
              <a:t>(klick)</a:t>
            </a:r>
          </a:p>
          <a:p>
            <a:endParaRPr lang="sv-SE" baseline="0" dirty="0" smtClean="0"/>
          </a:p>
          <a:p>
            <a:r>
              <a:rPr lang="sv-SE" baseline="0" dirty="0" smtClean="0"/>
              <a:t>(s 66-72)</a:t>
            </a:r>
          </a:p>
          <a:p>
            <a:endParaRPr lang="sv-SE" baseline="0" dirty="0" smtClean="0"/>
          </a:p>
          <a:p>
            <a:r>
              <a:rPr lang="sv-SE" baseline="0" dirty="0" smtClean="0"/>
              <a:t>Inledningen. Handlar om vad man kan behöva säga och göra just i början av samtalet. I kunskapsstödet poängteras bland annat vikten av att för barnet tydligt beskriva syftet och ramen för samtalet. Att beskriva syftet handlar om att beskriva varför barnet överhuvudtaget är där och vad samtalet ska handla om. Ramen handlar tex om hur länge samtalet ska vara, om det kommer bli ytterligare samtal, vilka det är som deltar i samtalet och hur sammanhanget omkring samtalet ser ut? Vissa delar av inledningen av samtalet kan även behöva vara en del av förberedelserna, dvs viss information från inledningen kan även behöva ges i en kallelse eller på annat sätt inför samtalet.</a:t>
            </a:r>
          </a:p>
          <a:p>
            <a:endParaRPr lang="sv-SE" baseline="0" dirty="0" smtClean="0"/>
          </a:p>
          <a:p>
            <a:r>
              <a:rPr lang="sv-SE" b="1" i="1" baseline="0" dirty="0" smtClean="0"/>
              <a:t>Beskriv vad som vanligtvis är det första som händer när du möter ett barn inledningsvis i ett samtal?</a:t>
            </a:r>
          </a:p>
          <a:p>
            <a:r>
              <a:rPr lang="sv-SE" b="1" i="1" baseline="0" dirty="0" smtClean="0"/>
              <a:t>Vad innebär det för dig att för barnet beskriva syftet och ramen för samtalet?</a:t>
            </a:r>
          </a:p>
          <a:p>
            <a:endParaRPr lang="sv-SE" baseline="0" dirty="0" smtClean="0"/>
          </a:p>
          <a:p>
            <a:r>
              <a:rPr lang="sv-SE" i="1" baseline="0" dirty="0" smtClean="0"/>
              <a:t>(klick)</a:t>
            </a:r>
          </a:p>
          <a:p>
            <a:endParaRPr lang="sv-SE" i="1" baseline="0" dirty="0" smtClean="0"/>
          </a:p>
          <a:p>
            <a:r>
              <a:rPr lang="sv-SE" i="1" baseline="0" dirty="0" smtClean="0"/>
              <a:t>(s 91-96)</a:t>
            </a:r>
          </a:p>
          <a:p>
            <a:endParaRPr lang="sv-SE" baseline="0" dirty="0" smtClean="0"/>
          </a:p>
          <a:p>
            <a:r>
              <a:rPr lang="sv-SE" baseline="0" dirty="0" smtClean="0"/>
              <a:t>Avslutning. I kunskapsstödet landar man bland annat i hur användbara sammanfattningar är i avslutande av ett samtal. Man trycker också på vikten av att prata om vad som händer efter samtalet. Tex om det blir fler samtal, hur återkopplingen till föräldrarna kommer fungera och hur barnet får en återkoppling av vad samtalet eventuell leder fram till i form av beslut mm.</a:t>
            </a:r>
          </a:p>
          <a:p>
            <a:endParaRPr lang="sv-SE" baseline="0" dirty="0" smtClean="0"/>
          </a:p>
          <a:p>
            <a:r>
              <a:rPr lang="sv-SE" b="1" i="1" baseline="0" dirty="0" smtClean="0"/>
              <a:t>Ge exempel på hur du kan använda sammanfattningar i samband med avslutningen av ett samtal.</a:t>
            </a:r>
          </a:p>
          <a:p>
            <a:r>
              <a:rPr lang="sv-SE" b="1" i="1" baseline="0" dirty="0" smtClean="0"/>
              <a:t>Hur kan du göra för att skapa trygghet och inge hopp för barnet inför att samtalet avslutas?</a:t>
            </a:r>
          </a:p>
          <a:p>
            <a:endParaRPr lang="sv-SE" baseline="0" dirty="0" smtClean="0"/>
          </a:p>
          <a:p>
            <a:r>
              <a:rPr lang="sv-SE" i="1" baseline="0" dirty="0" smtClean="0"/>
              <a:t>(klick)</a:t>
            </a:r>
          </a:p>
          <a:p>
            <a:endParaRPr lang="sv-SE" baseline="0" dirty="0" smtClean="0"/>
          </a:p>
          <a:p>
            <a:endParaRPr lang="sv-SE" baseline="0" dirty="0" smtClean="0"/>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12</a:t>
            </a:fld>
            <a:endParaRPr lang="sv-SE"/>
          </a:p>
        </p:txBody>
      </p:sp>
    </p:spTree>
    <p:extLst>
      <p:ext uri="{BB962C8B-B14F-4D97-AF65-F5344CB8AC3E}">
        <p14:creationId xmlns:p14="http://schemas.microsoft.com/office/powerpoint/2010/main" val="3317543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Socialstyrelsens process</a:t>
            </a:r>
            <a:r>
              <a:rPr lang="sv-SE" baseline="0" dirty="0" smtClean="0"/>
              <a:t> med att ta fram kunskapsstödet har mycket handlat om att fånga in olika former av centrala aspekter. Alltså olika teman som är viktiga att landa i </a:t>
            </a:r>
            <a:r>
              <a:rPr lang="sv-SE" baseline="0" dirty="0" err="1" smtClean="0"/>
              <a:t>i</a:t>
            </a:r>
            <a:r>
              <a:rPr lang="sv-SE" baseline="0" dirty="0" smtClean="0"/>
              <a:t> samband med samtal med barn. Dessa centrala aspekter eller teman har sedan resulterat i några övergripande rubriker i kunskapsstödet. Det här är alltså aspekter och teman som är tänkta att kunna vara relevanta för alla olika typer eller syften av samtal och i alla olika skeden av samtalet. Vi ska titta på några exempel på sådana centrala aspekter, utifrån den övergripande rubrik som de hamnat under i kunskapsstödet.</a:t>
            </a:r>
          </a:p>
          <a:p>
            <a:endParaRPr lang="sv-SE" baseline="0" dirty="0" smtClean="0"/>
          </a:p>
          <a:p>
            <a:r>
              <a:rPr lang="sv-SE" i="1" baseline="0" dirty="0" smtClean="0"/>
              <a:t>(klick)</a:t>
            </a:r>
          </a:p>
          <a:p>
            <a:endParaRPr lang="sv-SE" i="1" baseline="0" dirty="0" smtClean="0"/>
          </a:p>
          <a:p>
            <a:r>
              <a:rPr lang="sv-SE" i="1" baseline="0" dirty="0" smtClean="0"/>
              <a:t>(s 18-20)</a:t>
            </a:r>
          </a:p>
          <a:p>
            <a:endParaRPr lang="sv-SE" baseline="0" dirty="0" smtClean="0"/>
          </a:p>
          <a:p>
            <a:r>
              <a:rPr lang="sv-SE" baseline="0" dirty="0" smtClean="0"/>
              <a:t>En första sådan övergripande rubrik är – Barns delaktighet kan se olika ut. Utgångspunkten för det här temat är att barnet har en rätt till delaktighet, men att det inte är en skyldighet för det. Vilket innebär att barnet ska ges möjlighet till delaktighet, men inte pressas till det. </a:t>
            </a:r>
          </a:p>
          <a:p>
            <a:endParaRPr lang="sv-SE" baseline="0" dirty="0" smtClean="0"/>
          </a:p>
          <a:p>
            <a:r>
              <a:rPr lang="sv-SE" i="1" baseline="0" dirty="0" smtClean="0"/>
              <a:t>(klick)</a:t>
            </a:r>
          </a:p>
          <a:p>
            <a:endParaRPr lang="sv-SE" baseline="0" dirty="0" smtClean="0"/>
          </a:p>
          <a:p>
            <a:r>
              <a:rPr lang="sv-SE" baseline="0" dirty="0" smtClean="0"/>
              <a:t>Det är också värt att ha i åtanke att barnets delaktighet inte handlar om antingen eller – antingen vara aktiv i en direkt dialog med den vuxne professionelle, eller inte alls vara med i rummet. Utan barnets delaktighet rör sig som på ett kontinuum, där det handlar om att fånga in vilken grad, vilken typ av delaktighet som passar just det här barnet, just idag, i just det här sammanhanget. Det innebär att man behöver göra en både individuell bedömning utifrån just det här barnet, men också en bedömning från gång till gång. </a:t>
            </a:r>
          </a:p>
          <a:p>
            <a:endParaRPr lang="sv-SE" baseline="0" dirty="0" smtClean="0"/>
          </a:p>
          <a:p>
            <a:r>
              <a:rPr lang="sv-SE" i="1" baseline="0" dirty="0" smtClean="0"/>
              <a:t>(klick)</a:t>
            </a:r>
          </a:p>
          <a:p>
            <a:endParaRPr lang="sv-SE" baseline="0" dirty="0" smtClean="0"/>
          </a:p>
          <a:p>
            <a:r>
              <a:rPr lang="sv-SE" baseline="0" dirty="0" smtClean="0"/>
              <a:t>Notera att i vissa fall kan det finnas anledning att motivera barnet till delaktighet. Barnets spontana reaktion kan vara att inte vilja vara delaktiga, men att de efter ett visst motivationsarbetet kan ändra sig. Samtidigt är man då ute på en viss balansgång. För, som sagt, barnet ska ges möjlighet till delaktighet, men inte pressas till. </a:t>
            </a:r>
          </a:p>
          <a:p>
            <a:endParaRPr lang="sv-SE" baseline="0" dirty="0" smtClean="0"/>
          </a:p>
          <a:p>
            <a:r>
              <a:rPr lang="sv-SE" i="1" baseline="0" dirty="0" smtClean="0"/>
              <a:t>(klick)</a:t>
            </a:r>
          </a:p>
          <a:p>
            <a:endParaRPr lang="sv-SE" i="1" baseline="0" dirty="0" smtClean="0"/>
          </a:p>
          <a:p>
            <a:r>
              <a:rPr lang="sv-SE" b="1" i="1" baseline="0" dirty="0" smtClean="0"/>
              <a:t>Fundera på hur du praktiskt skulle kunna gå till väga för att ta reda på vilken typ och vilken grad av delaktighet som passar för ett visst barn i en viss situation.</a:t>
            </a:r>
          </a:p>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13</a:t>
            </a:fld>
            <a:endParaRPr lang="sv-SE"/>
          </a:p>
        </p:txBody>
      </p:sp>
    </p:spTree>
    <p:extLst>
      <p:ext uri="{BB962C8B-B14F-4D97-AF65-F5344CB8AC3E}">
        <p14:creationId xmlns:p14="http://schemas.microsoft.com/office/powerpoint/2010/main" val="1171546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a:p>
            <a:r>
              <a:rPr lang="sv-SE" i="1" dirty="0" smtClean="0"/>
              <a:t>Läs gärna exemplet högt.</a:t>
            </a:r>
          </a:p>
          <a:p>
            <a:endParaRPr lang="sv-SE" dirty="0" smtClean="0"/>
          </a:p>
          <a:p>
            <a:r>
              <a:rPr lang="sv-SE" dirty="0" smtClean="0"/>
              <a:t>Ett exempel på</a:t>
            </a:r>
            <a:r>
              <a:rPr lang="sv-SE" baseline="0" dirty="0" smtClean="0"/>
              <a:t> hur man skulle kunna utrycka sig för att just fånga in den grad eller typ av delaktighet som passar ett visst barn i ett visst sammanhang.</a:t>
            </a:r>
          </a:p>
          <a:p>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smtClean="0"/>
              <a:t>(klick)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14</a:t>
            </a:fld>
            <a:endParaRPr lang="sv-SE"/>
          </a:p>
        </p:txBody>
      </p:sp>
    </p:spTree>
    <p:extLst>
      <p:ext uri="{BB962C8B-B14F-4D97-AF65-F5344CB8AC3E}">
        <p14:creationId xmlns:p14="http://schemas.microsoft.com/office/powerpoint/2010/main" val="88408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Nu kommer</a:t>
            </a:r>
            <a:r>
              <a:rPr lang="sv-SE" baseline="0" dirty="0" smtClean="0"/>
              <a:t> vi kanske till den mest fundamentala aspekten rörande att samtala med barn – Lyhördhet inför barnets förmågor och erfarenheter.</a:t>
            </a:r>
          </a:p>
          <a:p>
            <a:endParaRPr lang="sv-SE" baseline="0" dirty="0" smtClean="0"/>
          </a:p>
          <a:p>
            <a:r>
              <a:rPr lang="sv-SE" baseline="0" dirty="0" smtClean="0"/>
              <a:t>(klick)</a:t>
            </a:r>
          </a:p>
          <a:p>
            <a:endParaRPr lang="sv-SE" baseline="0" dirty="0" smtClean="0"/>
          </a:p>
          <a:p>
            <a:r>
              <a:rPr lang="sv-SE" i="1" baseline="0" dirty="0" smtClean="0"/>
              <a:t>(s 21)</a:t>
            </a:r>
          </a:p>
          <a:p>
            <a:endParaRPr lang="sv-SE" baseline="0" dirty="0" smtClean="0"/>
          </a:p>
          <a:p>
            <a:r>
              <a:rPr lang="sv-SE" baseline="0" dirty="0" smtClean="0"/>
              <a:t>Detta bygger i grunden på att barnet är unikt utifrån sina alldeles egna förmågor och erfarenheter. Och att det innebär att man behöver skapa och skaffa sig kunskap om och förståelse för det enskilda barnet. Detta blir ju dels som en viktig del av förberedelserna inför samtalet. Men framför allt handlar det om en lyhördhet </a:t>
            </a:r>
            <a:r>
              <a:rPr lang="sv-SE" i="1" baseline="0" dirty="0" smtClean="0"/>
              <a:t>under</a:t>
            </a:r>
            <a:r>
              <a:rPr lang="sv-SE" baseline="0" dirty="0" smtClean="0"/>
              <a:t> samtalet. Och att den kunskap och förståelse man skaffar sig om barnet ligger till grund för hur man ska hantera själva samtalet - rent praktisk och konkret. Tex för hur man ska formulera sina frågor eller hur man på olika sätt ska förhålla sig till barnet.</a:t>
            </a:r>
          </a:p>
          <a:p>
            <a:endParaRPr lang="sv-SE" baseline="0" dirty="0" smtClean="0"/>
          </a:p>
          <a:p>
            <a:r>
              <a:rPr lang="sv-SE" i="1" baseline="0" dirty="0" smtClean="0"/>
              <a:t>(s 22-26)</a:t>
            </a:r>
          </a:p>
          <a:p>
            <a:endParaRPr lang="sv-SE" baseline="0" dirty="0" smtClean="0"/>
          </a:p>
          <a:p>
            <a:r>
              <a:rPr lang="sv-SE" baseline="0" dirty="0" smtClean="0"/>
              <a:t>I det här arbetet med att skapa och skaffa sig kunskap om barnets förmågor så är förstås barnets åldern något att utgå ifrån. Men det mest avgörande är ändå barnets mognad. Det krävs en kontinuerlig bedömning av barnets mognad för att på ett bra vis fånga in just det här barnets förmågor och erfarenheter. Det här med barnets mognad och den mognadsbedömning som behövs är något som det ges en fördjupning kring i Socialstyrelsens tidigare kunskapsstöd Bedöma barns mognad för delaktighet.</a:t>
            </a:r>
          </a:p>
          <a:p>
            <a:endParaRPr lang="sv-SE" baseline="0" dirty="0" smtClean="0"/>
          </a:p>
          <a:p>
            <a:r>
              <a:rPr lang="sv-SE" baseline="0" dirty="0" smtClean="0"/>
              <a:t>Barnets ålder är ändå något man kan utgå ifrån. Om än med viss försiktighet. I kunskapsstödet finns ett avsnitt som består av olika resonemang, utifrån olika ålderskategorier, som ett stöd att just utgå ifrån vid samtal med barn i olika åldrar.</a:t>
            </a:r>
          </a:p>
          <a:p>
            <a:endParaRPr lang="sv-SE" baseline="0" dirty="0" smtClean="0"/>
          </a:p>
          <a:p>
            <a:r>
              <a:rPr lang="sv-SE" i="1" baseline="0" dirty="0" smtClean="0"/>
              <a:t>(klick)</a:t>
            </a:r>
          </a:p>
          <a:p>
            <a:endParaRPr lang="sv-SE" i="1" baseline="0" dirty="0" smtClean="0"/>
          </a:p>
          <a:p>
            <a:r>
              <a:rPr lang="sv-SE" i="1" baseline="0" dirty="0" smtClean="0"/>
              <a:t>(s 26-29)</a:t>
            </a:r>
          </a:p>
          <a:p>
            <a:endParaRPr lang="sv-SE" baseline="0" dirty="0" smtClean="0"/>
          </a:p>
          <a:p>
            <a:r>
              <a:rPr lang="sv-SE" baseline="0" dirty="0" smtClean="0"/>
              <a:t>Även barnets eventuella funktionsnedsättningar kan förstås vara en viktig del av barnets unika erfarenheter och förmågor, och som man kan behöva skapa sig en kunskap om. Och som direkt kan påverka hur man ska hantera och lägga upp samtalet.  Det kan vara att barnet behöver konkreta hjälpmedel för att kunna ha ett samtal på ett adekvat vis, men det kan också vara så att man behöver vara lyhörd för mer subtila behov som barnet har utifrån sin funktionsnedsättning, för att de ska kunna ett samtal så bra som möjligt.</a:t>
            </a:r>
          </a:p>
          <a:p>
            <a:endParaRPr lang="sv-SE" baseline="0" dirty="0" smtClean="0"/>
          </a:p>
          <a:p>
            <a:r>
              <a:rPr lang="sv-SE" i="1" baseline="0" dirty="0" smtClean="0"/>
              <a:t>(klick)</a:t>
            </a:r>
          </a:p>
          <a:p>
            <a:endParaRPr lang="sv-SE" baseline="0" dirty="0" smtClean="0"/>
          </a:p>
          <a:p>
            <a:r>
              <a:rPr lang="sv-SE" b="1" i="1" baseline="0" dirty="0" smtClean="0"/>
              <a:t>Vad kan det innebära i praktiken att vara lyhörd inför barnets förmågor och erfarenheter i ett samtal? Hur gör du för att vara lyhörd?</a:t>
            </a:r>
          </a:p>
          <a:p>
            <a:endParaRPr lang="sv-SE" baseline="0" dirty="0" smtClean="0"/>
          </a:p>
        </p:txBody>
      </p:sp>
      <p:sp>
        <p:nvSpPr>
          <p:cNvPr id="4" name="Platshållare för bildnummer 3"/>
          <p:cNvSpPr>
            <a:spLocks noGrp="1"/>
          </p:cNvSpPr>
          <p:nvPr>
            <p:ph type="sldNum" sz="quarter" idx="10"/>
          </p:nvPr>
        </p:nvSpPr>
        <p:spPr/>
        <p:txBody>
          <a:bodyPr/>
          <a:lstStyle/>
          <a:p>
            <a:fld id="{D4045FB0-5EAC-49C2-A7A1-C763FDD81356}" type="slidenum">
              <a:rPr lang="sv-SE" smtClean="0"/>
              <a:t>15</a:t>
            </a:fld>
            <a:endParaRPr lang="sv-SE"/>
          </a:p>
        </p:txBody>
      </p:sp>
    </p:spTree>
    <p:extLst>
      <p:ext uri="{BB962C8B-B14F-4D97-AF65-F5344CB8AC3E}">
        <p14:creationId xmlns:p14="http://schemas.microsoft.com/office/powerpoint/2010/main" val="3302965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smtClean="0"/>
              <a:t>Läs gärna exemplet högt</a:t>
            </a:r>
          </a:p>
          <a:p>
            <a:endParaRPr lang="sv-SE"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smtClean="0"/>
              <a:t>(klick)</a:t>
            </a:r>
            <a:endParaRPr lang="sv-SE" dirty="0" smtClean="0"/>
          </a:p>
          <a:p>
            <a:endParaRPr lang="sv-SE" i="1"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16</a:t>
            </a:fld>
            <a:endParaRPr lang="sv-SE"/>
          </a:p>
        </p:txBody>
      </p:sp>
    </p:spTree>
    <p:extLst>
      <p:ext uri="{BB962C8B-B14F-4D97-AF65-F5344CB8AC3E}">
        <p14:creationId xmlns:p14="http://schemas.microsoft.com/office/powerpoint/2010/main" val="995910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smtClean="0"/>
              <a:t>(s 33-38)</a:t>
            </a:r>
          </a:p>
          <a:p>
            <a:endParaRPr lang="sv-SE" dirty="0" smtClean="0"/>
          </a:p>
          <a:p>
            <a:r>
              <a:rPr lang="sv-SE" dirty="0" smtClean="0"/>
              <a:t>När</a:t>
            </a:r>
            <a:r>
              <a:rPr lang="sv-SE" baseline="0" dirty="0" smtClean="0"/>
              <a:t> barn själva har fått beskriva hur den vuxna professionelle ska vara och göra för att ett samtal ska bli så bra som möjligt så är det en sak som ofta återkommer – och det är att den vuxne professionelle ska vara snäll. </a:t>
            </a:r>
          </a:p>
          <a:p>
            <a:endParaRPr lang="sv-SE" baseline="0" dirty="0" smtClean="0"/>
          </a:p>
          <a:p>
            <a:r>
              <a:rPr lang="sv-SE" i="1" baseline="0" dirty="0" smtClean="0"/>
              <a:t>(klick)</a:t>
            </a:r>
          </a:p>
          <a:p>
            <a:endParaRPr lang="sv-SE" baseline="0" dirty="0" smtClean="0"/>
          </a:p>
          <a:p>
            <a:r>
              <a:rPr lang="sv-SE" baseline="0" dirty="0" smtClean="0"/>
              <a:t>Samtidigt pekar flera forskningsstudier på vikten av att man som professionell vuxen skapar en förtroendefull relation med barnet, för att ett samtal ska bli så bra som möjligt. </a:t>
            </a:r>
          </a:p>
          <a:p>
            <a:endParaRPr lang="sv-SE" baseline="0" dirty="0" smtClean="0"/>
          </a:p>
          <a:p>
            <a:r>
              <a:rPr lang="sv-SE" i="1" baseline="0" dirty="0" smtClean="0"/>
              <a:t>(klick)</a:t>
            </a:r>
          </a:p>
          <a:p>
            <a:endParaRPr lang="sv-SE" baseline="0" dirty="0" smtClean="0"/>
          </a:p>
          <a:p>
            <a:r>
              <a:rPr lang="sv-SE" baseline="0" dirty="0" smtClean="0"/>
              <a:t>I kunskapsstödet resonerar man kring att det här är två iakttagelser som berättar ungefär samma sak. Att vara snäll, att skapa en förtroendefull relation. Därefter försöker man landa i vad det här betyder; vad innebär det att vara snäll och att skapa en förtroendefull relation. För att ge en bild av de resonemang som förs kring detta så kommer här de underrubriker som finns i kunskapsstödet till detta tema. </a:t>
            </a:r>
          </a:p>
          <a:p>
            <a:endParaRPr lang="sv-SE" baseline="0" dirty="0" smtClean="0"/>
          </a:p>
          <a:p>
            <a:r>
              <a:rPr lang="sv-SE" i="1" baseline="0" dirty="0" smtClean="0"/>
              <a:t>(klick)</a:t>
            </a:r>
          </a:p>
          <a:p>
            <a:endParaRPr lang="sv-SE" baseline="0" dirty="0" smtClean="0"/>
          </a:p>
          <a:p>
            <a:r>
              <a:rPr lang="sv-SE" i="1" baseline="0" dirty="0" smtClean="0"/>
              <a:t>Läs punkterna högt en efter en. Klicka efter varje punkt. Stanna efter Minska maktobalansen.</a:t>
            </a:r>
          </a:p>
          <a:p>
            <a:endParaRPr lang="sv-SE" i="1" baseline="0" dirty="0" smtClean="0"/>
          </a:p>
          <a:p>
            <a:r>
              <a:rPr lang="sv-SE" i="1" baseline="0" dirty="0" smtClean="0"/>
              <a:t>(s 38)</a:t>
            </a:r>
          </a:p>
          <a:p>
            <a:endParaRPr lang="sv-SE" i="0" baseline="0" dirty="0" smtClean="0"/>
          </a:p>
          <a:p>
            <a:r>
              <a:rPr lang="sv-SE" baseline="0" dirty="0" smtClean="0"/>
              <a:t>När en professionell vuxen möter ett barn inom vård och omsorg finns det en tydlig maktobalans – det är ofrånkomligt. Under den här rubriken resonerar man kring den här maktobalansen och ger stöd för att göra vad man kan för att minska den. Det arbetet är en viktig del i att lyckas uppfattas som snäll och skapa en förtroendefull relation med barnet.</a:t>
            </a:r>
          </a:p>
          <a:p>
            <a:endParaRPr lang="sv-SE" baseline="0" dirty="0" smtClean="0"/>
          </a:p>
          <a:p>
            <a:r>
              <a:rPr lang="sv-SE" b="1" i="1" baseline="0" dirty="0" smtClean="0"/>
              <a:t>Hur gör du för att minska maktobalansen mellan dig och barnet i ett samtal? Vad skulle du kunna göra mer?</a:t>
            </a:r>
          </a:p>
          <a:p>
            <a:endParaRPr lang="sv-SE" b="1" i="1" baseline="0" dirty="0" smtClean="0"/>
          </a:p>
          <a:p>
            <a:r>
              <a:rPr lang="sv-SE" b="1" i="1" baseline="0" dirty="0" smtClean="0"/>
              <a:t>Vad tänker du är avgörande faktorer för att uppfattas som snäll och skapa en förtroendefull relation? Hur gör du?</a:t>
            </a:r>
          </a:p>
          <a:p>
            <a:endParaRPr lang="sv-SE" baseline="0" dirty="0" smtClean="0"/>
          </a:p>
          <a:p>
            <a:r>
              <a:rPr lang="sv-SE" i="1" baseline="0" dirty="0" smtClean="0"/>
              <a:t>(klick)</a:t>
            </a:r>
            <a:endParaRPr lang="sv-SE" i="1" dirty="0" smtClean="0"/>
          </a:p>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17</a:t>
            </a:fld>
            <a:endParaRPr lang="sv-SE"/>
          </a:p>
        </p:txBody>
      </p:sp>
    </p:spTree>
    <p:extLst>
      <p:ext uri="{BB962C8B-B14F-4D97-AF65-F5344CB8AC3E}">
        <p14:creationId xmlns:p14="http://schemas.microsoft.com/office/powerpoint/2010/main" val="780624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smtClean="0"/>
              <a:t>Läs gärna exemplet högt</a:t>
            </a:r>
          </a:p>
          <a:p>
            <a:endParaRPr lang="sv-SE" i="1" dirty="0" smtClean="0"/>
          </a:p>
          <a:p>
            <a:r>
              <a:rPr lang="sv-SE" i="1" dirty="0" smtClean="0"/>
              <a:t>(klick)</a:t>
            </a:r>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18</a:t>
            </a:fld>
            <a:endParaRPr lang="sv-SE"/>
          </a:p>
        </p:txBody>
      </p:sp>
    </p:spTree>
    <p:extLst>
      <p:ext uri="{BB962C8B-B14F-4D97-AF65-F5344CB8AC3E}">
        <p14:creationId xmlns:p14="http://schemas.microsoft.com/office/powerpoint/2010/main" val="2944191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 73-82)</a:t>
            </a:r>
          </a:p>
          <a:p>
            <a:endParaRPr lang="sv-SE" dirty="0" smtClean="0"/>
          </a:p>
          <a:p>
            <a:r>
              <a:rPr lang="sv-SE" dirty="0" smtClean="0"/>
              <a:t>Kunskapsstödet</a:t>
            </a:r>
            <a:r>
              <a:rPr lang="sv-SE" baseline="0" dirty="0" smtClean="0"/>
              <a:t> i sin helhet är tydligt inriktat på ”</a:t>
            </a:r>
            <a:r>
              <a:rPr lang="sv-SE" baseline="0" dirty="0" err="1" smtClean="0"/>
              <a:t>huret</a:t>
            </a:r>
            <a:r>
              <a:rPr lang="sv-SE" baseline="0" dirty="0" smtClean="0"/>
              <a:t>”; hur samtalet kan och behöver genomföras. Så praktiskt och konkret som möjligt. Men under den här rubriken blir det ett ännu tydligare fokus på detta ”</a:t>
            </a:r>
            <a:r>
              <a:rPr lang="sv-SE" baseline="0" dirty="0" err="1" smtClean="0"/>
              <a:t>huret</a:t>
            </a:r>
            <a:r>
              <a:rPr lang="sv-SE" baseline="0" dirty="0" smtClean="0"/>
              <a:t>”, utifrån tekniker, metoder och förhållningssätt man kan använda. </a:t>
            </a:r>
          </a:p>
          <a:p>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smtClean="0"/>
              <a:t>(klick)</a:t>
            </a:r>
            <a:endParaRPr lang="sv-SE" baseline="0" dirty="0" smtClean="0"/>
          </a:p>
          <a:p>
            <a:endParaRPr lang="sv-SE" baseline="0" dirty="0" smtClean="0"/>
          </a:p>
          <a:p>
            <a:r>
              <a:rPr lang="sv-SE" baseline="0" dirty="0" smtClean="0"/>
              <a:t>Man kan se som två huvudsakliga syften med att använda olika tekniker och metoder i ett samtal med barn. Dels blir dessa tekniker och metoder som verktyg för att åstadkomma det här så centrala - att ge barnet möjligheter att fritt beskriva sina erfarenheter och upplevelser. </a:t>
            </a:r>
          </a:p>
          <a:p>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smtClean="0"/>
              <a:t>(klick)</a:t>
            </a:r>
            <a:endParaRPr lang="sv-SE" dirty="0" smtClean="0"/>
          </a:p>
          <a:p>
            <a:endParaRPr lang="sv-SE" baseline="0" dirty="0" smtClean="0"/>
          </a:p>
          <a:p>
            <a:r>
              <a:rPr lang="sv-SE" baseline="0" dirty="0" smtClean="0"/>
              <a:t>Men tekniker och metoder behövs också för att få till den där så viktiga rytmen och flytet i samtalet. Det är verktyg även för det.</a:t>
            </a:r>
          </a:p>
          <a:p>
            <a:endParaRPr lang="sv-SE" baseline="0" dirty="0" smtClean="0"/>
          </a:p>
          <a:p>
            <a:r>
              <a:rPr lang="sv-SE" i="1" baseline="0" dirty="0" smtClean="0"/>
              <a:t>(klick)</a:t>
            </a:r>
          </a:p>
          <a:p>
            <a:endParaRPr lang="sv-SE" baseline="0" dirty="0" smtClean="0"/>
          </a:p>
          <a:p>
            <a:r>
              <a:rPr lang="sv-SE" baseline="0" dirty="0" smtClean="0"/>
              <a:t>I praktiken går man i kunskapsstödet under den här rubriken genom sådant som öppna frågor, slutna frågor, sammanfattningar. Reflektioner och beskrivningar; hur kan man använda sådana? - risker och möjligheter med det. Verbaliseringar – alltså där man som översätter det barnet uttrycker utan ord, tex då barnet gråter eller ser arg ut. Material och verktyg –  tex olika former av </a:t>
            </a:r>
            <a:r>
              <a:rPr lang="sv-SE" baseline="0" dirty="0" err="1" smtClean="0"/>
              <a:t>bildstöd</a:t>
            </a:r>
            <a:r>
              <a:rPr lang="sv-SE" baseline="0" dirty="0" smtClean="0"/>
              <a:t>; när finns det anledning att använda sådant och vad finns det för risker och möjligheter kopplade till detta.</a:t>
            </a:r>
          </a:p>
          <a:p>
            <a:endParaRPr lang="sv-SE" baseline="0" dirty="0" smtClean="0"/>
          </a:p>
          <a:p>
            <a:r>
              <a:rPr lang="sv-SE" i="1" baseline="0" dirty="0" smtClean="0"/>
              <a:t>(klick)</a:t>
            </a:r>
          </a:p>
          <a:p>
            <a:endParaRPr lang="sv-SE" b="1" i="1" baseline="0" dirty="0" smtClean="0"/>
          </a:p>
          <a:p>
            <a:r>
              <a:rPr lang="sv-SE" b="1" i="1" baseline="0" dirty="0" smtClean="0"/>
              <a:t>Vad använder du för tekniker och metoder i samtal med barn?</a:t>
            </a:r>
          </a:p>
          <a:p>
            <a:endParaRPr lang="sv-SE" b="1" i="1" baseline="0" dirty="0" smtClean="0"/>
          </a:p>
          <a:p>
            <a:r>
              <a:rPr lang="sv-SE" b="1" i="1" baseline="0" dirty="0" smtClean="0"/>
              <a:t>Vad finns det för material och verktyg som du tänker kan vara relevanta i dina samtal med barn?</a:t>
            </a:r>
          </a:p>
          <a:p>
            <a:endParaRPr lang="sv-SE" i="1" baseline="0" dirty="0" smtClean="0"/>
          </a:p>
          <a:p>
            <a:endParaRPr lang="sv-SE" i="1"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19</a:t>
            </a:fld>
            <a:endParaRPr lang="sv-SE"/>
          </a:p>
        </p:txBody>
      </p:sp>
    </p:spTree>
    <p:extLst>
      <p:ext uri="{BB962C8B-B14F-4D97-AF65-F5344CB8AC3E}">
        <p14:creationId xmlns:p14="http://schemas.microsoft.com/office/powerpoint/2010/main" val="695855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smtClean="0"/>
              <a:t>Läs gärna exemplet högt</a:t>
            </a:r>
            <a:endParaRPr lang="sv-SE" dirty="0" smtClean="0"/>
          </a:p>
          <a:p>
            <a:endParaRPr lang="sv-SE" dirty="0" smtClean="0"/>
          </a:p>
          <a:p>
            <a:r>
              <a:rPr lang="sv-SE" dirty="0" smtClean="0"/>
              <a:t>Just under det</a:t>
            </a:r>
            <a:r>
              <a:rPr lang="sv-SE" baseline="0" dirty="0" smtClean="0"/>
              <a:t> är avsnittet om tekniker och metoder så är det extra gott om just dessa rutor med olika konkreta exempel på hur man uttrycka sig i praktiken.</a:t>
            </a:r>
          </a:p>
          <a:p>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smtClean="0"/>
              <a:t>(klick)</a:t>
            </a:r>
            <a:endParaRPr lang="sv-SE" dirty="0" smtClean="0"/>
          </a:p>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20</a:t>
            </a:fld>
            <a:endParaRPr lang="sv-SE"/>
          </a:p>
        </p:txBody>
      </p:sp>
    </p:spTree>
    <p:extLst>
      <p:ext uri="{BB962C8B-B14F-4D97-AF65-F5344CB8AC3E}">
        <p14:creationId xmlns:p14="http://schemas.microsoft.com/office/powerpoint/2010/main" val="2698356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Alla</a:t>
            </a:r>
            <a:r>
              <a:rPr lang="sv-SE" baseline="0" dirty="0" smtClean="0"/>
              <a:t> kan prata med barn.</a:t>
            </a:r>
          </a:p>
          <a:p>
            <a:endParaRPr lang="sv-SE" baseline="0" dirty="0" smtClean="0"/>
          </a:p>
          <a:p>
            <a:r>
              <a:rPr lang="sv-SE" baseline="0" dirty="0" smtClean="0"/>
              <a:t>(klick)</a:t>
            </a:r>
          </a:p>
          <a:p>
            <a:endParaRPr lang="sv-SE" baseline="0" dirty="0" smtClean="0"/>
          </a:p>
          <a:p>
            <a:r>
              <a:rPr lang="sv-SE" baseline="0" dirty="0" smtClean="0"/>
              <a:t>Alla kan också utveckla sin förmåga att prata med barn.</a:t>
            </a:r>
          </a:p>
          <a:p>
            <a:endParaRPr lang="sv-SE" dirty="0" smtClean="0"/>
          </a:p>
          <a:p>
            <a:r>
              <a:rPr lang="sv-SE" dirty="0" smtClean="0"/>
              <a:t>Denna tämligen simpla paroll inleder faktiskt hela det här kunskapsstödet från</a:t>
            </a:r>
            <a:r>
              <a:rPr lang="sv-SE" baseline="0" dirty="0" smtClean="0"/>
              <a:t> Socialstyrelsen, Att samtala med barn (</a:t>
            </a:r>
            <a:r>
              <a:rPr lang="sv-SE" i="1" baseline="0" dirty="0" smtClean="0"/>
              <a:t>en tryckt version av kunskapsstödet visas upp</a:t>
            </a:r>
            <a:r>
              <a:rPr lang="sv-SE" baseline="0" dirty="0" smtClean="0"/>
              <a:t>)</a:t>
            </a:r>
            <a:r>
              <a:rPr lang="sv-SE" dirty="0" smtClean="0"/>
              <a:t> Man</a:t>
            </a:r>
            <a:r>
              <a:rPr lang="sv-SE" baseline="0" dirty="0" smtClean="0"/>
              <a:t> kan tänka att det finns i synnerhet EN särskild anledning till att landa i denna simpla paroll. Nämligen detta. </a:t>
            </a:r>
          </a:p>
          <a:p>
            <a:endParaRPr lang="sv-SE" baseline="0" dirty="0" smtClean="0"/>
          </a:p>
          <a:p>
            <a:r>
              <a:rPr lang="sv-SE" baseline="0" dirty="0" smtClean="0"/>
              <a:t>Att Socialstyrelsen publicerar ett nytt kunskapsstöd om att samtala med barn kan tolkas om att det nu är ytterligare något som man måste läsa, som innebär ytterligare sådant som man måste göra - för att överhuvudtaget kunna ha samtal med barn. Så är det förstås inte. Alla kan prata med barn. Fast en ytterligare sanning är då att – alla kan också utveckla sin förmåga att prata med barn. Alla. Eller rättare sagt- alla som arbetar inom vård och omsorg och som möter och har samtal med barn </a:t>
            </a:r>
            <a:r>
              <a:rPr lang="sv-SE" i="1" baseline="0" dirty="0" smtClean="0"/>
              <a:t>behöver kontinuerligt </a:t>
            </a:r>
            <a:r>
              <a:rPr lang="sv-SE" baseline="0" dirty="0" smtClean="0"/>
              <a:t>utveckla sin förmåga att prata med barn. Det är där som det här kunskapsstödet kommer in i bilen.  Kunskapsstödet kan vara något att utgå ifrån för att utveckla sin förmåga att prata med barn.</a:t>
            </a:r>
          </a:p>
          <a:p>
            <a:endParaRPr lang="sv-SE" baseline="0" dirty="0" smtClean="0"/>
          </a:p>
          <a:p>
            <a:r>
              <a:rPr lang="sv-SE" b="1" i="1" baseline="0" dirty="0" smtClean="0"/>
              <a:t>Hur ser ditt behov ut av att kontinuerligt utveckla förmågan att prata med barn? Vad är det du behöver utveckla? Hur och var kan du skaffa dig den kunskapen?</a:t>
            </a:r>
          </a:p>
          <a:p>
            <a:endParaRPr lang="sv-SE" b="1" i="1" baseline="0" dirty="0" smtClean="0"/>
          </a:p>
          <a:p>
            <a:r>
              <a:rPr lang="sv-SE" b="0" i="0" dirty="0" smtClean="0"/>
              <a:t>(klick)</a:t>
            </a:r>
          </a:p>
          <a:p>
            <a:endParaRPr lang="sv-SE" b="1" i="1" dirty="0" smtClean="0"/>
          </a:p>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3</a:t>
            </a:fld>
            <a:endParaRPr lang="sv-SE"/>
          </a:p>
        </p:txBody>
      </p:sp>
    </p:spTree>
    <p:extLst>
      <p:ext uri="{BB962C8B-B14F-4D97-AF65-F5344CB8AC3E}">
        <p14:creationId xmlns:p14="http://schemas.microsoft.com/office/powerpoint/2010/main" val="173943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 83-90)</a:t>
            </a:r>
          </a:p>
          <a:p>
            <a:endParaRPr lang="sv-SE" dirty="0" smtClean="0"/>
          </a:p>
          <a:p>
            <a:r>
              <a:rPr lang="sv-SE" dirty="0" smtClean="0"/>
              <a:t>Kunskapsstödet i sin </a:t>
            </a:r>
            <a:r>
              <a:rPr lang="sv-SE" baseline="0" dirty="0" smtClean="0"/>
              <a:t>helhet har ett tydligt fokus på samtalet med </a:t>
            </a:r>
            <a:r>
              <a:rPr lang="sv-SE" i="1" baseline="0" dirty="0" smtClean="0"/>
              <a:t>barnet, </a:t>
            </a:r>
            <a:r>
              <a:rPr lang="sv-SE" baseline="0" dirty="0" smtClean="0"/>
              <a:t>inte föräldrarna. Samtidigt så vet vi att i de allra flesta samtal med barn inom vård och omsorg är föräldrarna närvarande. Vare sig de sitter alldeles intill barnet eller inte ens är i samma byggnad, så är föräldrarna närvarande i rummet och i samtalet. </a:t>
            </a:r>
          </a:p>
          <a:p>
            <a:endParaRPr lang="sv-SE" baseline="0" dirty="0" smtClean="0"/>
          </a:p>
          <a:p>
            <a:r>
              <a:rPr lang="sv-SE" baseline="0" dirty="0" smtClean="0"/>
              <a:t>Under den här rubriken ges stöd kring hur man kan resonera och hantera detta med föräldrarnas närvaro i samtalet. Och det finns inte några självklara svar på hur det är och hur man ska göra. </a:t>
            </a:r>
          </a:p>
          <a:p>
            <a:endParaRPr lang="sv-SE" baseline="0" dirty="0" smtClean="0"/>
          </a:p>
          <a:p>
            <a:r>
              <a:rPr lang="sv-SE" i="1" baseline="0" dirty="0" smtClean="0"/>
              <a:t>(klick)</a:t>
            </a:r>
          </a:p>
          <a:p>
            <a:endParaRPr lang="sv-SE" baseline="0" dirty="0" smtClean="0"/>
          </a:p>
          <a:p>
            <a:r>
              <a:rPr lang="sv-SE" baseline="0" dirty="0" smtClean="0"/>
              <a:t>(s 84-85)</a:t>
            </a:r>
          </a:p>
          <a:p>
            <a:endParaRPr lang="sv-SE" baseline="0" dirty="0" smtClean="0"/>
          </a:p>
          <a:p>
            <a:r>
              <a:rPr lang="sv-SE" baseline="0" dirty="0" smtClean="0"/>
              <a:t>Ibland är föräldrarna en viktig resurs för barnets trygghet, under samtalet och inte minst efteråt. </a:t>
            </a:r>
          </a:p>
          <a:p>
            <a:endParaRPr lang="sv-SE" baseline="0" dirty="0" smtClean="0"/>
          </a:p>
          <a:p>
            <a:r>
              <a:rPr lang="sv-SE" i="1" baseline="0" dirty="0" smtClean="0"/>
              <a:t>(klick)</a:t>
            </a:r>
          </a:p>
          <a:p>
            <a:endParaRPr lang="sv-SE" i="1" baseline="0" dirty="0" smtClean="0"/>
          </a:p>
          <a:p>
            <a:r>
              <a:rPr lang="sv-SE" i="1" baseline="0" dirty="0" smtClean="0"/>
              <a:t>(s 86-87)</a:t>
            </a:r>
          </a:p>
          <a:p>
            <a:endParaRPr lang="sv-SE" baseline="0" dirty="0" smtClean="0"/>
          </a:p>
          <a:p>
            <a:r>
              <a:rPr lang="sv-SE" baseline="0" dirty="0" smtClean="0"/>
              <a:t>Men. Vid andra tillfällen så är det just föräldrarna som hindrar barnets fria beskrivningar. </a:t>
            </a:r>
          </a:p>
          <a:p>
            <a:endParaRPr lang="sv-SE" baseline="0" dirty="0" smtClean="0"/>
          </a:p>
          <a:p>
            <a:r>
              <a:rPr lang="sv-SE" baseline="0" dirty="0" smtClean="0"/>
              <a:t>Det här innebär att man inför varje samtal med ett barn behöver reflektera kring vad föräldrarnas närvaro betyder just vid detta samtal, och utifrån det hantera situationen. </a:t>
            </a:r>
          </a:p>
          <a:p>
            <a:endParaRPr lang="sv-SE" baseline="0" dirty="0" smtClean="0"/>
          </a:p>
          <a:p>
            <a:r>
              <a:rPr lang="sv-SE" i="1" baseline="0" dirty="0" smtClean="0"/>
              <a:t>(klick)</a:t>
            </a:r>
          </a:p>
          <a:p>
            <a:endParaRPr lang="sv-SE" i="1" baseline="0" dirty="0" smtClean="0"/>
          </a:p>
          <a:p>
            <a:r>
              <a:rPr lang="sv-SE" i="1" baseline="0" dirty="0" smtClean="0"/>
              <a:t>(s 83-84)</a:t>
            </a:r>
          </a:p>
          <a:p>
            <a:endParaRPr lang="sv-SE" baseline="0" dirty="0" smtClean="0"/>
          </a:p>
          <a:p>
            <a:r>
              <a:rPr lang="sv-SE" baseline="0" dirty="0" smtClean="0"/>
              <a:t>Ofta behöver man till exempel komma fram till vilken grad av delaktighet det passar att just den här föräldern har, vid just det här samtalet. För precis som med barnet handlar det inte om antingen eller - antingen vara med i samtalet eller inte. Även föräldrarnas delaktighet i samtalet rör sig som på ett kontinuum, och det gäller för den professionelle att fånga vilken grad av delaktighet för föräldrarna som passar just här, just nu. Utifrån barnets bästa, förstås.</a:t>
            </a:r>
          </a:p>
          <a:p>
            <a:endParaRPr lang="sv-SE" baseline="0" dirty="0" smtClean="0"/>
          </a:p>
          <a:p>
            <a:r>
              <a:rPr lang="sv-SE" baseline="0" dirty="0" smtClean="0"/>
              <a:t>I grunden handlar hela det här temat om hur man kan göra för att fortsatt ha barnet i fokus, ha barnet i centrum – oavsett föräldrarnas närvaro. En viktigt utgångpunkt är att som regel rikta sig direkt till barnet. Och detta gäller även de allra minsta barnen. </a:t>
            </a:r>
          </a:p>
          <a:p>
            <a:endParaRPr lang="sv-SE" baseline="0" dirty="0" smtClean="0"/>
          </a:p>
          <a:p>
            <a:r>
              <a:rPr lang="sv-SE" i="1" baseline="0" dirty="0" smtClean="0"/>
              <a:t>(klick)</a:t>
            </a:r>
          </a:p>
          <a:p>
            <a:endParaRPr lang="sv-SE" baseline="0" dirty="0" smtClean="0"/>
          </a:p>
          <a:p>
            <a:r>
              <a:rPr lang="sv-SE" baseline="0" dirty="0" smtClean="0"/>
              <a:t>För att få detta ordentligt i ryggmärgen redan från början är det bra att som regel vända sig direkt även till det allra minsta spädbarnet. Det kan möjligen kännas lite konstigt till en början men även de allra minsta barnen uppfattar mer än vad man tror och snarare än vad man anar så förstår de varenda ord man säger. </a:t>
            </a:r>
          </a:p>
          <a:p>
            <a:endParaRPr lang="sv-SE" baseline="0" dirty="0" smtClean="0"/>
          </a:p>
          <a:p>
            <a:r>
              <a:rPr lang="sv-SE" baseline="0" dirty="0" smtClean="0"/>
              <a:t>(</a:t>
            </a:r>
            <a:r>
              <a:rPr lang="sv-SE" i="1" baseline="0" dirty="0" smtClean="0"/>
              <a:t>klick)</a:t>
            </a:r>
          </a:p>
          <a:p>
            <a:endParaRPr lang="sv-SE" i="1" baseline="0" dirty="0" smtClean="0"/>
          </a:p>
          <a:p>
            <a:r>
              <a:rPr lang="sv-SE" b="1" i="1" baseline="0" dirty="0" smtClean="0"/>
              <a:t>Hur gör du för att behålla ett fokus på barnet, trots föräldrarnas närvaro?</a:t>
            </a:r>
          </a:p>
          <a:p>
            <a:endParaRPr lang="sv-SE" b="1" i="1" baseline="0" dirty="0" smtClean="0"/>
          </a:p>
          <a:p>
            <a:r>
              <a:rPr lang="sv-SE" b="1" i="1" baseline="0" dirty="0" smtClean="0"/>
              <a:t>Har du någon särskild rutin kring hur du hanterar föräldrarnas delaktighet i dina samtal med barn? Hur ser den rutinen ut?</a:t>
            </a:r>
          </a:p>
          <a:p>
            <a:endParaRPr lang="sv-SE" b="1" i="1" baseline="0" dirty="0" smtClean="0"/>
          </a:p>
          <a:p>
            <a:r>
              <a:rPr lang="sv-SE" b="1" i="1" baseline="0" dirty="0" smtClean="0"/>
              <a:t>På vilket sätt anser du att föräldrarna är en viktig resurs för barnets trygghet under och efter samtalet?</a:t>
            </a:r>
          </a:p>
          <a:p>
            <a:endParaRPr lang="sv-SE" b="1" i="1" baseline="0" dirty="0" smtClean="0"/>
          </a:p>
          <a:p>
            <a:r>
              <a:rPr lang="sv-SE" b="1" i="1" baseline="0" dirty="0" smtClean="0"/>
              <a:t>Har du i ett samtal med ett barn upplevt att en förälder har hindrat barnets fria beskrivningar? Beskriv ett sådant tillfälle</a:t>
            </a:r>
            <a:r>
              <a:rPr lang="sv-SE" i="1" baseline="0" dirty="0" smtClean="0"/>
              <a:t>.</a:t>
            </a:r>
          </a:p>
        </p:txBody>
      </p:sp>
      <p:sp>
        <p:nvSpPr>
          <p:cNvPr id="4" name="Platshållare för bildnummer 3"/>
          <p:cNvSpPr>
            <a:spLocks noGrp="1"/>
          </p:cNvSpPr>
          <p:nvPr>
            <p:ph type="sldNum" sz="quarter" idx="10"/>
          </p:nvPr>
        </p:nvSpPr>
        <p:spPr/>
        <p:txBody>
          <a:bodyPr/>
          <a:lstStyle/>
          <a:p>
            <a:fld id="{D4045FB0-5EAC-49C2-A7A1-C763FDD81356}" type="slidenum">
              <a:rPr lang="sv-SE" smtClean="0"/>
              <a:t>21</a:t>
            </a:fld>
            <a:endParaRPr lang="sv-SE"/>
          </a:p>
        </p:txBody>
      </p:sp>
    </p:spTree>
    <p:extLst>
      <p:ext uri="{BB962C8B-B14F-4D97-AF65-F5344CB8AC3E}">
        <p14:creationId xmlns:p14="http://schemas.microsoft.com/office/powerpoint/2010/main" val="2957290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smtClean="0"/>
              <a:t>Läs gärna exemplet högt</a:t>
            </a:r>
          </a:p>
          <a:p>
            <a:endParaRPr lang="sv-SE" i="1" dirty="0" smtClean="0"/>
          </a:p>
          <a:p>
            <a:r>
              <a:rPr lang="sv-SE" i="1" dirty="0" smtClean="0"/>
              <a:t>(klick)</a:t>
            </a:r>
            <a:endParaRPr lang="sv-SE" dirty="0" smtClean="0"/>
          </a:p>
          <a:p>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smtClean="0"/>
              <a:t>Läs gärna exemplet högt</a:t>
            </a:r>
          </a:p>
          <a:p>
            <a:endParaRPr lang="sv-SE" i="1" dirty="0" smtClean="0"/>
          </a:p>
          <a:p>
            <a:r>
              <a:rPr lang="sv-SE" i="1" dirty="0" smtClean="0"/>
              <a:t>(klick)</a:t>
            </a:r>
            <a:endParaRPr lang="sv-SE" dirty="0" smtClean="0"/>
          </a:p>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22</a:t>
            </a:fld>
            <a:endParaRPr lang="sv-SE"/>
          </a:p>
        </p:txBody>
      </p:sp>
    </p:spTree>
    <p:extLst>
      <p:ext uri="{BB962C8B-B14F-4D97-AF65-F5344CB8AC3E}">
        <p14:creationId xmlns:p14="http://schemas.microsoft.com/office/powerpoint/2010/main" val="989987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Nu börjar vi närma oss slutet på presentationen</a:t>
            </a:r>
            <a:r>
              <a:rPr lang="sv-SE" baseline="0" dirty="0" smtClean="0"/>
              <a:t> av det här kunskapsstödet. </a:t>
            </a:r>
          </a:p>
          <a:p>
            <a:endParaRPr lang="sv-SE" baseline="0" dirty="0" smtClean="0"/>
          </a:p>
          <a:p>
            <a:r>
              <a:rPr lang="sv-SE" i="1" baseline="0" dirty="0" smtClean="0"/>
              <a:t>(klick)</a:t>
            </a:r>
          </a:p>
          <a:p>
            <a:endParaRPr lang="sv-SE" baseline="0" dirty="0" smtClean="0"/>
          </a:p>
          <a:p>
            <a:r>
              <a:rPr lang="sv-SE" baseline="0" dirty="0" smtClean="0"/>
              <a:t>Om man vill ladda hem eller beställa kunskapsstödet så finns det på den här adressen. Men enklast är nog att googla ”att samtala med barn socialstyrelsen”. På sidan finns också ytterligare information och material att ladda ner, som har koppling till kunskapsstödet.</a:t>
            </a:r>
          </a:p>
          <a:p>
            <a:endParaRPr lang="sv-SE" i="0" baseline="0" dirty="0" smtClean="0"/>
          </a:p>
          <a:p>
            <a:r>
              <a:rPr lang="sv-SE" i="1" baseline="0" dirty="0" smtClean="0"/>
              <a:t> (klick)</a:t>
            </a:r>
          </a:p>
          <a:p>
            <a:endParaRPr lang="sv-SE" baseline="0" dirty="0" smtClean="0"/>
          </a:p>
          <a:p>
            <a:r>
              <a:rPr lang="sv-SE" baseline="0" dirty="0" smtClean="0"/>
              <a:t>Det finns en mindre affisch ”Samtal med barn – att tänka på”. Den är tänkt att ha på anslagstavlan, som en enkel påminnelse om några av de viktigast resonemangen från kunskapsstödet.</a:t>
            </a:r>
          </a:p>
          <a:p>
            <a:endParaRPr lang="sv-SE" baseline="0" dirty="0" smtClean="0"/>
          </a:p>
          <a:p>
            <a:r>
              <a:rPr lang="sv-SE" i="1" baseline="0" dirty="0" smtClean="0"/>
              <a:t>(klick)</a:t>
            </a:r>
          </a:p>
          <a:p>
            <a:endParaRPr lang="sv-SE" baseline="0" dirty="0" smtClean="0"/>
          </a:p>
          <a:p>
            <a:r>
              <a:rPr lang="sv-SE" baseline="0" dirty="0" smtClean="0"/>
              <a:t>Socialstyrelsen har en </a:t>
            </a:r>
            <a:r>
              <a:rPr lang="sv-SE" baseline="0" dirty="0" err="1" smtClean="0"/>
              <a:t>pod</a:t>
            </a:r>
            <a:r>
              <a:rPr lang="sv-SE" baseline="0" dirty="0" smtClean="0"/>
              <a:t> som heter ”På djupet”. Och i den finns det just ett avsnitt med rubriken ”Samtal med barn”.</a:t>
            </a:r>
          </a:p>
          <a:p>
            <a:endParaRPr lang="sv-SE" baseline="0" dirty="0" smtClean="0"/>
          </a:p>
          <a:p>
            <a:r>
              <a:rPr lang="sv-SE" i="1" baseline="0" dirty="0" smtClean="0"/>
              <a:t>(klick)</a:t>
            </a:r>
          </a:p>
          <a:p>
            <a:endParaRPr lang="sv-SE" baseline="0" dirty="0" smtClean="0"/>
          </a:p>
          <a:p>
            <a:r>
              <a:rPr lang="sv-SE" baseline="0" dirty="0" smtClean="0"/>
              <a:t>I kunskapsstödet ingår bilagan ”Att samtala med barn – om sexuella övergrepp och människohandel”. Det är ett mindre kompletterande material just kring nämnda områden. </a:t>
            </a:r>
          </a:p>
          <a:p>
            <a:endParaRPr lang="sv-SE" baseline="0" dirty="0" smtClean="0"/>
          </a:p>
          <a:p>
            <a:r>
              <a:rPr lang="sv-SE" i="1" baseline="0" dirty="0" smtClean="0"/>
              <a:t>(klick)</a:t>
            </a:r>
          </a:p>
          <a:p>
            <a:endParaRPr lang="sv-SE" baseline="0" dirty="0" smtClean="0"/>
          </a:p>
          <a:p>
            <a:r>
              <a:rPr lang="sv-SE" baseline="0" dirty="0" smtClean="0"/>
              <a:t>Det finns ett äldre kunskapsstöd från Socialstyrelsen – ”Bedöma barns mognad för delaktighet”. Det kan ses som ett syskon till ”Att samtala med barn”. De kompletterar varandra på flera olika viktiga vis. </a:t>
            </a:r>
          </a:p>
          <a:p>
            <a:endParaRPr lang="sv-SE" baseline="0" dirty="0" smtClean="0"/>
          </a:p>
          <a:p>
            <a:r>
              <a:rPr lang="sv-SE" i="1" baseline="0" dirty="0" smtClean="0"/>
              <a:t>(klick)</a:t>
            </a:r>
          </a:p>
          <a:p>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På Kunskapsguiden.se,</a:t>
            </a:r>
            <a:r>
              <a:rPr lang="sv-SE" baseline="0" dirty="0" smtClean="0"/>
              <a:t> finns teman just utifrån de här två kunskapsstöden. Dessa teman kallas där ”Mognadsbedömning för barns delaktighet” respektive ”Samtal med barn”. Kunskapsguiden är en webbplats som Socialstyrelsen driver, vars syfte är att samla relevant – och webbtillgänglig – kunskap för de som arbetar inom i synnerhet socialtjänsten eller socialtjänst-nära hälso- och sjukvård. Varje tema består av ett text-material, men också av en mängd länkar till annat relevant material. Det kan vara material både från Socialstyrelsen, andra myndigheter, kommuner och landsting samt ideella organisationer. </a:t>
            </a:r>
          </a:p>
          <a:p>
            <a:endParaRPr lang="sv-SE" baseline="0" dirty="0" smtClean="0"/>
          </a:p>
          <a:p>
            <a:endParaRPr lang="sv-SE" baseline="0" dirty="0" smtClean="0"/>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23</a:t>
            </a:fld>
            <a:endParaRPr lang="sv-SE"/>
          </a:p>
        </p:txBody>
      </p:sp>
    </p:spTree>
    <p:extLst>
      <p:ext uri="{BB962C8B-B14F-4D97-AF65-F5344CB8AC3E}">
        <p14:creationId xmlns:p14="http://schemas.microsoft.com/office/powerpoint/2010/main" val="2262443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 14-15)</a:t>
            </a:r>
          </a:p>
          <a:p>
            <a:endParaRPr lang="sv-SE" dirty="0" smtClean="0"/>
          </a:p>
          <a:p>
            <a:r>
              <a:rPr lang="sv-SE" dirty="0" smtClean="0"/>
              <a:t>Ytterligare ett övergripande</a:t>
            </a:r>
            <a:r>
              <a:rPr lang="sv-SE" baseline="0" dirty="0" smtClean="0"/>
              <a:t> resonemang från kunskapsstödet fångas upp utifrån den här frågan: Varför ska man överhuvudtaget ha samtal med barn inom vård och omsorg? I kunskapsstödet komprimeras svaret på frågan i tre punkter.</a:t>
            </a:r>
          </a:p>
          <a:p>
            <a:r>
              <a:rPr lang="sv-SE" baseline="0" dirty="0" smtClean="0"/>
              <a:t>(klick)</a:t>
            </a:r>
          </a:p>
          <a:p>
            <a:r>
              <a:rPr lang="sv-SE" baseline="0" dirty="0" smtClean="0"/>
              <a:t>Samtal med barn inom vård och omsorg behövs för att säkerställa barnets rätt till delaktighet. En barnrättsfråga alltså. Direkt kopplad till artikel 12 i barnkonventionen, om barnets rätt att komma till tals. I denna rätt till delaktighet inbegrips både barnets rätt till relevant information, barnets rätt att komma till tals och barnets rätt till inflytande utifrån ålder  mognad. Och för att säkerställa alla dessa delar av barns rätt till delaktighet behövs samtal med barn.</a:t>
            </a:r>
          </a:p>
          <a:p>
            <a:r>
              <a:rPr lang="sv-SE" baseline="0" dirty="0" smtClean="0"/>
              <a:t>(klick)</a:t>
            </a:r>
          </a:p>
          <a:p>
            <a:r>
              <a:rPr lang="sv-SE" baseline="0" dirty="0" smtClean="0"/>
              <a:t>Men det är inte bara en barnrättsfråga, utan även en kvalitetsfråga.. Samtal med barn behövs för att säkra kvaliteten i det arbete som den professionella utför, för att säkra kvaliteten i de bedömningar, insatser och åtgärder som görs.</a:t>
            </a:r>
          </a:p>
          <a:p>
            <a:r>
              <a:rPr lang="sv-SE" baseline="0" dirty="0" smtClean="0"/>
              <a:t>(klick)</a:t>
            </a:r>
          </a:p>
          <a:p>
            <a:r>
              <a:rPr lang="sv-SE" baseline="0" dirty="0" smtClean="0"/>
              <a:t>Och slutligen. Samtal med barn inom vård och omsorg behövs för att stärka och utveckla barnet. Alltså att samtalet i sig är stärkande och utvecklande för barnet. </a:t>
            </a:r>
          </a:p>
          <a:p>
            <a:endParaRPr lang="sv-SE" baseline="0" dirty="0" smtClean="0"/>
          </a:p>
          <a:p>
            <a:r>
              <a:rPr lang="sv-SE" b="1" i="1" baseline="0" dirty="0" smtClean="0"/>
              <a:t>Vilka ytterligare anledningar kan finnas till att samtala med ett barn i din yrkesroll?</a:t>
            </a:r>
          </a:p>
          <a:p>
            <a:endParaRPr lang="sv-SE" b="1"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(klick)</a:t>
            </a:r>
          </a:p>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4</a:t>
            </a:fld>
            <a:endParaRPr lang="sv-SE"/>
          </a:p>
        </p:txBody>
      </p:sp>
    </p:spTree>
    <p:extLst>
      <p:ext uri="{BB962C8B-B14F-4D97-AF65-F5344CB8AC3E}">
        <p14:creationId xmlns:p14="http://schemas.microsoft.com/office/powerpoint/2010/main" val="3624381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 11)</a:t>
            </a:r>
          </a:p>
          <a:p>
            <a:endParaRPr lang="sv-SE" dirty="0" smtClean="0"/>
          </a:p>
          <a:p>
            <a:r>
              <a:rPr lang="sv-SE" dirty="0" smtClean="0"/>
              <a:t>Kunskapsstödet har en bred målgrupp. Det riktar sig till alla som möter och har samtal med</a:t>
            </a:r>
            <a:r>
              <a:rPr lang="sv-SE" baseline="0" dirty="0" smtClean="0"/>
              <a:t> barn – eller</a:t>
            </a:r>
            <a:r>
              <a:rPr lang="sv-SE" i="1" baseline="0" dirty="0" smtClean="0"/>
              <a:t> borde </a:t>
            </a:r>
            <a:r>
              <a:rPr lang="sv-SE" baseline="0" dirty="0" smtClean="0"/>
              <a:t>ha samtal med barn - inom socialtjänst, hälso- och sjukvård och tandvård. Det gäller samtal med barn i alla åldrar. 0-18 år.</a:t>
            </a:r>
          </a:p>
          <a:p>
            <a:endParaRPr lang="sv-SE" baseline="0" dirty="0" smtClean="0"/>
          </a:p>
          <a:p>
            <a:r>
              <a:rPr lang="sv-SE" baseline="0" dirty="0" smtClean="0"/>
              <a:t>Kunskapsstödet ska ses som en bas, allmän orientering, inspiration, något att utgå ifrån – i arbetet med att utveckla sin förmåga att prata med barn. Men kunskapsstödet räcker inte. För att just utveckla sin förmåga att samtala med barn behövs mer. I synnerhet behövs mer specifik kunskap kopplad till ens yrkesroll och det sammanhang man arbetar i.</a:t>
            </a:r>
          </a:p>
          <a:p>
            <a:endParaRPr lang="sv-SE" baseline="0" dirty="0" smtClean="0"/>
          </a:p>
          <a:p>
            <a:r>
              <a:rPr lang="sv-SE" baseline="0" dirty="0" smtClean="0"/>
              <a:t>En sådan bred målgrupp innebär att kunskapsstödet är generellt och grundläggande. Generellt i betydelsen att allt från första till sista sidan ska kunna vara relevant för hela den här breda målgruppen. I praktiken är det dock inte så. Allt kan inte vara relevant för alla sammanhang och situationer. Det innebär att den enskilda professionelle kontinuerligt måste göra en egen bedömning av vad som är relevant eller ej, för just dennes yrkesroll och sammanhang.</a:t>
            </a:r>
            <a:endParaRPr lang="sv-SE" dirty="0" smtClean="0"/>
          </a:p>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5</a:t>
            </a:fld>
            <a:endParaRPr lang="sv-SE"/>
          </a:p>
        </p:txBody>
      </p:sp>
    </p:spTree>
    <p:extLst>
      <p:ext uri="{BB962C8B-B14F-4D97-AF65-F5344CB8AC3E}">
        <p14:creationId xmlns:p14="http://schemas.microsoft.com/office/powerpoint/2010/main" val="374555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 12-14)</a:t>
            </a:r>
          </a:p>
          <a:p>
            <a:endParaRPr lang="sv-SE" dirty="0" smtClean="0"/>
          </a:p>
          <a:p>
            <a:r>
              <a:rPr lang="sv-SE" dirty="0" smtClean="0"/>
              <a:t>I stora drag består</a:t>
            </a:r>
            <a:r>
              <a:rPr lang="sv-SE" baseline="0" dirty="0" smtClean="0"/>
              <a:t> kunskapsstödet av en löpande text med kunskap, stöd och resonemang. Denna löpande text bryts dock kontinuerligt av med textrutor, som består av praktiska och konkreta förslag och exempel. Textrutorna är som i fyra olika typer, som jag ska beskriva närmre var och en.</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6</a:t>
            </a:fld>
            <a:endParaRPr lang="sv-SE"/>
          </a:p>
        </p:txBody>
      </p:sp>
    </p:spTree>
    <p:extLst>
      <p:ext uri="{BB962C8B-B14F-4D97-AF65-F5344CB8AC3E}">
        <p14:creationId xmlns:p14="http://schemas.microsoft.com/office/powerpoint/2010/main" val="4153775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En första typ av sådan textruta består av exempel</a:t>
            </a:r>
            <a:r>
              <a:rPr lang="sv-SE" baseline="0" dirty="0" smtClean="0"/>
              <a:t> på hur man kan fråga och uttrycka sig i samtal med barn. Det går inte i ett så generellt material ge mer exakta rekommendationer om hur man ska säga. Utan här beskrivs exempel och förslag att utgå ifrån, som måste anpassas efter det sammanhang man är i. </a:t>
            </a:r>
          </a:p>
          <a:p>
            <a:endParaRPr lang="sv-SE" baseline="0" dirty="0" smtClean="0"/>
          </a:p>
          <a:p>
            <a:r>
              <a:rPr lang="sv-SE" baseline="0" dirty="0" smtClean="0"/>
              <a:t>(klick) </a:t>
            </a:r>
            <a:r>
              <a:rPr lang="sv-SE" i="1" baseline="0" dirty="0" smtClean="0"/>
              <a:t>Läs gärna exemplet högt</a:t>
            </a:r>
          </a:p>
          <a:p>
            <a:endParaRPr lang="sv-SE" i="1" baseline="0" dirty="0" smtClean="0"/>
          </a:p>
          <a:p>
            <a:r>
              <a:rPr lang="sv-SE" i="1" baseline="0" dirty="0" smtClean="0"/>
              <a:t>(klick) Läs gärna exemplet högt</a:t>
            </a:r>
          </a:p>
          <a:p>
            <a:endParaRPr lang="sv-SE"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1" i="1" baseline="0" dirty="0" smtClean="0"/>
              <a:t>Vad tänker du om förslag som dessa? Hur kan man förhålla sig till dem; hur kan man ha användning av dem i praktiken?</a:t>
            </a:r>
          </a:p>
          <a:p>
            <a:endParaRPr lang="sv-SE" i="1" baseline="0" dirty="0" smtClean="0"/>
          </a:p>
          <a:p>
            <a:r>
              <a:rPr lang="sv-SE" i="1" baseline="0" dirty="0" smtClean="0"/>
              <a:t>(klick)</a:t>
            </a:r>
            <a:endParaRPr lang="sv-SE" i="1"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7</a:t>
            </a:fld>
            <a:endParaRPr lang="sv-SE"/>
          </a:p>
        </p:txBody>
      </p:sp>
    </p:spTree>
    <p:extLst>
      <p:ext uri="{BB962C8B-B14F-4D97-AF65-F5344CB8AC3E}">
        <p14:creationId xmlns:p14="http://schemas.microsoft.com/office/powerpoint/2010/main" val="3335706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En andra</a:t>
            </a:r>
            <a:r>
              <a:rPr lang="sv-SE" baseline="0" dirty="0" smtClean="0"/>
              <a:t> typ av textruta som bryter av den löpande texten består av reflekterande frågor som den professionelle kan ställa sig själv. Dessa reflekterande frågor är dels mer övergripande, och rör då detta med samtal med barn i stort. Då kan det till exempel låta så här.</a:t>
            </a:r>
          </a:p>
          <a:p>
            <a:endParaRPr lang="sv-SE" baseline="0" dirty="0" smtClean="0"/>
          </a:p>
          <a:p>
            <a:r>
              <a:rPr lang="sv-SE" baseline="0" dirty="0" smtClean="0"/>
              <a:t>(klick) </a:t>
            </a:r>
            <a:r>
              <a:rPr lang="sv-SE" i="1" baseline="0" dirty="0" smtClean="0"/>
              <a:t>Läs gärna exemplet högt</a:t>
            </a:r>
          </a:p>
          <a:p>
            <a:endParaRPr lang="sv-SE" i="1" baseline="0" dirty="0" smtClean="0"/>
          </a:p>
          <a:p>
            <a:r>
              <a:rPr lang="sv-SE" baseline="0" dirty="0" smtClean="0"/>
              <a:t>Men frågorna kan också vara mer inriktade på det specifika samtalet, och kan då användas som en del av förberedelserna inför ett samtal. Då kan det till exempel låta så här.</a:t>
            </a:r>
          </a:p>
          <a:p>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(klick) </a:t>
            </a:r>
            <a:r>
              <a:rPr lang="sv-SE" i="1" baseline="0" dirty="0" smtClean="0"/>
              <a:t>Läs gärna exemplet högt</a:t>
            </a:r>
          </a:p>
          <a:p>
            <a:endParaRPr lang="sv-SE" baseline="0" dirty="0" smtClean="0"/>
          </a:p>
          <a:p>
            <a:r>
              <a:rPr lang="sv-SE" baseline="0" dirty="0" smtClean="0"/>
              <a:t>(klick)</a:t>
            </a:r>
          </a:p>
        </p:txBody>
      </p:sp>
      <p:sp>
        <p:nvSpPr>
          <p:cNvPr id="4" name="Platshållare för bildnummer 3"/>
          <p:cNvSpPr>
            <a:spLocks noGrp="1"/>
          </p:cNvSpPr>
          <p:nvPr>
            <p:ph type="sldNum" sz="quarter" idx="10"/>
          </p:nvPr>
        </p:nvSpPr>
        <p:spPr/>
        <p:txBody>
          <a:bodyPr/>
          <a:lstStyle/>
          <a:p>
            <a:fld id="{D4045FB0-5EAC-49C2-A7A1-C763FDD81356}" type="slidenum">
              <a:rPr lang="sv-SE" smtClean="0"/>
              <a:t>8</a:t>
            </a:fld>
            <a:endParaRPr lang="sv-SE"/>
          </a:p>
        </p:txBody>
      </p:sp>
    </p:spTree>
    <p:extLst>
      <p:ext uri="{BB962C8B-B14F-4D97-AF65-F5344CB8AC3E}">
        <p14:creationId xmlns:p14="http://schemas.microsoft.com/office/powerpoint/2010/main" val="1130107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 11)</a:t>
            </a:r>
          </a:p>
          <a:p>
            <a:endParaRPr lang="sv-SE" dirty="0" smtClean="0"/>
          </a:p>
          <a:p>
            <a:r>
              <a:rPr lang="sv-SE" dirty="0" smtClean="0"/>
              <a:t>En tredje</a:t>
            </a:r>
            <a:r>
              <a:rPr lang="sv-SE" baseline="0" dirty="0" smtClean="0"/>
              <a:t> typ av dessa textrutor består av exempel på sådant som barn själva har uttryckt om sina erfarenheter av samtal inom vård och omsorg. Socialstyrelsen har samlat sådana erfarenheter från barn på olika sätt. Socialstyrelsen gav organisationen Maskrosbarn i uppdrag att samla in barns erfarenheter av samtal inom socialtjänsten. Detta gjorde Maskrosbarn genom intervjuer och en workshop med barn och ungdomar. Medarbetare på Socialstyrelsen har också själva samlat in barns erfarenheter av samtal, och då i synnerhet från hälso- och sjukvården. Detta har gjorts genom intervjuer i grupp och enskilt, med barn som har ingått i olika expertråd/patientråd knutna till olika sjukhus.</a:t>
            </a:r>
          </a:p>
          <a:p>
            <a:r>
              <a:rPr lang="sv-SE" baseline="0" dirty="0" smtClean="0"/>
              <a:t>Notera att det är exempel och inte citat. Det betyder att det bygger på autentiska beskrivningar från enskilda barn, men att beskrivningarna har skrivits om så att inget barn ska kunna kännas igen.</a:t>
            </a:r>
          </a:p>
          <a:p>
            <a:endParaRPr lang="sv-SE" baseline="0" dirty="0" smtClean="0"/>
          </a:p>
          <a:p>
            <a:r>
              <a:rPr lang="sv-SE" baseline="0" dirty="0" smtClean="0"/>
              <a:t>(klick)</a:t>
            </a:r>
            <a:r>
              <a:rPr lang="sv-SE" baseline="0" dirty="0"/>
              <a:t> </a:t>
            </a:r>
            <a:r>
              <a:rPr lang="sv-SE" i="1" baseline="0" dirty="0" smtClean="0"/>
              <a:t>Läs gärna exemplet högt</a:t>
            </a:r>
          </a:p>
          <a:p>
            <a:endParaRPr lang="sv-SE"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(klick) </a:t>
            </a:r>
            <a:r>
              <a:rPr lang="sv-SE" i="1" baseline="0" dirty="0" smtClean="0"/>
              <a:t>Läs gärna exemplet högt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dirty="0" smtClean="0"/>
              <a:t>(klick)</a:t>
            </a:r>
          </a:p>
          <a:p>
            <a:endParaRPr lang="sv-SE" i="1" baseline="0" dirty="0" smtClean="0"/>
          </a:p>
        </p:txBody>
      </p:sp>
      <p:sp>
        <p:nvSpPr>
          <p:cNvPr id="4" name="Platshållare för bildnummer 3"/>
          <p:cNvSpPr>
            <a:spLocks noGrp="1"/>
          </p:cNvSpPr>
          <p:nvPr>
            <p:ph type="sldNum" sz="quarter" idx="10"/>
          </p:nvPr>
        </p:nvSpPr>
        <p:spPr/>
        <p:txBody>
          <a:bodyPr/>
          <a:lstStyle/>
          <a:p>
            <a:fld id="{D4045FB0-5EAC-49C2-A7A1-C763FDD81356}" type="slidenum">
              <a:rPr lang="sv-SE" smtClean="0"/>
              <a:t>9</a:t>
            </a:fld>
            <a:endParaRPr lang="sv-SE"/>
          </a:p>
        </p:txBody>
      </p:sp>
    </p:spTree>
    <p:extLst>
      <p:ext uri="{BB962C8B-B14F-4D97-AF65-F5344CB8AC3E}">
        <p14:creationId xmlns:p14="http://schemas.microsoft.com/office/powerpoint/2010/main" val="3460333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En fjärde och sista typ av textrutor</a:t>
            </a:r>
            <a:r>
              <a:rPr lang="sv-SE" baseline="0" dirty="0" smtClean="0"/>
              <a:t> som bryter av den löpande texten i kunskapsstödet består av tips på litteratur och material, för mer specifik och fördjupad kunskap. Dessa tips är både på annat material från Socialstyrelsen, från andra myndigheter, kommuner , landsting och från ideella organisationer. Då kan det se ut så här.</a:t>
            </a:r>
          </a:p>
          <a:p>
            <a:endParaRPr lang="sv-SE" baseline="0" dirty="0" smtClean="0"/>
          </a:p>
          <a:p>
            <a:r>
              <a:rPr lang="sv-SE" baseline="0" dirty="0" smtClean="0"/>
              <a:t>(klick)</a:t>
            </a:r>
          </a:p>
          <a:p>
            <a:endParaRPr lang="sv-SE" baseline="0" dirty="0" smtClean="0"/>
          </a:p>
          <a:p>
            <a:r>
              <a:rPr lang="sv-SE" baseline="0" dirty="0" smtClean="0"/>
              <a:t>Siffrorna i klamrarna hänvisar till kunskapsstödets referenslista, där man får mer utförlig information om materialet.</a:t>
            </a:r>
          </a:p>
          <a:p>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smtClean="0"/>
              <a:t>(klick)</a:t>
            </a:r>
            <a:endParaRPr lang="sv-SE" dirty="0" smtClean="0"/>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10</a:t>
            </a:fld>
            <a:endParaRPr lang="sv-SE"/>
          </a:p>
        </p:txBody>
      </p:sp>
    </p:spTree>
    <p:extLst>
      <p:ext uri="{BB962C8B-B14F-4D97-AF65-F5344CB8AC3E}">
        <p14:creationId xmlns:p14="http://schemas.microsoft.com/office/powerpoint/2010/main" val="3439867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smtClean="0"/>
              <a:t>Klicka på ikonen för att lägga till en bild</a:t>
            </a:r>
            <a:endParaRPr lang="sv-SE" dirty="0"/>
          </a:p>
        </p:txBody>
      </p:sp>
      <p:sp>
        <p:nvSpPr>
          <p:cNvPr id="2" name="Rubrik 1"/>
          <p:cNvSpPr>
            <a:spLocks noGrp="1"/>
          </p:cNvSpPr>
          <p:nvPr>
            <p:ph type="ctrTitle"/>
          </p:nvPr>
        </p:nvSpPr>
        <p:spPr>
          <a:xfrm>
            <a:off x="784342" y="2059055"/>
            <a:ext cx="7772400" cy="1104900"/>
          </a:xfrm>
        </p:spPr>
        <p:txBody>
          <a:bodyPr/>
          <a:lstStyle>
            <a:lvl1pPr>
              <a:defRPr sz="3400">
                <a:solidFill>
                  <a:srgbClr val="E98300"/>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dirty="0"/>
          </a:p>
        </p:txBody>
      </p:sp>
      <p:sp>
        <p:nvSpPr>
          <p:cNvPr id="4" name="Platshållare för datum 3"/>
          <p:cNvSpPr>
            <a:spLocks noGrp="1"/>
          </p:cNvSpPr>
          <p:nvPr>
            <p:ph type="dt" sz="half" idx="10"/>
          </p:nvPr>
        </p:nvSpPr>
        <p:spPr>
          <a:xfrm>
            <a:off x="817590" y="5380362"/>
            <a:ext cx="1152128" cy="267235"/>
          </a:xfrm>
        </p:spPr>
        <p:txBody>
          <a:bodyPr/>
          <a:lstStyle>
            <a:lvl1pPr>
              <a:defRPr sz="900" b="1">
                <a:solidFill>
                  <a:srgbClr val="FFFFFF"/>
                </a:solidFill>
              </a:defRPr>
            </a:lvl1pPr>
          </a:lstStyle>
          <a:p>
            <a:endParaRPr lang="sv-SE" dirty="0"/>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b="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smtClean="0"/>
              <a:t>Redigera format för bakgrundstext</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punktlista och bild höger - 1">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sz="1400" b="0" baseline="0"/>
            </a:lvl1pPr>
          </a:lstStyle>
          <a:p>
            <a:r>
              <a:rPr lang="sv-SE" smtClean="0"/>
              <a:t>Klicka på ikonen för att lägga till en bild</a:t>
            </a:r>
            <a:endParaRPr lang="sv-SE" dirty="0" smtClean="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smtClean="0"/>
              <a:t>Redigera format för bakgrundstext</a:t>
            </a:r>
          </a:p>
        </p:txBody>
      </p:sp>
      <p:sp>
        <p:nvSpPr>
          <p:cNvPr id="7" name="Platshållare för text 6"/>
          <p:cNvSpPr>
            <a:spLocks noGrp="1"/>
          </p:cNvSpPr>
          <p:nvPr>
            <p:ph type="body" sz="quarter" idx="16"/>
          </p:nvPr>
        </p:nvSpPr>
        <p:spPr>
          <a:xfrm>
            <a:off x="801688" y="2139950"/>
            <a:ext cx="3338991" cy="3648075"/>
          </a:xfrm>
        </p:spPr>
        <p:txBody>
          <a:bodyPr/>
          <a:lstStyle>
            <a:lvl1pPr>
              <a:spcBef>
                <a:spcPts val="0"/>
              </a:spcBef>
              <a:defRPr sz="2600"/>
            </a:lvl1pPr>
            <a:lvl2pPr>
              <a:defRPr sz="2000"/>
            </a:lvl2pPr>
          </a:lstStyle>
          <a:p>
            <a:pPr lvl="0"/>
            <a:r>
              <a:rPr lang="sv-SE" smtClean="0"/>
              <a:t>Redigera format för bakgrundstext</a:t>
            </a:r>
          </a:p>
          <a:p>
            <a:pPr lvl="1"/>
            <a:r>
              <a:rPr lang="sv-SE" smtClean="0"/>
              <a:t>Nivå två</a:t>
            </a:r>
          </a:p>
          <a:p>
            <a:pPr lvl="2"/>
            <a:r>
              <a:rPr lang="sv-SE" smtClean="0"/>
              <a:t>Nivå tre</a:t>
            </a:r>
          </a:p>
        </p:txBody>
      </p:sp>
    </p:spTree>
    <p:extLst>
      <p:ext uri="{BB962C8B-B14F-4D97-AF65-F5344CB8AC3E}">
        <p14:creationId xmlns:p14="http://schemas.microsoft.com/office/powerpoint/2010/main" val="2587689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punktlista och stor bild höger - 2">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8" name="Platshållare för innehåll 7"/>
          <p:cNvSpPr>
            <a:spLocks noGrp="1"/>
          </p:cNvSpPr>
          <p:nvPr>
            <p:ph sz="quarter" idx="13"/>
          </p:nvPr>
        </p:nvSpPr>
        <p:spPr>
          <a:xfrm>
            <a:off x="801688" y="2139350"/>
            <a:ext cx="3410272" cy="3632799"/>
          </a:xfrm>
        </p:spPr>
        <p:txBody>
          <a:bodyPr/>
          <a:lstStyle>
            <a:lvl1pPr>
              <a:spcBef>
                <a:spcPts val="0"/>
              </a:spcBef>
              <a:defRPr sz="2600"/>
            </a:lvl1pPr>
            <a:lvl2pPr>
              <a:defRPr sz="2000"/>
            </a:lvl2pPr>
          </a:lstStyle>
          <a:p>
            <a:pPr lvl="0"/>
            <a:r>
              <a:rPr lang="sv-SE" smtClean="0"/>
              <a:t>Redigera format för bakgrundstext</a:t>
            </a:r>
          </a:p>
          <a:p>
            <a:pPr lvl="1"/>
            <a:r>
              <a:rPr lang="sv-SE" smtClean="0"/>
              <a:t>Nivå två</a:t>
            </a:r>
          </a:p>
          <a:p>
            <a:pPr lvl="2"/>
            <a:r>
              <a:rPr lang="sv-SE" smtClean="0"/>
              <a:t>Nivå tre</a:t>
            </a:r>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smtClean="0"/>
              <a:t>Klicka på ikonen för att lägga till en bild</a:t>
            </a:r>
            <a:endParaRPr lang="sv-SE"/>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smtClean="0"/>
              <a:t>Redigera format för bakgrundstext</a:t>
            </a:r>
          </a:p>
        </p:txBody>
      </p:sp>
    </p:spTree>
    <p:extLst>
      <p:ext uri="{BB962C8B-B14F-4D97-AF65-F5344CB8AC3E}">
        <p14:creationId xmlns:p14="http://schemas.microsoft.com/office/powerpoint/2010/main" val="3354468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text och bild höger - 1">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dirty="0"/>
          </a:p>
        </p:txBody>
      </p:sp>
      <p:sp>
        <p:nvSpPr>
          <p:cNvPr id="6" name="Rubrik 1"/>
          <p:cNvSpPr>
            <a:spLocks noGrp="1"/>
          </p:cNvSpPr>
          <p:nvPr>
            <p:ph type="title"/>
          </p:nvPr>
        </p:nvSpPr>
        <p:spPr>
          <a:xfrm>
            <a:off x="803844" y="687600"/>
            <a:ext cx="6828537" cy="1296144"/>
          </a:xfrm>
        </p:spPr>
        <p:txBody>
          <a:bodyPr/>
          <a:lstStyle/>
          <a:p>
            <a:r>
              <a:rPr lang="sv-SE" smtClean="0"/>
              <a:t>Klicka här för att ändra format</a:t>
            </a:r>
            <a:endParaRPr lang="sv-SE" dirty="0"/>
          </a:p>
        </p:txBody>
      </p:sp>
      <p:sp>
        <p:nvSpPr>
          <p:cNvPr id="7" name="Platshållare för innehåll 7"/>
          <p:cNvSpPr>
            <a:spLocks noGrp="1"/>
          </p:cNvSpPr>
          <p:nvPr>
            <p:ph sz="quarter" idx="13"/>
          </p:nvPr>
        </p:nvSpPr>
        <p:spPr>
          <a:xfrm>
            <a:off x="801688" y="2139350"/>
            <a:ext cx="3410272"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6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smtClean="0"/>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smtClean="0"/>
              <a:t>Nivå två</a:t>
            </a:r>
          </a:p>
        </p:txBody>
      </p:sp>
      <p:sp>
        <p:nvSpPr>
          <p:cNvPr id="8" name="Platshållare för bild 8"/>
          <p:cNvSpPr>
            <a:spLocks noGrp="1"/>
          </p:cNvSpPr>
          <p:nvPr>
            <p:ph type="pic" sz="quarter" idx="14"/>
          </p:nvPr>
        </p:nvSpPr>
        <p:spPr>
          <a:xfrm>
            <a:off x="4325509" y="2127600"/>
            <a:ext cx="3481397" cy="3439984"/>
          </a:xfrm>
        </p:spPr>
        <p:txBody>
          <a:bodyPr/>
          <a:lstStyle>
            <a:lvl1pPr marL="0" indent="0">
              <a:buNone/>
              <a:defRPr b="0"/>
            </a:lvl1pPr>
          </a:lstStyle>
          <a:p>
            <a:r>
              <a:rPr lang="sv-SE" smtClean="0"/>
              <a:t>Klicka på ikonen för att lägga till en bild</a:t>
            </a:r>
            <a:endParaRPr lang="sv-SE"/>
          </a:p>
        </p:txBody>
      </p:sp>
      <p:sp>
        <p:nvSpPr>
          <p:cNvPr id="9"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smtClean="0"/>
              <a:t>Redigera format för bakgrundstext</a:t>
            </a:r>
          </a:p>
        </p:txBody>
      </p:sp>
    </p:spTree>
    <p:extLst>
      <p:ext uri="{BB962C8B-B14F-4D97-AF65-F5344CB8AC3E}">
        <p14:creationId xmlns:p14="http://schemas.microsoft.com/office/powerpoint/2010/main" val="2968046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text och bild höger - 2">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dirty="0"/>
          </a:p>
        </p:txBody>
      </p:sp>
      <p:sp>
        <p:nvSpPr>
          <p:cNvPr id="6" name="Rubrik 1"/>
          <p:cNvSpPr>
            <a:spLocks noGrp="1"/>
          </p:cNvSpPr>
          <p:nvPr>
            <p:ph type="title"/>
          </p:nvPr>
        </p:nvSpPr>
        <p:spPr>
          <a:xfrm>
            <a:off x="803844" y="687600"/>
            <a:ext cx="6828537" cy="1296144"/>
          </a:xfrm>
        </p:spPr>
        <p:txBody>
          <a:bodyPr/>
          <a:lstStyle/>
          <a:p>
            <a:r>
              <a:rPr lang="sv-SE" smtClean="0"/>
              <a:t>Klicka här för att ändra format</a:t>
            </a:r>
            <a:endParaRPr lang="sv-SE" dirty="0"/>
          </a:p>
        </p:txBody>
      </p:sp>
      <p:sp>
        <p:nvSpPr>
          <p:cNvPr id="7" name="Platshållare för innehåll 7"/>
          <p:cNvSpPr>
            <a:spLocks noGrp="1"/>
          </p:cNvSpPr>
          <p:nvPr>
            <p:ph sz="quarter" idx="13"/>
          </p:nvPr>
        </p:nvSpPr>
        <p:spPr>
          <a:xfrm>
            <a:off x="801688" y="2139350"/>
            <a:ext cx="3410272"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0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smtClean="0"/>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smtClean="0"/>
              <a:t>Nivå två</a:t>
            </a:r>
          </a:p>
        </p:txBody>
      </p:sp>
      <p:sp>
        <p:nvSpPr>
          <p:cNvPr id="8" name="Platshållare för bild 8"/>
          <p:cNvSpPr>
            <a:spLocks noGrp="1"/>
          </p:cNvSpPr>
          <p:nvPr>
            <p:ph type="pic" sz="quarter" idx="14"/>
          </p:nvPr>
        </p:nvSpPr>
        <p:spPr>
          <a:xfrm>
            <a:off x="4325509" y="2127600"/>
            <a:ext cx="3481397" cy="3439984"/>
          </a:xfrm>
        </p:spPr>
        <p:txBody>
          <a:bodyPr/>
          <a:lstStyle>
            <a:lvl1pPr marL="0" indent="0">
              <a:buNone/>
              <a:defRPr b="0"/>
            </a:lvl1pPr>
          </a:lstStyle>
          <a:p>
            <a:r>
              <a:rPr lang="sv-SE" smtClean="0"/>
              <a:t>Klicka på ikonen för att lägga till en bild</a:t>
            </a:r>
            <a:endParaRPr lang="sv-SE"/>
          </a:p>
        </p:txBody>
      </p:sp>
      <p:sp>
        <p:nvSpPr>
          <p:cNvPr id="9"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smtClean="0"/>
              <a:t>Redigera format för bakgrundstext</a:t>
            </a:r>
          </a:p>
        </p:txBody>
      </p:sp>
    </p:spTree>
    <p:extLst>
      <p:ext uri="{BB962C8B-B14F-4D97-AF65-F5344CB8AC3E}">
        <p14:creationId xmlns:p14="http://schemas.microsoft.com/office/powerpoint/2010/main" val="3253887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stor bild höger - 1">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smtClean="0"/>
              <a:t>Klicka på ikonen för att lägga till en bild</a:t>
            </a:r>
            <a:endParaRPr lang="sv-SE"/>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smtClean="0"/>
              <a:t>Redigera format för bakgrundstext</a:t>
            </a:r>
          </a:p>
        </p:txBody>
      </p:sp>
      <p:sp>
        <p:nvSpPr>
          <p:cNvPr id="7" name="Platshållare för text 6"/>
          <p:cNvSpPr>
            <a:spLocks noGrp="1"/>
          </p:cNvSpPr>
          <p:nvPr>
            <p:ph type="body" sz="quarter" idx="16"/>
          </p:nvPr>
        </p:nvSpPr>
        <p:spPr>
          <a:xfrm>
            <a:off x="801688" y="2130425"/>
            <a:ext cx="3252727" cy="3054050"/>
          </a:xfrm>
        </p:spPr>
        <p:txBody>
          <a:bodyPr/>
          <a:lstStyle>
            <a:lvl1pPr marL="0" indent="0">
              <a:buNone/>
              <a:defRPr sz="2600" b="1"/>
            </a:lvl1pPr>
            <a:lvl2pPr marL="285750" indent="0">
              <a:buNone/>
              <a:defRPr/>
            </a:lvl2pPr>
            <a:lvl3pPr marL="539750" indent="0">
              <a:buNone/>
              <a:defRPr/>
            </a:lvl3pPr>
            <a:lvl4pPr marL="723900" indent="0">
              <a:buNone/>
              <a:defRPr/>
            </a:lvl4pPr>
            <a:lvl5pPr marL="927100" indent="0">
              <a:buNone/>
              <a:defRPr/>
            </a:lvl5pPr>
          </a:lstStyle>
          <a:p>
            <a:pPr lvl="0"/>
            <a:r>
              <a:rPr lang="sv-SE" smtClean="0"/>
              <a:t>Redigera format för bakgrundstext</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stor bild höger - 2">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smtClean="0"/>
              <a:t>Klicka på ikonen för att lägga till en bild</a:t>
            </a:r>
            <a:endParaRPr lang="sv-SE"/>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smtClean="0"/>
              <a:t>Redigera format för bakgrundstext</a:t>
            </a:r>
          </a:p>
        </p:txBody>
      </p:sp>
      <p:sp>
        <p:nvSpPr>
          <p:cNvPr id="10" name="Platshållare för innehåll 7"/>
          <p:cNvSpPr>
            <a:spLocks noGrp="1"/>
          </p:cNvSpPr>
          <p:nvPr>
            <p:ph sz="quarter" idx="13"/>
          </p:nvPr>
        </p:nvSpPr>
        <p:spPr>
          <a:xfrm>
            <a:off x="801688" y="2139350"/>
            <a:ext cx="3410272"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0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smtClean="0"/>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smtClean="0"/>
              <a:t>Nivå två</a:t>
            </a:r>
          </a:p>
        </p:txBody>
      </p:sp>
    </p:spTree>
    <p:extLst>
      <p:ext uri="{BB962C8B-B14F-4D97-AF65-F5344CB8AC3E}">
        <p14:creationId xmlns:p14="http://schemas.microsoft.com/office/powerpoint/2010/main" val="258760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punktlista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sz="1400" b="0"/>
            </a:lvl1pPr>
          </a:lstStyle>
          <a:p>
            <a:r>
              <a:rPr lang="sv-SE" smtClean="0"/>
              <a:t>Klicka på ikonen för att lägga till en bild</a:t>
            </a:r>
            <a:endParaRPr lang="sv-SE" dirty="0" smtClean="0"/>
          </a:p>
        </p:txBody>
      </p:sp>
      <p:sp>
        <p:nvSpPr>
          <p:cNvPr id="15" name="Platshållare för text 11"/>
          <p:cNvSpPr>
            <a:spLocks noGrp="1"/>
          </p:cNvSpPr>
          <p:nvPr>
            <p:ph type="body" sz="quarter" idx="15"/>
          </p:nvPr>
        </p:nvSpPr>
        <p:spPr>
          <a:xfrm>
            <a:off x="4287327" y="5221275"/>
            <a:ext cx="3493699"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smtClean="0"/>
              <a:t>Redigera format för bakgrundstext</a:t>
            </a:r>
          </a:p>
        </p:txBody>
      </p:sp>
      <p:sp>
        <p:nvSpPr>
          <p:cNvPr id="10" name="Platshållare för text 6"/>
          <p:cNvSpPr>
            <a:spLocks noGrp="1"/>
          </p:cNvSpPr>
          <p:nvPr>
            <p:ph type="body" sz="quarter" idx="16"/>
          </p:nvPr>
        </p:nvSpPr>
        <p:spPr>
          <a:xfrm>
            <a:off x="4286592" y="2139950"/>
            <a:ext cx="3338991" cy="3648075"/>
          </a:xfrm>
        </p:spPr>
        <p:txBody>
          <a:bodyPr/>
          <a:lstStyle>
            <a:lvl1pPr>
              <a:spcBef>
                <a:spcPts val="0"/>
              </a:spcBef>
              <a:defRPr sz="2600"/>
            </a:lvl1pPr>
            <a:lvl2pPr>
              <a:defRPr sz="2000"/>
            </a:lvl2pPr>
          </a:lstStyle>
          <a:p>
            <a:pPr lvl="0"/>
            <a:r>
              <a:rPr lang="sv-SE" smtClean="0"/>
              <a:t>Redigera format för bakgrundstext</a:t>
            </a:r>
          </a:p>
          <a:p>
            <a:pPr lvl="1"/>
            <a:r>
              <a:rPr lang="sv-SE" smtClean="0"/>
              <a:t>Nivå två</a:t>
            </a:r>
          </a:p>
          <a:p>
            <a:pPr lvl="2"/>
            <a:r>
              <a:rPr lang="sv-SE" smtClean="0"/>
              <a:t>Nivå tre</a:t>
            </a:r>
          </a:p>
        </p:txBody>
      </p:sp>
    </p:spTree>
    <p:extLst>
      <p:ext uri="{BB962C8B-B14F-4D97-AF65-F5344CB8AC3E}">
        <p14:creationId xmlns:p14="http://schemas.microsoft.com/office/powerpoint/2010/main" val="490163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punktlista och stor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77182" cy="1296144"/>
          </a:xfrm>
        </p:spPr>
        <p:txBody>
          <a:bodyPr/>
          <a:lstStyle/>
          <a:p>
            <a:r>
              <a:rPr lang="sv-SE" smtClean="0"/>
              <a:t>Klicka här för att ändra format</a:t>
            </a:r>
            <a:endParaRPr lang="sv-SE"/>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smtClean="0"/>
              <a:t>Klicka på ikonen för att lägga till en bild</a:t>
            </a:r>
            <a:endParaRPr lang="sv-SE" dirty="0"/>
          </a:p>
        </p:txBody>
      </p:sp>
      <p:sp>
        <p:nvSpPr>
          <p:cNvPr id="11" name="Platshållare för text 11"/>
          <p:cNvSpPr>
            <a:spLocks noGrp="1"/>
          </p:cNvSpPr>
          <p:nvPr>
            <p:ph type="body" sz="quarter" idx="15"/>
          </p:nvPr>
        </p:nvSpPr>
        <p:spPr>
          <a:xfrm>
            <a:off x="4278702" y="5221275"/>
            <a:ext cx="3528204"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smtClean="0"/>
              <a:t>Redigera format för bakgrundstext</a:t>
            </a:r>
          </a:p>
        </p:txBody>
      </p:sp>
      <p:sp>
        <p:nvSpPr>
          <p:cNvPr id="13" name="Platshållare för text 6"/>
          <p:cNvSpPr>
            <a:spLocks noGrp="1"/>
          </p:cNvSpPr>
          <p:nvPr>
            <p:ph type="body" sz="quarter" idx="16"/>
          </p:nvPr>
        </p:nvSpPr>
        <p:spPr>
          <a:xfrm>
            <a:off x="4286592" y="2139950"/>
            <a:ext cx="3338991" cy="3648075"/>
          </a:xfrm>
        </p:spPr>
        <p:txBody>
          <a:bodyPr/>
          <a:lstStyle>
            <a:lvl1pPr>
              <a:spcBef>
                <a:spcPts val="0"/>
              </a:spcBef>
              <a:defRPr sz="2600"/>
            </a:lvl1pPr>
            <a:lvl2pPr>
              <a:defRPr sz="2000"/>
            </a:lvl2pPr>
          </a:lstStyle>
          <a:p>
            <a:pPr lvl="0"/>
            <a:r>
              <a:rPr lang="sv-SE" smtClean="0"/>
              <a:t>Redigera format för bakgrundstext</a:t>
            </a:r>
          </a:p>
          <a:p>
            <a:pPr lvl="1"/>
            <a:r>
              <a:rPr lang="sv-SE" smtClean="0"/>
              <a:t>Nivå två</a:t>
            </a:r>
          </a:p>
          <a:p>
            <a:pPr lvl="2"/>
            <a:r>
              <a:rPr lang="sv-SE" smtClean="0"/>
              <a:t>Nivå tre</a:t>
            </a:r>
          </a:p>
        </p:txBody>
      </p:sp>
    </p:spTree>
    <p:extLst>
      <p:ext uri="{BB962C8B-B14F-4D97-AF65-F5344CB8AC3E}">
        <p14:creationId xmlns:p14="http://schemas.microsoft.com/office/powerpoint/2010/main" val="2210588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text och bild vänster - 1">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sz="1400" b="0"/>
            </a:lvl1pPr>
          </a:lstStyle>
          <a:p>
            <a:r>
              <a:rPr lang="sv-SE" smtClean="0"/>
              <a:t>Klicka på ikonen för att lägga till en bild</a:t>
            </a:r>
            <a:endParaRPr lang="sv-SE" dirty="0" smtClean="0"/>
          </a:p>
        </p:txBody>
      </p:sp>
      <p:sp>
        <p:nvSpPr>
          <p:cNvPr id="15" name="Platshållare för text 11"/>
          <p:cNvSpPr>
            <a:spLocks noGrp="1"/>
          </p:cNvSpPr>
          <p:nvPr>
            <p:ph type="body" sz="quarter" idx="15"/>
          </p:nvPr>
        </p:nvSpPr>
        <p:spPr>
          <a:xfrm>
            <a:off x="4287327" y="5221275"/>
            <a:ext cx="3493699"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smtClean="0"/>
              <a:t>Redigera format för bakgrundstext</a:t>
            </a:r>
          </a:p>
        </p:txBody>
      </p:sp>
      <p:sp>
        <p:nvSpPr>
          <p:cNvPr id="10" name="Platshållare för text 6"/>
          <p:cNvSpPr>
            <a:spLocks noGrp="1"/>
          </p:cNvSpPr>
          <p:nvPr>
            <p:ph type="body" sz="quarter" idx="16"/>
          </p:nvPr>
        </p:nvSpPr>
        <p:spPr>
          <a:xfrm>
            <a:off x="4278702" y="2130426"/>
            <a:ext cx="3501636" cy="2976412"/>
          </a:xfrm>
        </p:spPr>
        <p:txBody>
          <a:bodyPr/>
          <a:lstStyle>
            <a:lvl1pPr marL="0" indent="0">
              <a:buNone/>
              <a:defRPr sz="2600"/>
            </a:lvl1pPr>
            <a:lvl2pPr marL="285750" indent="0">
              <a:buNone/>
              <a:defRPr sz="2000"/>
            </a:lvl2pPr>
            <a:lvl3pPr marL="539750" indent="0">
              <a:buNone/>
              <a:defRPr/>
            </a:lvl3pPr>
            <a:lvl4pPr marL="723900" indent="0">
              <a:buNone/>
              <a:defRPr/>
            </a:lvl4pPr>
            <a:lvl5pPr marL="927100" indent="0">
              <a:buNone/>
              <a:defRPr/>
            </a:lvl5pPr>
          </a:lstStyle>
          <a:p>
            <a:pPr lvl="0"/>
            <a:r>
              <a:rPr lang="sv-SE" smtClean="0"/>
              <a:t>Redigera format för bakgrundstext</a:t>
            </a:r>
          </a:p>
        </p:txBody>
      </p:sp>
    </p:spTree>
    <p:extLst>
      <p:ext uri="{BB962C8B-B14F-4D97-AF65-F5344CB8AC3E}">
        <p14:creationId xmlns:p14="http://schemas.microsoft.com/office/powerpoint/2010/main" val="930349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text och bild vänster - 2">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sz="1400" b="0"/>
            </a:lvl1pPr>
          </a:lstStyle>
          <a:p>
            <a:r>
              <a:rPr lang="sv-SE" smtClean="0"/>
              <a:t>Klicka på ikonen för att lägga till en bild</a:t>
            </a:r>
            <a:endParaRPr lang="sv-SE" dirty="0" smtClean="0"/>
          </a:p>
        </p:txBody>
      </p:sp>
      <p:sp>
        <p:nvSpPr>
          <p:cNvPr id="15" name="Platshållare för text 11"/>
          <p:cNvSpPr>
            <a:spLocks noGrp="1"/>
          </p:cNvSpPr>
          <p:nvPr>
            <p:ph type="body" sz="quarter" idx="15"/>
          </p:nvPr>
        </p:nvSpPr>
        <p:spPr>
          <a:xfrm>
            <a:off x="4287327" y="5221275"/>
            <a:ext cx="3493699"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smtClean="0"/>
              <a:t>Redigera format för bakgrundstext</a:t>
            </a:r>
          </a:p>
        </p:txBody>
      </p:sp>
      <p:sp>
        <p:nvSpPr>
          <p:cNvPr id="7" name="Platshållare för text 6"/>
          <p:cNvSpPr>
            <a:spLocks noGrp="1"/>
          </p:cNvSpPr>
          <p:nvPr>
            <p:ph type="body" sz="quarter" idx="16"/>
          </p:nvPr>
        </p:nvSpPr>
        <p:spPr>
          <a:xfrm>
            <a:off x="4278702" y="2130426"/>
            <a:ext cx="3501636" cy="2976412"/>
          </a:xfrm>
        </p:spPr>
        <p:txBody>
          <a:bodyPr/>
          <a:lstStyle>
            <a:lvl1pPr marL="0" indent="0">
              <a:buNone/>
              <a:defRPr sz="2000"/>
            </a:lvl1pPr>
            <a:lvl2pPr>
              <a:defRPr sz="2000"/>
            </a:lvl2pPr>
            <a:lvl3pPr>
              <a:defRPr sz="2000"/>
            </a:lvl3pPr>
            <a:lvl4pPr>
              <a:defRPr sz="2000"/>
            </a:lvl4pPr>
            <a:lvl5pPr>
              <a:defRPr sz="2000"/>
            </a:lvl5pPr>
          </a:lstStyle>
          <a:p>
            <a:pPr lvl="0"/>
            <a:r>
              <a:rPr lang="sv-SE" smtClean="0"/>
              <a:t>Redigera format för bakgrundstext</a:t>
            </a:r>
          </a:p>
        </p:txBody>
      </p:sp>
    </p:spTree>
    <p:extLst>
      <p:ext uri="{BB962C8B-B14F-4D97-AF65-F5344CB8AC3E}">
        <p14:creationId xmlns:p14="http://schemas.microsoft.com/office/powerpoint/2010/main" val="930349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smtClean="0"/>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3400">
                <a:solidFill>
                  <a:srgbClr val="FFFFFF"/>
                </a:solidFill>
              </a:defRPr>
            </a:lvl1pPr>
          </a:lstStyle>
          <a:p>
            <a:r>
              <a:rPr lang="sv-SE" smtClean="0"/>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text och stor bild vänster - 1">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77182" cy="1296144"/>
          </a:xfrm>
        </p:spPr>
        <p:txBody>
          <a:bodyPr/>
          <a:lstStyle/>
          <a:p>
            <a:r>
              <a:rPr lang="sv-SE" smtClean="0"/>
              <a:t>Klicka här för att ändra format</a:t>
            </a:r>
            <a:endParaRPr lang="sv-SE"/>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smtClean="0"/>
              <a:t>Klicka på ikonen för att lägga till en bild</a:t>
            </a:r>
            <a:endParaRPr lang="sv-SE" dirty="0"/>
          </a:p>
        </p:txBody>
      </p:sp>
      <p:sp>
        <p:nvSpPr>
          <p:cNvPr id="11" name="Platshållare för text 11"/>
          <p:cNvSpPr>
            <a:spLocks noGrp="1"/>
          </p:cNvSpPr>
          <p:nvPr>
            <p:ph type="body" sz="quarter" idx="15"/>
          </p:nvPr>
        </p:nvSpPr>
        <p:spPr>
          <a:xfrm>
            <a:off x="4278702" y="5221275"/>
            <a:ext cx="3528204"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smtClean="0"/>
              <a:t>Redigera format för bakgrundstext</a:t>
            </a:r>
          </a:p>
        </p:txBody>
      </p:sp>
      <p:sp>
        <p:nvSpPr>
          <p:cNvPr id="12" name="Platshållare för text 6"/>
          <p:cNvSpPr>
            <a:spLocks noGrp="1"/>
          </p:cNvSpPr>
          <p:nvPr>
            <p:ph type="body" sz="quarter" idx="16"/>
          </p:nvPr>
        </p:nvSpPr>
        <p:spPr>
          <a:xfrm>
            <a:off x="4278702" y="2130426"/>
            <a:ext cx="3501636" cy="2976412"/>
          </a:xfrm>
        </p:spPr>
        <p:txBody>
          <a:bodyPr/>
          <a:lstStyle>
            <a:lvl1pPr marL="0" indent="0">
              <a:buNone/>
              <a:defRPr sz="2600"/>
            </a:lvl1pPr>
            <a:lvl2pPr marL="285750" indent="0">
              <a:buNone/>
              <a:defRPr sz="2000"/>
            </a:lvl2pPr>
            <a:lvl3pPr marL="539750" indent="0">
              <a:buNone/>
              <a:defRPr/>
            </a:lvl3pPr>
            <a:lvl4pPr marL="723900" indent="0">
              <a:buNone/>
              <a:defRPr/>
            </a:lvl4pPr>
            <a:lvl5pPr marL="927100" indent="0">
              <a:buNone/>
              <a:defRPr/>
            </a:lvl5pPr>
          </a:lstStyle>
          <a:p>
            <a:pPr lvl="0"/>
            <a:r>
              <a:rPr lang="sv-SE" smtClean="0"/>
              <a:t>Redigera format för bakgrundstext</a:t>
            </a:r>
          </a:p>
        </p:txBody>
      </p:sp>
    </p:spTree>
    <p:extLst>
      <p:ext uri="{BB962C8B-B14F-4D97-AF65-F5344CB8AC3E}">
        <p14:creationId xmlns:p14="http://schemas.microsoft.com/office/powerpoint/2010/main" val="1803616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text och stor bild vänster - 2">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77182" cy="1296144"/>
          </a:xfrm>
        </p:spPr>
        <p:txBody>
          <a:bodyPr/>
          <a:lstStyle/>
          <a:p>
            <a:r>
              <a:rPr lang="sv-SE" smtClean="0"/>
              <a:t>Klicka här för att ändra format</a:t>
            </a:r>
            <a:endParaRPr lang="sv-SE"/>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smtClean="0"/>
              <a:t>Klicka på ikonen för att lägga till en bild</a:t>
            </a:r>
            <a:endParaRPr lang="sv-SE" dirty="0"/>
          </a:p>
        </p:txBody>
      </p:sp>
      <p:sp>
        <p:nvSpPr>
          <p:cNvPr id="11" name="Platshållare för text 11"/>
          <p:cNvSpPr>
            <a:spLocks noGrp="1"/>
          </p:cNvSpPr>
          <p:nvPr>
            <p:ph type="body" sz="quarter" idx="15"/>
          </p:nvPr>
        </p:nvSpPr>
        <p:spPr>
          <a:xfrm>
            <a:off x="4278702" y="5221275"/>
            <a:ext cx="3528204"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smtClean="0"/>
              <a:t>Redigera format för bakgrundstext</a:t>
            </a:r>
          </a:p>
        </p:txBody>
      </p:sp>
      <p:sp>
        <p:nvSpPr>
          <p:cNvPr id="12" name="Platshållare för text 6"/>
          <p:cNvSpPr>
            <a:spLocks noGrp="1"/>
          </p:cNvSpPr>
          <p:nvPr>
            <p:ph type="body" sz="quarter" idx="16"/>
          </p:nvPr>
        </p:nvSpPr>
        <p:spPr>
          <a:xfrm>
            <a:off x="4278702" y="2130426"/>
            <a:ext cx="3501636" cy="2976412"/>
          </a:xfrm>
        </p:spPr>
        <p:txBody>
          <a:bodyPr/>
          <a:lstStyle>
            <a:lvl1pPr marL="0" indent="0">
              <a:buNone/>
              <a:defRPr sz="2000"/>
            </a:lvl1pPr>
            <a:lvl2pPr>
              <a:defRPr sz="2000"/>
            </a:lvl2pPr>
            <a:lvl3pPr>
              <a:defRPr sz="2000"/>
            </a:lvl3pPr>
            <a:lvl4pPr>
              <a:defRPr sz="2000"/>
            </a:lvl4pPr>
            <a:lvl5pPr>
              <a:defRPr sz="2000"/>
            </a:lvl5pPr>
          </a:lstStyle>
          <a:p>
            <a:pPr lvl="0"/>
            <a:r>
              <a:rPr lang="sv-SE" smtClean="0"/>
              <a:t>Redigera format för bakgrundstext</a:t>
            </a:r>
          </a:p>
        </p:txBody>
      </p:sp>
    </p:spTree>
    <p:extLst>
      <p:ext uri="{BB962C8B-B14F-4D97-AF65-F5344CB8AC3E}">
        <p14:creationId xmlns:p14="http://schemas.microsoft.com/office/powerpoint/2010/main" val="1803616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smtClean="0"/>
              <a:t>Klicka på ikonen för att lägga till en bild</a:t>
            </a:r>
            <a:endParaRPr lang="sv-SE"/>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smtClean="0"/>
              <a:t>Redigera format för bakgrundstext</a:t>
            </a:r>
          </a:p>
        </p:txBody>
      </p:sp>
    </p:spTree>
    <p:extLst>
      <p:ext uri="{BB962C8B-B14F-4D97-AF65-F5344CB8AC3E}">
        <p14:creationId xmlns:p14="http://schemas.microsoft.com/office/powerpoint/2010/main" val="2569715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utfallande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smtClean="0"/>
              <a:t>Klicka på ikonen för att lägga till en bild</a:t>
            </a:r>
            <a:endParaRPr lang="sv-SE"/>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smtClean="0"/>
              <a:t>Redigera format för bakgrundstext</a:t>
            </a:r>
          </a:p>
        </p:txBody>
      </p:sp>
    </p:spTree>
    <p:extLst>
      <p:ext uri="{BB962C8B-B14F-4D97-AF65-F5344CB8AC3E}">
        <p14:creationId xmlns:p14="http://schemas.microsoft.com/office/powerpoint/2010/main" val="2792280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Utfallande bild utan rubri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endParaRPr lang="sv-SE" dirty="0"/>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F3A1DABF-CD59-47A1-8187-10F3203EF599}" type="slidenum">
              <a:rPr lang="sv-SE" smtClean="0"/>
              <a:t>‹#›</a:t>
            </a:fld>
            <a:endParaRPr lang="sv-SE"/>
          </a:p>
        </p:txBody>
      </p:sp>
      <p:sp>
        <p:nvSpPr>
          <p:cNvPr id="5" name="Platshållare för bild 7"/>
          <p:cNvSpPr>
            <a:spLocks noGrp="1"/>
          </p:cNvSpPr>
          <p:nvPr>
            <p:ph type="pic" sz="quarter" idx="13"/>
          </p:nvPr>
        </p:nvSpPr>
        <p:spPr>
          <a:xfrm>
            <a:off x="0" y="664235"/>
            <a:ext cx="9144000" cy="5003320"/>
          </a:xfrm>
        </p:spPr>
        <p:txBody>
          <a:bodyPr/>
          <a:lstStyle>
            <a:lvl1pPr marL="0" indent="0">
              <a:buNone/>
              <a:defRPr b="0"/>
            </a:lvl1pPr>
          </a:lstStyle>
          <a:p>
            <a:r>
              <a:rPr lang="sv-SE" smtClean="0"/>
              <a:t>Klicka på ikonen för att lägga till en bild</a:t>
            </a:r>
            <a:endParaRPr lang="sv-SE"/>
          </a:p>
        </p:txBody>
      </p:sp>
    </p:spTree>
    <p:extLst>
      <p:ext uri="{BB962C8B-B14F-4D97-AF65-F5344CB8AC3E}">
        <p14:creationId xmlns:p14="http://schemas.microsoft.com/office/powerpoint/2010/main" val="3755418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a:p>
        </p:txBody>
      </p:sp>
    </p:spTree>
    <p:extLst>
      <p:ext uri="{BB962C8B-B14F-4D97-AF65-F5344CB8AC3E}">
        <p14:creationId xmlns:p14="http://schemas.microsoft.com/office/powerpoint/2010/main" val="4265631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5" name="Text Placeholder 2">
            <a:extLst>
              <a:ext uri="{FF2B5EF4-FFF2-40B4-BE49-F238E27FC236}">
                <a16:creationId xmlns:a16="http://schemas.microsoft.com/office/drawing/2014/main" id="{A917A31C-3D41-4EF0-AC92-A5A042D99402}"/>
              </a:ext>
            </a:extLst>
          </p:cNvPr>
          <p:cNvSpPr>
            <a:spLocks noGrp="1"/>
          </p:cNvSpPr>
          <p:nvPr>
            <p:ph type="body" sz="quarter" idx="10" hasCustomPrompt="1"/>
          </p:nvPr>
        </p:nvSpPr>
        <p:spPr>
          <a:xfrm>
            <a:off x="4512217" y="4927392"/>
            <a:ext cx="3970284" cy="1079270"/>
          </a:xfrm>
        </p:spPr>
        <p:txBody>
          <a:bodyPr/>
          <a:lstStyle>
            <a:lvl1pPr marL="0" indent="0" algn="r">
              <a:spcBef>
                <a:spcPts val="0"/>
              </a:spcBef>
              <a:spcAft>
                <a:spcPts val="0"/>
              </a:spcAft>
              <a:buNone/>
              <a:defRPr sz="2600"/>
            </a:lvl1pPr>
          </a:lstStyle>
          <a:p>
            <a:pPr lvl="0"/>
            <a:r>
              <a:rPr lang="sv-SE" dirty="0"/>
              <a:t>Mer information finns på:</a:t>
            </a:r>
          </a:p>
          <a:p>
            <a:pPr lvl="0"/>
            <a:r>
              <a:rPr lang="sv-SE" dirty="0"/>
              <a:t>www.socialstyrelsen.se</a:t>
            </a:r>
          </a:p>
        </p:txBody>
      </p:sp>
    </p:spTree>
    <p:extLst>
      <p:ext uri="{BB962C8B-B14F-4D97-AF65-F5344CB8AC3E}">
        <p14:creationId xmlns:p14="http://schemas.microsoft.com/office/powerpoint/2010/main" val="1957584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smtClean="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3400">
                <a:solidFill>
                  <a:srgbClr val="FFFFFF"/>
                </a:solidFill>
              </a:defRPr>
            </a:lvl1pPr>
          </a:lstStyle>
          <a:p>
            <a:r>
              <a:rPr lang="sv-SE" smtClean="0"/>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sz="2600" b="1"/>
            </a:lvl1pPr>
            <a:lvl2pPr>
              <a:defRPr sz="2000"/>
            </a:lvl2pPr>
            <a:lvl3pPr>
              <a:defRPr sz="1600"/>
            </a:lvl3pPr>
            <a:lvl4pPr>
              <a:defRPr sz="1400"/>
            </a:lvl4pPr>
            <a:lvl5pPr>
              <a:defRPr sz="1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sz="2600" b="0"/>
            </a:lvl1pPr>
            <a:lvl2pPr>
              <a:defRPr sz="2000"/>
            </a:lvl2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sz="2000"/>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smtClean="0"/>
              <a:t>Redigera format för bakgrundstext</a:t>
            </a:r>
          </a:p>
          <a:p>
            <a:pPr lvl="1"/>
            <a:r>
              <a:rPr lang="sv-SE" smtClean="0"/>
              <a:t>Nivå två</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FFFFFF"/>
                </a:solidFill>
              </a:defRPr>
            </a:lvl1pPr>
            <a:lvl2pPr>
              <a:defRPr sz="2000">
                <a:solidFill>
                  <a:srgbClr val="FFFFFF"/>
                </a:solidFill>
              </a:defRPr>
            </a:lvl2pPr>
            <a:lvl3pPr>
              <a:defRPr sz="1600">
                <a:solidFill>
                  <a:srgbClr val="FFFFFF"/>
                </a:solidFill>
              </a:defRPr>
            </a:lvl3pPr>
            <a:lvl4pPr>
              <a:defRPr sz="1400">
                <a:solidFill>
                  <a:srgbClr val="FFFFFF"/>
                </a:solidFill>
              </a:defRPr>
            </a:lvl4pPr>
            <a:lvl5pPr>
              <a:defRPr sz="1200">
                <a:solidFill>
                  <a:srgbClr val="FFFFFF"/>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FFFFFF"/>
                </a:solidFill>
              </a:defRPr>
            </a:lvl1pPr>
            <a:lvl2pPr>
              <a:defRPr sz="2000">
                <a:solidFill>
                  <a:srgbClr val="FFFFFF"/>
                </a:solidFill>
              </a:defRPr>
            </a:lvl2pPr>
            <a:lvl3pPr>
              <a:defRPr sz="1600">
                <a:solidFill>
                  <a:srgbClr val="FFFFFF"/>
                </a:solidFill>
              </a:defRPr>
            </a:lvl3pPr>
            <a:lvl4pPr>
              <a:defRPr sz="1400">
                <a:solidFill>
                  <a:srgbClr val="FFFFFF"/>
                </a:solidFill>
              </a:defRPr>
            </a:lvl4pPr>
            <a:lvl5pPr>
              <a:defRPr sz="1200">
                <a:solidFill>
                  <a:srgbClr val="FFFFFF"/>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64446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sz="2600" b="0"/>
            </a:lvl1pPr>
            <a:lvl2pPr>
              <a:defRPr sz="2000"/>
            </a:lvl2pPr>
            <a:lvl3pPr>
              <a:defRPr sz="1600"/>
            </a:lvl3pPr>
            <a:lvl4pPr>
              <a:defRPr sz="1400"/>
            </a:lvl4pPr>
            <a:lvl5pPr marL="927100" indent="0">
              <a:buNone/>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text 9"/>
          <p:cNvSpPr>
            <a:spLocks noGrp="1"/>
          </p:cNvSpPr>
          <p:nvPr>
            <p:ph type="body" sz="quarter" idx="14" hasCustomPrompt="1"/>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2600" b="0" i="1">
                <a:solidFill>
                  <a:srgbClr val="FFFFFF"/>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dirty="0" smtClean="0"/>
              <a:t>Klicka här för att </a:t>
            </a:r>
            <a:br>
              <a:rPr lang="sv-SE" dirty="0" smtClean="0"/>
            </a:br>
            <a:r>
              <a:rPr lang="sv-SE" dirty="0" smtClean="0"/>
              <a:t>ändra format på bakgrundstexten</a:t>
            </a:r>
          </a:p>
        </p:txBody>
      </p:sp>
    </p:spTree>
    <p:extLst>
      <p:ext uri="{BB962C8B-B14F-4D97-AF65-F5344CB8AC3E}">
        <p14:creationId xmlns:p14="http://schemas.microsoft.com/office/powerpoint/2010/main" val="306351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2716058" y="6295894"/>
            <a:ext cx="1152128" cy="267235"/>
          </a:xfrm>
          <a:prstGeom prst="rect">
            <a:avLst/>
          </a:prstGeom>
        </p:spPr>
        <p:txBody>
          <a:bodyPr vert="horz" lIns="0" tIns="0" rIns="0" bIns="0" rtlCol="0" anchor="ctr"/>
          <a:lstStyle>
            <a:lvl1pPr algn="l">
              <a:defRPr sz="900">
                <a:solidFill>
                  <a:schemeClr val="accent4"/>
                </a:solidFill>
                <a:latin typeface="Arial" panose="020B0604020202020204" pitchFamily="34" charset="0"/>
                <a:cs typeface="Arial" panose="020B0604020202020204" pitchFamily="34" charset="0"/>
              </a:defRPr>
            </a:lvl1pPr>
          </a:lstStyle>
          <a:p>
            <a:endParaRPr lang="sv-SE" dirty="0"/>
          </a:p>
        </p:txBody>
      </p:sp>
      <p:sp>
        <p:nvSpPr>
          <p:cNvPr id="5" name="Platshållare för sidfot 4"/>
          <p:cNvSpPr>
            <a:spLocks noGrp="1"/>
          </p:cNvSpPr>
          <p:nvPr>
            <p:ph type="ftr" sz="quarter" idx="3"/>
          </p:nvPr>
        </p:nvSpPr>
        <p:spPr>
          <a:xfrm>
            <a:off x="3868186" y="6295894"/>
            <a:ext cx="2895600" cy="267235"/>
          </a:xfrm>
          <a:prstGeom prst="rect">
            <a:avLst/>
          </a:prstGeom>
        </p:spPr>
        <p:txBody>
          <a:bodyPr vert="horz" lIns="0" tIns="0" rIns="0" bIns="0" rtlCol="0" anchor="ctr"/>
          <a:lstStyle>
            <a:lvl1pPr algn="l">
              <a:defRPr sz="900">
                <a:solidFill>
                  <a:schemeClr val="accent4"/>
                </a:solidFill>
                <a:latin typeface="Arial" panose="020B0604020202020204" pitchFamily="34" charset="0"/>
                <a:cs typeface="Arial" panose="020B0604020202020204" pitchFamily="34" charset="0"/>
              </a:defRPr>
            </a:lvl1pPr>
          </a:lstStyle>
          <a:p>
            <a:endParaRPr lang="sv-SE" dirty="0"/>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latin typeface="Arial" panose="020B0604020202020204" pitchFamily="34" charset="0"/>
                <a:cs typeface="Arial" panose="020B0604020202020204" pitchFamily="34" charset="0"/>
              </a:defRPr>
            </a:lvl1pPr>
          </a:lstStyle>
          <a:p>
            <a:fld id="{F3A1DABF-CD59-47A1-8187-10F3203EF599}" type="slidenum">
              <a:rPr lang="sv-SE" smtClean="0"/>
              <a:pPr/>
              <a:t>‹#›</a:t>
            </a:fld>
            <a:endParaRPr lang="sv-SE" dirty="0"/>
          </a:p>
        </p:txBody>
      </p:sp>
      <p:cxnSp>
        <p:nvCxnSpPr>
          <p:cNvPr id="9" name="Rak 8"/>
          <p:cNvCxnSpPr/>
          <p:nvPr/>
        </p:nvCxnSpPr>
        <p:spPr>
          <a:xfrm>
            <a:off x="-362309" y="5652398"/>
            <a:ext cx="250166"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1" name="Rak 10"/>
          <p:cNvCxnSpPr/>
          <p:nvPr/>
        </p:nvCxnSpPr>
        <p:spPr>
          <a:xfrm>
            <a:off x="-362309" y="6195324"/>
            <a:ext cx="250166"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2" name="Rak 11"/>
          <p:cNvCxnSpPr/>
          <p:nvPr/>
        </p:nvCxnSpPr>
        <p:spPr>
          <a:xfrm>
            <a:off x="-362309" y="2120322"/>
            <a:ext cx="250166"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3" name="Rak 12"/>
          <p:cNvCxnSpPr/>
          <p:nvPr/>
        </p:nvCxnSpPr>
        <p:spPr>
          <a:xfrm>
            <a:off x="-362309" y="702175"/>
            <a:ext cx="250166"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4" name="Rak 13"/>
          <p:cNvCxnSpPr/>
          <p:nvPr/>
        </p:nvCxnSpPr>
        <p:spPr>
          <a:xfrm>
            <a:off x="9264772" y="5652398"/>
            <a:ext cx="250166"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5" name="Rak 14"/>
          <p:cNvCxnSpPr/>
          <p:nvPr/>
        </p:nvCxnSpPr>
        <p:spPr>
          <a:xfrm>
            <a:off x="9264772" y="6195324"/>
            <a:ext cx="250166"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6" name="Rak 15"/>
          <p:cNvCxnSpPr/>
          <p:nvPr/>
        </p:nvCxnSpPr>
        <p:spPr>
          <a:xfrm>
            <a:off x="9264772" y="2120322"/>
            <a:ext cx="250166"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7" name="Rak 16"/>
          <p:cNvCxnSpPr/>
          <p:nvPr/>
        </p:nvCxnSpPr>
        <p:spPr>
          <a:xfrm>
            <a:off x="9264772" y="702175"/>
            <a:ext cx="250166"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8" name="Rak 17"/>
          <p:cNvCxnSpPr/>
          <p:nvPr/>
        </p:nvCxnSpPr>
        <p:spPr>
          <a:xfrm flipV="1">
            <a:off x="802586" y="-229676"/>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9" name="Rak 18"/>
          <p:cNvCxnSpPr/>
          <p:nvPr/>
        </p:nvCxnSpPr>
        <p:spPr>
          <a:xfrm flipV="1">
            <a:off x="7751763" y="-229676"/>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20" name="Rak 19"/>
          <p:cNvCxnSpPr/>
          <p:nvPr/>
        </p:nvCxnSpPr>
        <p:spPr>
          <a:xfrm flipV="1">
            <a:off x="802586" y="6923599"/>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21" name="Rak 20"/>
          <p:cNvCxnSpPr/>
          <p:nvPr/>
        </p:nvCxnSpPr>
        <p:spPr>
          <a:xfrm flipV="1">
            <a:off x="7751763" y="6923599"/>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700" r:id="rId8"/>
    <p:sldLayoutId id="2147483663" r:id="rId9"/>
    <p:sldLayoutId id="2147483664" r:id="rId10"/>
    <p:sldLayoutId id="2147483703" r:id="rId11"/>
    <p:sldLayoutId id="2147483702" r:id="rId12"/>
    <p:sldLayoutId id="2147483704" r:id="rId13"/>
    <p:sldLayoutId id="2147483667" r:id="rId14"/>
    <p:sldLayoutId id="2147483705" r:id="rId15"/>
    <p:sldLayoutId id="2147483670" r:id="rId16"/>
    <p:sldLayoutId id="2147483668" r:id="rId17"/>
    <p:sldLayoutId id="2147483707" r:id="rId18"/>
    <p:sldLayoutId id="2147483706" r:id="rId19"/>
    <p:sldLayoutId id="2147483708" r:id="rId20"/>
    <p:sldLayoutId id="2147483709" r:id="rId21"/>
    <p:sldLayoutId id="2147483666" r:id="rId22"/>
    <p:sldLayoutId id="2147483669" r:id="rId23"/>
    <p:sldLayoutId id="2147483655" r:id="rId24"/>
    <p:sldLayoutId id="2147483654" r:id="rId25"/>
    <p:sldLayoutId id="2147483710" r:id="rId26"/>
  </p:sldLayoutIdLst>
  <p:hf sldNum="0" hdr="0" ftr="0" dt="0"/>
  <p:txStyles>
    <p:title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Arial" panose="020B0604020202020204" pitchFamily="34" charset="0"/>
          <a:ea typeface="+mn-ea"/>
          <a:cs typeface="Arial" panose="020B0604020202020204" pitchFamily="34" charset="0"/>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Arial" panose="020B0604020202020204" pitchFamily="34" charset="0"/>
          <a:ea typeface="+mn-ea"/>
          <a:cs typeface="Arial" panose="020B0604020202020204" pitchFamily="34" charset="0"/>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Arial" panose="020B0604020202020204" pitchFamily="34" charset="0"/>
          <a:ea typeface="+mn-ea"/>
          <a:cs typeface="Arial" panose="020B0604020202020204" pitchFamily="34" charset="0"/>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Arial" panose="020B0604020202020204" pitchFamily="34" charset="0"/>
          <a:ea typeface="+mn-ea"/>
          <a:cs typeface="Arial" panose="020B0604020202020204" pitchFamily="34" charset="0"/>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www.tidigatecken.nu/"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0" y="397686"/>
            <a:ext cx="8507185" cy="5606874"/>
          </a:xfrm>
        </p:spPr>
        <p:txBody>
          <a:bodyPr/>
          <a:lstStyle/>
          <a:p>
            <a:r>
              <a:rPr lang="sv-SE" dirty="0" smtClean="0"/>
              <a:t/>
            </a:r>
            <a:br>
              <a:rPr lang="sv-SE" dirty="0" smtClean="0"/>
            </a:br>
            <a:r>
              <a:rPr lang="sv-SE" dirty="0" smtClean="0"/>
              <a:t/>
            </a:r>
            <a:br>
              <a:rPr lang="sv-SE" dirty="0" smtClean="0"/>
            </a:br>
            <a:endParaRPr lang="sv-SE" dirty="0"/>
          </a:p>
        </p:txBody>
      </p:sp>
      <p:sp>
        <p:nvSpPr>
          <p:cNvPr id="4" name="Rubrik 2"/>
          <p:cNvSpPr txBox="1">
            <a:spLocks/>
          </p:cNvSpPr>
          <p:nvPr/>
        </p:nvSpPr>
        <p:spPr>
          <a:xfrm>
            <a:off x="802801" y="687600"/>
            <a:ext cx="7081360" cy="4825621"/>
          </a:xfrm>
          <a:prstGeom prst="rect">
            <a:avLst/>
          </a:prstGeom>
        </p:spPr>
        <p:txBody>
          <a:bodyPr vert="horz" lIns="0" tIns="0" rIns="0" bIns="0" rtlCol="0" anchor="t" anchorCtr="0">
            <a:noAutofit/>
          </a:bodyPr>
          <a:lst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a:lstStyle>
          <a:p>
            <a:r>
              <a:rPr lang="sv-SE" sz="1800" dirty="0"/>
              <a:t>Kort information till dig som ska använda denna presentation</a:t>
            </a:r>
          </a:p>
          <a:p>
            <a:endParaRPr lang="sv-SE" sz="1050" dirty="0"/>
          </a:p>
          <a:p>
            <a:pPr>
              <a:spcAft>
                <a:spcPts val="600"/>
              </a:spcAft>
            </a:pPr>
            <a:r>
              <a:rPr lang="sv-SE" sz="1200" b="0" dirty="0"/>
              <a:t>Presentationen </a:t>
            </a:r>
            <a:r>
              <a:rPr lang="sv-SE" sz="1200" b="0" dirty="0" smtClean="0"/>
              <a:t>är </a:t>
            </a:r>
            <a:r>
              <a:rPr lang="sv-SE" sz="1200" b="0" dirty="0"/>
              <a:t>avsedd </a:t>
            </a:r>
            <a:r>
              <a:rPr lang="sv-SE" sz="1200" b="0" dirty="0" smtClean="0"/>
              <a:t>att användas för </a:t>
            </a:r>
            <a:r>
              <a:rPr lang="sv-SE" sz="1200" b="0" dirty="0"/>
              <a:t>arbetsgrupper inom socialtjänst, hälso- och sjukvård och tandvård, men kan </a:t>
            </a:r>
            <a:r>
              <a:rPr lang="sv-SE" sz="1200" b="0" dirty="0" smtClean="0"/>
              <a:t>även </a:t>
            </a:r>
            <a:r>
              <a:rPr lang="sv-SE" sz="1200" b="0" dirty="0"/>
              <a:t>vara relevant för andra arbetsgrupper som möter barn. </a:t>
            </a:r>
          </a:p>
          <a:p>
            <a:pPr>
              <a:spcAft>
                <a:spcPts val="600"/>
              </a:spcAft>
            </a:pPr>
            <a:r>
              <a:rPr lang="sv-SE" sz="1200" b="0" dirty="0"/>
              <a:t>Materialet är i första hand tänkt att användas till att ge deltagarna en övergripande presentation av vad kunskapsstödet </a:t>
            </a:r>
            <a:r>
              <a:rPr lang="sv-SE" sz="1200" dirty="0" smtClean="0"/>
              <a:t>Att </a:t>
            </a:r>
            <a:r>
              <a:rPr lang="sv-SE" sz="1200" dirty="0"/>
              <a:t>samtala med barn - Kunskapsstöd för socialtjänsten, hälso- och sjukvården och tandvården </a:t>
            </a:r>
            <a:r>
              <a:rPr lang="sv-SE" sz="1200" b="0" dirty="0"/>
              <a:t>(</a:t>
            </a:r>
            <a:r>
              <a:rPr lang="sv-SE" sz="1200" dirty="0"/>
              <a:t>Artikelnummer: 2018-11-14) </a:t>
            </a:r>
            <a:r>
              <a:rPr lang="sv-SE" sz="1200" b="0" dirty="0"/>
              <a:t>innehåller. </a:t>
            </a:r>
            <a:r>
              <a:rPr lang="sv-SE" sz="1200" b="0" dirty="0" smtClean="0"/>
              <a:t>Presentationen </a:t>
            </a:r>
            <a:r>
              <a:rPr lang="sv-SE" sz="1200" b="0" dirty="0"/>
              <a:t>är i synnerhet tänkt till </a:t>
            </a:r>
            <a:r>
              <a:rPr lang="sv-SE" sz="1200" b="0" dirty="0" smtClean="0"/>
              <a:t/>
            </a:r>
            <a:br>
              <a:rPr lang="sv-SE" sz="1200" b="0" dirty="0" smtClean="0"/>
            </a:br>
            <a:r>
              <a:rPr lang="sv-SE" sz="1200" b="0" dirty="0" smtClean="0"/>
              <a:t>att </a:t>
            </a:r>
            <a:r>
              <a:rPr lang="sv-SE" sz="1200" b="0" dirty="0"/>
              <a:t>inspirera och göra deltagarna nyfikna på materialet, för att därefter ladda ner/beställa hem det </a:t>
            </a:r>
            <a:r>
              <a:rPr lang="sv-SE" sz="1200" b="0" dirty="0" smtClean="0"/>
              <a:t/>
            </a:r>
            <a:br>
              <a:rPr lang="sv-SE" sz="1200" b="0" dirty="0" smtClean="0"/>
            </a:br>
            <a:r>
              <a:rPr lang="sv-SE" sz="1200" b="0" dirty="0" smtClean="0"/>
              <a:t>och </a:t>
            </a:r>
            <a:r>
              <a:rPr lang="sv-SE" sz="1200" b="0" dirty="0"/>
              <a:t>läsa </a:t>
            </a:r>
            <a:r>
              <a:rPr lang="sv-SE" sz="1200" b="0" dirty="0" smtClean="0"/>
              <a:t>det.</a:t>
            </a:r>
          </a:p>
          <a:p>
            <a:pPr>
              <a:spcAft>
                <a:spcPts val="600"/>
              </a:spcAft>
            </a:pPr>
            <a:r>
              <a:rPr lang="sv-SE" sz="1200" b="0" dirty="0" smtClean="0"/>
              <a:t>Presentationen av kunskapsstödet kan kompletteras med avsatt tid för reflektion och diskussion. För detta ändamål innehåller materialet även en del reflektionsfrågor. </a:t>
            </a:r>
            <a:r>
              <a:rPr lang="sv-SE" sz="1200" b="0" dirty="0"/>
              <a:t>Reflektionsfrågor finns i tal-manuset </a:t>
            </a:r>
            <a:r>
              <a:rPr lang="sv-SE" sz="1200" b="0" dirty="0" smtClean="0"/>
              <a:t/>
            </a:r>
            <a:br>
              <a:rPr lang="sv-SE" sz="1200" b="0" dirty="0" smtClean="0"/>
            </a:br>
            <a:r>
              <a:rPr lang="sv-SE" sz="1200" b="0" dirty="0" smtClean="0"/>
              <a:t>till </a:t>
            </a:r>
            <a:r>
              <a:rPr lang="sv-SE" sz="1200" b="0" dirty="0"/>
              <a:t>ett antal av bilderna. Frågorna </a:t>
            </a:r>
            <a:r>
              <a:rPr lang="sv-SE" sz="1200" b="0" dirty="0" smtClean="0"/>
              <a:t>är med andra ord tänkta att användas </a:t>
            </a:r>
            <a:r>
              <a:rPr lang="sv-SE" sz="1200" b="0" dirty="0"/>
              <a:t>i anslutning till var och en av dessa bilder; att man visar bilden och ger information utifrån tal-manus, för att därefter be deltagarna </a:t>
            </a:r>
            <a:r>
              <a:rPr lang="sv-SE" sz="1200" b="0" dirty="0" smtClean="0"/>
              <a:t/>
            </a:r>
            <a:br>
              <a:rPr lang="sv-SE" sz="1200" b="0" dirty="0" smtClean="0"/>
            </a:br>
            <a:r>
              <a:rPr lang="sv-SE" sz="1200" b="0" dirty="0" smtClean="0"/>
              <a:t>att </a:t>
            </a:r>
            <a:r>
              <a:rPr lang="sv-SE" sz="1200" b="0" dirty="0"/>
              <a:t>reflektera utifrån frågorna - enskilt eller i grupp</a:t>
            </a:r>
            <a:r>
              <a:rPr lang="sv-SE" sz="1200" b="0" dirty="0" smtClean="0"/>
              <a:t>.</a:t>
            </a:r>
            <a:endParaRPr lang="sv-SE" sz="1200" b="0" dirty="0"/>
          </a:p>
          <a:p>
            <a:pPr>
              <a:spcAft>
                <a:spcPts val="600"/>
              </a:spcAft>
            </a:pPr>
            <a:r>
              <a:rPr lang="sv-SE" sz="1200" b="0" dirty="0"/>
              <a:t>Presentationen av kunskapsstödet är beräknat att ta ca en timme, exklusive tid för reflektionsfrågorna. Hur mycket tid som är relevant att använda för reflektionsfrågor är upp till användaren att bedöma</a:t>
            </a:r>
            <a:r>
              <a:rPr lang="sv-SE" sz="1200" b="0" dirty="0" smtClean="0"/>
              <a:t>.</a:t>
            </a:r>
            <a:endParaRPr lang="sv-SE" sz="1200" b="0" dirty="0"/>
          </a:p>
          <a:p>
            <a:pPr>
              <a:spcAft>
                <a:spcPts val="600"/>
              </a:spcAft>
            </a:pPr>
            <a:r>
              <a:rPr lang="sv-SE" sz="1200" b="0" dirty="0"/>
              <a:t>Till varje bild finns tal-manus till stöd för den som ska hålla i presentationen. Stödet innehåller förslag </a:t>
            </a:r>
            <a:r>
              <a:rPr lang="sv-SE" sz="1200" b="0" dirty="0" smtClean="0"/>
              <a:t/>
            </a:r>
            <a:br>
              <a:rPr lang="sv-SE" sz="1200" b="0" dirty="0" smtClean="0"/>
            </a:br>
            <a:r>
              <a:rPr lang="sv-SE" sz="1200" b="0" dirty="0" smtClean="0"/>
              <a:t>på </a:t>
            </a:r>
            <a:r>
              <a:rPr lang="sv-SE" sz="1200" b="0" dirty="0"/>
              <a:t>vad som kan vara relevant att säga till varje bild. Som ytterligare utgångpunkt kan man ha de sidhänvisningar som ges till kunskapsstödet, i form av sidnummer inom parentes i tal-manuset. Dessa sidnummer anger alltså var i kunskapsstödet som det aktuella temat mer utförligt beskrivs</a:t>
            </a:r>
            <a:r>
              <a:rPr lang="sv-SE" sz="1200" b="0" dirty="0" smtClean="0"/>
              <a:t>.</a:t>
            </a:r>
            <a:endParaRPr lang="sv-SE" sz="1200" b="0" dirty="0"/>
          </a:p>
          <a:p>
            <a:pPr>
              <a:spcAft>
                <a:spcPts val="600"/>
              </a:spcAft>
            </a:pPr>
            <a:r>
              <a:rPr lang="sv-SE" sz="1200" b="0" dirty="0"/>
              <a:t>I anteckningarna anges ”(klick)” vid varje tillfälle då det är tänkt att klicka sig fram i bilden eller klicka sig till nästa bild. </a:t>
            </a:r>
          </a:p>
          <a:p>
            <a:pPr>
              <a:spcAft>
                <a:spcPts val="600"/>
              </a:spcAft>
            </a:pPr>
            <a:r>
              <a:rPr lang="sv-SE" sz="1200" b="0" dirty="0"/>
              <a:t>Materialet är framtaget för arbetsledare eller liknande att använda inför arbetsgrupp, men inget hindrar </a:t>
            </a:r>
            <a:r>
              <a:rPr lang="sv-SE" sz="1200" b="0" dirty="0" smtClean="0"/>
              <a:t/>
            </a:r>
            <a:br>
              <a:rPr lang="sv-SE" sz="1200" b="0" dirty="0" smtClean="0"/>
            </a:br>
            <a:r>
              <a:rPr lang="sv-SE" sz="1200" b="0" dirty="0" smtClean="0"/>
              <a:t>att </a:t>
            </a:r>
            <a:r>
              <a:rPr lang="sv-SE" sz="1200" b="0" dirty="0"/>
              <a:t>det istället används individuellt, som ett sätt att enskilt ta till sig en sammanfattning av kunskapsstödet och reflektera kring det.</a:t>
            </a:r>
          </a:p>
          <a:p>
            <a:endParaRPr lang="sv-SE" sz="1100" dirty="0"/>
          </a:p>
        </p:txBody>
      </p:sp>
    </p:spTree>
    <p:extLst>
      <p:ext uri="{BB962C8B-B14F-4D97-AF65-F5344CB8AC3E}">
        <p14:creationId xmlns:p14="http://schemas.microsoft.com/office/powerpoint/2010/main" val="310258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23"/>
          <p:cNvSpPr txBox="1">
            <a:spLocks noChangeArrowheads="1"/>
          </p:cNvSpPr>
          <p:nvPr/>
        </p:nvSpPr>
        <p:spPr bwMode="auto">
          <a:xfrm>
            <a:off x="802800" y="2902480"/>
            <a:ext cx="6209161" cy="1019280"/>
          </a:xfrm>
          <a:prstGeom prst="rect">
            <a:avLst/>
          </a:prstGeom>
          <a:noFill/>
          <a:ln w="25400">
            <a:solidFill>
              <a:srgbClr val="006FB3"/>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20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Mer om att se, våga fråga och agera gällande barns utsatthet se</a:t>
            </a:r>
            <a:r>
              <a:rPr kumimoji="0" lang="sv-SE" altLang="sv-SE" sz="2000" b="0"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a:t>
            </a:r>
            <a:r>
              <a:rPr kumimoji="0" lang="sv-SE" altLang="sv-SE" sz="20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hlinkClick r:id="rId3"/>
              </a:rPr>
              <a:t>www.tidigatecken.nu</a:t>
            </a:r>
            <a:r>
              <a:rPr kumimoji="0" lang="sv-SE" altLang="sv-SE" sz="20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[4] samt</a:t>
            </a:r>
            <a:r>
              <a:rPr kumimoji="0" lang="sv-SE" altLang="sv-SE" sz="2000" b="0"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Barn som far illa eller riskerar fara illa </a:t>
            </a:r>
            <a:r>
              <a:rPr kumimoji="0" lang="sv-SE" altLang="sv-SE" sz="20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[11].</a:t>
            </a:r>
            <a:r>
              <a:rPr kumimoji="0" lang="sv-SE" altLang="sv-SE" sz="2000" b="0"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a:t>
            </a:r>
            <a:endParaRPr kumimoji="0" lang="sv-SE" altLang="sv-SE" sz="2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2000" b="0" i="0" u="none" strike="noStrike" cap="none" normalizeH="0" baseline="0" dirty="0" smtClean="0">
              <a:ln>
                <a:noFill/>
              </a:ln>
              <a:solidFill>
                <a:schemeClr val="tx1"/>
              </a:solidFill>
              <a:effectLst/>
              <a:latin typeface="Arial" panose="020B0604020202020204" pitchFamily="34" charset="0"/>
            </a:endParaRPr>
          </a:p>
        </p:txBody>
      </p:sp>
      <p:pic>
        <p:nvPicPr>
          <p:cNvPr id="6146" name="Bildobjekt 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7215" y="2934263"/>
            <a:ext cx="1085812" cy="98294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428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42875" algn="l" defTabSz="914400" rtl="0" eaLnBrk="0" fontAlgn="base" latinLnBrk="0" hangingPunct="0">
              <a:lnSpc>
                <a:spcPct val="100000"/>
              </a:lnSpc>
              <a:spcBef>
                <a:spcPct val="0"/>
              </a:spcBef>
              <a:spcAft>
                <a:spcPct val="0"/>
              </a:spcAft>
              <a:buClrTx/>
              <a:buSzTx/>
              <a:buFontTx/>
              <a:buNone/>
              <a:tabLst/>
            </a:pPr>
            <a:r>
              <a:rPr kumimoji="0" lang="sv-SE" altLang="sv-SE" sz="1800" b="0" i="0" u="none" strike="noStrike" cap="none" normalizeH="0" baseline="0" smtClean="0">
                <a:ln>
                  <a:noFill/>
                </a:ln>
                <a:solidFill>
                  <a:schemeClr val="tx1"/>
                </a:solidFill>
                <a:effectLst/>
                <a:latin typeface="Arial" panose="020B0604020202020204" pitchFamily="34" charset="0"/>
              </a:rPr>
              <a:t/>
            </a:r>
            <a:br>
              <a:rPr kumimoji="0" lang="sv-SE" altLang="sv-SE" sz="1800" b="0" i="0" u="none" strike="noStrike" cap="none" normalizeH="0" baseline="0" smtClean="0">
                <a:ln>
                  <a:noFill/>
                </a:ln>
                <a:solidFill>
                  <a:schemeClr val="tx1"/>
                </a:solidFill>
                <a:effectLst/>
                <a:latin typeface="Arial" panose="020B0604020202020204" pitchFamily="34" charset="0"/>
              </a:rPr>
            </a:br>
            <a:endParaRPr kumimoji="0" lang="sv-SE" altLang="sv-SE" sz="1800" b="0" i="0" u="none" strike="noStrike" cap="none" normalizeH="0" baseline="0" smtClean="0">
              <a:ln>
                <a:noFill/>
              </a:ln>
              <a:solidFill>
                <a:schemeClr val="tx1"/>
              </a:solidFill>
              <a:effectLst/>
              <a:latin typeface="Arial" panose="020B0604020202020204" pitchFamily="34" charset="0"/>
            </a:endParaRPr>
          </a:p>
          <a:p>
            <a:pPr marL="0" marR="0" lvl="0" indent="142875"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anose="020B0604020202020204" pitchFamily="34" charset="0"/>
            </a:endParaRPr>
          </a:p>
        </p:txBody>
      </p:sp>
      <p:sp>
        <p:nvSpPr>
          <p:cNvPr id="8" name="Rectangle 6"/>
          <p:cNvSpPr>
            <a:spLocks noChangeArrowheads="1"/>
          </p:cNvSpPr>
          <p:nvPr/>
        </p:nvSpPr>
        <p:spPr bwMode="auto">
          <a:xfrm>
            <a:off x="0" y="1249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anose="020B0604020202020204" pitchFamily="34" charset="0"/>
            </a:endParaRPr>
          </a:p>
        </p:txBody>
      </p:sp>
      <p:sp>
        <p:nvSpPr>
          <p:cNvPr id="10" name="Rubrik 1"/>
          <p:cNvSpPr txBox="1">
            <a:spLocks/>
          </p:cNvSpPr>
          <p:nvPr/>
        </p:nvSpPr>
        <p:spPr>
          <a:xfrm>
            <a:off x="801688" y="687600"/>
            <a:ext cx="7440834" cy="1296144"/>
          </a:xfrm>
          <a:prstGeom prst="rect">
            <a:avLst/>
          </a:prstGeom>
        </p:spPr>
        <p:txBody>
          <a:bodyPr vert="horz" lIns="0" tIns="0" rIns="0" bIns="0" rtlCol="0" anchor="t" anchorCtr="0">
            <a:noAutofit/>
          </a:bodyPr>
          <a:lst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a:lstStyle>
          <a:p>
            <a:r>
              <a:rPr lang="sv-SE" spc="-30" dirty="0"/>
              <a:t>Tips på litteratur och material för mer specifik och fördjupad kunskap</a:t>
            </a:r>
          </a:p>
        </p:txBody>
      </p:sp>
    </p:spTree>
    <p:extLst>
      <p:ext uri="{BB962C8B-B14F-4D97-AF65-F5344CB8AC3E}">
        <p14:creationId xmlns:p14="http://schemas.microsoft.com/office/powerpoint/2010/main" val="371937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a:t>Tre olika typer av samtal</a:t>
            </a:r>
            <a:br>
              <a:rPr lang="sv-SE" dirty="0"/>
            </a:br>
            <a:r>
              <a:rPr lang="sv-SE" dirty="0"/>
              <a:t/>
            </a:r>
            <a:br>
              <a:rPr lang="sv-SE" dirty="0"/>
            </a:br>
            <a:endParaRPr lang="sv-SE" dirty="0"/>
          </a:p>
        </p:txBody>
      </p:sp>
      <p:sp>
        <p:nvSpPr>
          <p:cNvPr id="8" name="Platshållare för innehåll 7"/>
          <p:cNvSpPr>
            <a:spLocks noGrp="1"/>
          </p:cNvSpPr>
          <p:nvPr>
            <p:ph sz="quarter" idx="13"/>
          </p:nvPr>
        </p:nvSpPr>
        <p:spPr/>
        <p:txBody>
          <a:bodyPr/>
          <a:lstStyle/>
          <a:p>
            <a:pPr marL="0" indent="0">
              <a:spcAft>
                <a:spcPts val="600"/>
              </a:spcAft>
              <a:buNone/>
            </a:pPr>
            <a:r>
              <a:rPr lang="sv-SE" b="1" dirty="0">
                <a:solidFill>
                  <a:srgbClr val="ED8B00"/>
                </a:solidFill>
              </a:rPr>
              <a:t>Informerande</a:t>
            </a:r>
          </a:p>
          <a:p>
            <a:pPr>
              <a:spcAft>
                <a:spcPts val="600"/>
              </a:spcAft>
            </a:pPr>
            <a:r>
              <a:rPr lang="sv-SE" sz="2000" dirty="0"/>
              <a:t>En grundläggande förutsättning för delaktighet</a:t>
            </a:r>
          </a:p>
          <a:p>
            <a:pPr>
              <a:spcAft>
                <a:spcPts val="600"/>
              </a:spcAft>
            </a:pPr>
            <a:r>
              <a:rPr lang="sv-SE" sz="2000" dirty="0"/>
              <a:t>Vad händer, vad har hänt, vad kommer att hända </a:t>
            </a:r>
          </a:p>
          <a:p>
            <a:pPr marL="0" indent="0">
              <a:spcAft>
                <a:spcPts val="600"/>
              </a:spcAft>
              <a:buNone/>
            </a:pPr>
            <a:r>
              <a:rPr lang="sv-SE" b="1" dirty="0">
                <a:solidFill>
                  <a:srgbClr val="ED8B00"/>
                </a:solidFill>
              </a:rPr>
              <a:t>Stödjande</a:t>
            </a:r>
          </a:p>
          <a:p>
            <a:pPr>
              <a:spcAft>
                <a:spcPts val="600"/>
              </a:spcAft>
            </a:pPr>
            <a:r>
              <a:rPr lang="sv-SE" sz="2000" dirty="0"/>
              <a:t>Alla kan komma att ha ett stödjande samtal</a:t>
            </a:r>
          </a:p>
          <a:p>
            <a:pPr>
              <a:spcAft>
                <a:spcPts val="600"/>
              </a:spcAft>
            </a:pPr>
            <a:r>
              <a:rPr lang="sv-SE" sz="2000" dirty="0"/>
              <a:t>Bekräfta barnet på ett ärligt vis</a:t>
            </a:r>
          </a:p>
          <a:p>
            <a:pPr marL="0" indent="0">
              <a:spcAft>
                <a:spcPts val="600"/>
              </a:spcAft>
              <a:buNone/>
            </a:pPr>
            <a:r>
              <a:rPr lang="sv-SE" b="1" dirty="0">
                <a:solidFill>
                  <a:srgbClr val="ED8B00"/>
                </a:solidFill>
              </a:rPr>
              <a:t>Utredande</a:t>
            </a:r>
          </a:p>
          <a:p>
            <a:pPr>
              <a:spcAft>
                <a:spcPts val="600"/>
              </a:spcAft>
            </a:pPr>
            <a:r>
              <a:rPr lang="sv-SE" sz="2000" dirty="0"/>
              <a:t>Inrikta sig på barnets egna erfarenheter</a:t>
            </a:r>
          </a:p>
          <a:p>
            <a:pPr>
              <a:spcAft>
                <a:spcPts val="600"/>
              </a:spcAft>
            </a:pPr>
            <a:r>
              <a:rPr lang="sv-SE" sz="2000" dirty="0"/>
              <a:t>Även utredande samtal är </a:t>
            </a:r>
            <a:r>
              <a:rPr lang="sv-SE" sz="2000" dirty="0" smtClean="0"/>
              <a:t>stödjande</a:t>
            </a:r>
            <a:endParaRPr lang="sv-SE" sz="2000" dirty="0"/>
          </a:p>
        </p:txBody>
      </p:sp>
    </p:spTree>
    <p:extLst>
      <p:ext uri="{BB962C8B-B14F-4D97-AF65-F5344CB8AC3E}">
        <p14:creationId xmlns:p14="http://schemas.microsoft.com/office/powerpoint/2010/main" val="390503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Samtalets gång</a:t>
            </a:r>
            <a:r>
              <a:rPr lang="sv-SE" dirty="0" smtClean="0"/>
              <a:t/>
            </a:r>
            <a:br>
              <a:rPr lang="sv-SE" dirty="0" smtClean="0"/>
            </a:br>
            <a:endParaRPr lang="sv-SE" dirty="0"/>
          </a:p>
        </p:txBody>
      </p:sp>
      <p:sp>
        <p:nvSpPr>
          <p:cNvPr id="9" name="Platshållare för innehåll 7"/>
          <p:cNvSpPr txBox="1">
            <a:spLocks/>
          </p:cNvSpPr>
          <p:nvPr/>
        </p:nvSpPr>
        <p:spPr>
          <a:xfrm>
            <a:off x="801688" y="2059200"/>
            <a:ext cx="6959600" cy="3708400"/>
          </a:xfrm>
          <a:prstGeom prst="rect">
            <a:avLst/>
          </a:prstGeom>
        </p:spPr>
        <p:txBody>
          <a:bodyPr vert="horz" lIns="0" tIns="0" rIns="0" bIns="0" rtlCol="0" anchor="t" anchorCtr="0">
            <a:noAutofit/>
          </a:bodyPr>
          <a:lstStyle>
            <a:lvl1pPr marL="271463" indent="-271463" algn="l" defTabSz="914400" rtl="0" eaLnBrk="1" latinLnBrk="0" hangingPunct="1">
              <a:spcBef>
                <a:spcPts val="0"/>
              </a:spcBef>
              <a:spcAft>
                <a:spcPts val="800"/>
              </a:spcAft>
              <a:buSzPct val="115000"/>
              <a:buFont typeface="Century Gothic" pitchFamily="34" charset="0"/>
              <a:buChar char="•"/>
              <a:defRPr sz="2600" b="0" kern="1200">
                <a:solidFill>
                  <a:schemeClr val="accent4"/>
                </a:solidFill>
                <a:latin typeface="Arial" panose="020B0604020202020204" pitchFamily="34" charset="0"/>
                <a:ea typeface="+mn-ea"/>
                <a:cs typeface="Arial" panose="020B0604020202020204" pitchFamily="34" charset="0"/>
              </a:defRPr>
            </a:lvl1pPr>
            <a:lvl2pPr marL="520700" indent="-234950" algn="l" defTabSz="914400" rtl="0" eaLnBrk="1" latinLnBrk="0" hangingPunct="1">
              <a:spcBef>
                <a:spcPts val="0"/>
              </a:spcBef>
              <a:spcAft>
                <a:spcPts val="800"/>
              </a:spcAft>
              <a:buFont typeface="Arial" pitchFamily="34" charset="0"/>
              <a:buChar char="–"/>
              <a:defRPr sz="2000" b="0" kern="1200">
                <a:solidFill>
                  <a:schemeClr val="accent4"/>
                </a:solidFill>
                <a:latin typeface="Arial" panose="020B0604020202020204" pitchFamily="34" charset="0"/>
                <a:ea typeface="+mn-ea"/>
                <a:cs typeface="Arial" panose="020B0604020202020204" pitchFamily="34" charset="0"/>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Arial" panose="020B0604020202020204" pitchFamily="34" charset="0"/>
                <a:ea typeface="+mn-ea"/>
                <a:cs typeface="Arial" panose="020B0604020202020204" pitchFamily="34" charset="0"/>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Arial" panose="020B0604020202020204" pitchFamily="34" charset="0"/>
                <a:ea typeface="+mn-ea"/>
                <a:cs typeface="Arial" panose="020B0604020202020204" pitchFamily="34" charset="0"/>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 typeface="Century Gothic" pitchFamily="34" charset="0"/>
              <a:buNone/>
            </a:pPr>
            <a:r>
              <a:rPr lang="sv-SE" b="1" dirty="0" smtClean="0">
                <a:solidFill>
                  <a:srgbClr val="ED8B00"/>
                </a:solidFill>
              </a:rPr>
              <a:t>Förberedelser</a:t>
            </a:r>
          </a:p>
          <a:p>
            <a:pPr>
              <a:spcAft>
                <a:spcPts val="600"/>
              </a:spcAft>
            </a:pPr>
            <a:r>
              <a:rPr lang="sv-SE" sz="2000" dirty="0"/>
              <a:t>Förbereda sig själv. Förbereda barnet.</a:t>
            </a:r>
          </a:p>
          <a:p>
            <a:pPr marL="0" indent="0">
              <a:spcAft>
                <a:spcPts val="600"/>
              </a:spcAft>
              <a:buFont typeface="Century Gothic" pitchFamily="34" charset="0"/>
              <a:buNone/>
            </a:pPr>
            <a:r>
              <a:rPr lang="sv-SE" b="1" dirty="0" smtClean="0">
                <a:solidFill>
                  <a:srgbClr val="ED8B00"/>
                </a:solidFill>
              </a:rPr>
              <a:t>Inledning</a:t>
            </a:r>
          </a:p>
          <a:p>
            <a:pPr>
              <a:spcAft>
                <a:spcPts val="600"/>
              </a:spcAft>
            </a:pPr>
            <a:r>
              <a:rPr lang="sv-SE" sz="2000" dirty="0"/>
              <a:t>Beskriva syftet och ramen för samtalet</a:t>
            </a:r>
          </a:p>
          <a:p>
            <a:pPr marL="0" indent="0">
              <a:spcAft>
                <a:spcPts val="600"/>
              </a:spcAft>
              <a:buFont typeface="Century Gothic" pitchFamily="34" charset="0"/>
              <a:buNone/>
            </a:pPr>
            <a:r>
              <a:rPr lang="sv-SE" b="1" dirty="0" smtClean="0">
                <a:solidFill>
                  <a:srgbClr val="ED8B00"/>
                </a:solidFill>
              </a:rPr>
              <a:t>Avslutning</a:t>
            </a:r>
          </a:p>
          <a:p>
            <a:pPr>
              <a:spcAft>
                <a:spcPts val="600"/>
              </a:spcAft>
            </a:pPr>
            <a:r>
              <a:rPr lang="sv-SE" sz="2000" dirty="0"/>
              <a:t>Sammanfattning</a:t>
            </a:r>
          </a:p>
          <a:p>
            <a:pPr>
              <a:spcAft>
                <a:spcPts val="600"/>
              </a:spcAft>
            </a:pPr>
            <a:r>
              <a:rPr lang="sv-SE" sz="2000" dirty="0"/>
              <a:t>Vad händer efteråt?</a:t>
            </a:r>
          </a:p>
        </p:txBody>
      </p:sp>
    </p:spTree>
    <p:extLst>
      <p:ext uri="{BB962C8B-B14F-4D97-AF65-F5344CB8AC3E}">
        <p14:creationId xmlns:p14="http://schemas.microsoft.com/office/powerpoint/2010/main" val="145199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1"/>
          <p:cNvSpPr txBox="1">
            <a:spLocks/>
          </p:cNvSpPr>
          <p:nvPr/>
        </p:nvSpPr>
        <p:spPr>
          <a:xfrm>
            <a:off x="801688" y="1353267"/>
            <a:ext cx="7732712" cy="3708400"/>
          </a:xfrm>
          <a:prstGeom prst="rect">
            <a:avLst/>
          </a:prstGeom>
        </p:spPr>
        <p:txBody>
          <a:bodyPr vert="horz" lIns="0" tIns="0" rIns="0" bIns="0" rtlCol="0" anchor="t" anchorCtr="0">
            <a:noAutofit/>
          </a:bodyPr>
          <a:lstStyle>
            <a:lvl1pPr marL="373063" indent="-373063" algn="l" defTabSz="914400" rtl="0" eaLnBrk="1" latinLnBrk="0" hangingPunct="1">
              <a:spcBef>
                <a:spcPts val="1000"/>
              </a:spcBef>
              <a:spcAft>
                <a:spcPts val="800"/>
              </a:spcAft>
              <a:buSzPct val="115000"/>
              <a:buFont typeface="Arial" pitchFamily="34" charset="0"/>
              <a:buChar char="•"/>
              <a:defRPr sz="2600" b="1" kern="1200">
                <a:solidFill>
                  <a:srgbClr val="FFFFFF"/>
                </a:solidFill>
                <a:latin typeface="Arial" panose="020B0604020202020204" pitchFamily="34" charset="0"/>
                <a:ea typeface="+mn-ea"/>
                <a:cs typeface="Arial" panose="020B0604020202020204" pitchFamily="34" charset="0"/>
              </a:defRPr>
            </a:lvl1pPr>
            <a:lvl2pPr marL="520700" indent="-234950" algn="l" defTabSz="914400" rtl="0" eaLnBrk="1" latinLnBrk="0" hangingPunct="1">
              <a:spcBef>
                <a:spcPts val="0"/>
              </a:spcBef>
              <a:spcAft>
                <a:spcPts val="800"/>
              </a:spcAft>
              <a:buFont typeface="Arial" pitchFamily="34" charset="0"/>
              <a:buChar char="–"/>
              <a:defRPr sz="2000" b="0" kern="1200">
                <a:solidFill>
                  <a:srgbClr val="FFFFFF"/>
                </a:solidFill>
                <a:latin typeface="Arial" panose="020B0604020202020204" pitchFamily="34" charset="0"/>
                <a:ea typeface="+mn-ea"/>
                <a:cs typeface="Arial" panose="020B0604020202020204" pitchFamily="34" charset="0"/>
              </a:defRPr>
            </a:lvl2pPr>
            <a:lvl3pPr marL="711200" indent="-171450" algn="l" defTabSz="914400" rtl="0" eaLnBrk="1" latinLnBrk="0" hangingPunct="1">
              <a:spcBef>
                <a:spcPts val="0"/>
              </a:spcBef>
              <a:spcAft>
                <a:spcPts val="800"/>
              </a:spcAft>
              <a:buFont typeface="Arial" pitchFamily="34" charset="0"/>
              <a:buChar char="•"/>
              <a:defRPr sz="1600" b="0" kern="1200">
                <a:solidFill>
                  <a:srgbClr val="FFFFFF"/>
                </a:solidFill>
                <a:latin typeface="Arial" panose="020B0604020202020204" pitchFamily="34" charset="0"/>
                <a:ea typeface="+mn-ea"/>
                <a:cs typeface="Arial" panose="020B0604020202020204" pitchFamily="34" charset="0"/>
              </a:defRPr>
            </a:lvl3pPr>
            <a:lvl4pPr marL="920750" indent="-196850" algn="l" defTabSz="914400" rtl="0" eaLnBrk="1" latinLnBrk="0" hangingPunct="1">
              <a:spcBef>
                <a:spcPts val="0"/>
              </a:spcBef>
              <a:spcAft>
                <a:spcPts val="800"/>
              </a:spcAft>
              <a:buFont typeface="Arial" pitchFamily="34" charset="0"/>
              <a:buChar char="–"/>
              <a:defRPr sz="1400" b="0" kern="1200">
                <a:solidFill>
                  <a:srgbClr val="FFFFFF"/>
                </a:solidFill>
                <a:latin typeface="Arial" panose="020B0604020202020204" pitchFamily="34" charset="0"/>
                <a:ea typeface="+mn-ea"/>
                <a:cs typeface="Arial" panose="020B0604020202020204" pitchFamily="34" charset="0"/>
              </a:defRPr>
            </a:lvl4pPr>
            <a:lvl5pPr marL="1073150" indent="-146050" algn="l" defTabSz="914400" rtl="0" eaLnBrk="1" latinLnBrk="0" hangingPunct="1">
              <a:spcBef>
                <a:spcPts val="0"/>
              </a:spcBef>
              <a:spcAft>
                <a:spcPts val="800"/>
              </a:spcAft>
              <a:buFont typeface="Arial" pitchFamily="34" charset="0"/>
              <a:buChar char="•"/>
              <a:defRPr sz="1200" b="0" kern="1200">
                <a:solidFill>
                  <a:srgbClr val="FFFFF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sz="3400" dirty="0" smtClean="0"/>
              <a:t>Barns </a:t>
            </a:r>
            <a:r>
              <a:rPr lang="sv-SE" sz="3400" dirty="0"/>
              <a:t>delaktighet kan se olika ut</a:t>
            </a:r>
          </a:p>
          <a:p>
            <a:r>
              <a:rPr lang="sv-SE" dirty="0"/>
              <a:t>Barnet ska ges möjlighet till delaktighet, </a:t>
            </a:r>
            <a:r>
              <a:rPr lang="sv-SE" dirty="0" smtClean="0"/>
              <a:t/>
            </a:r>
            <a:br>
              <a:rPr lang="sv-SE" dirty="0" smtClean="0"/>
            </a:br>
            <a:r>
              <a:rPr lang="sv-SE" dirty="0" smtClean="0"/>
              <a:t>inte </a:t>
            </a:r>
            <a:r>
              <a:rPr lang="sv-SE" dirty="0"/>
              <a:t>pressas till det</a:t>
            </a:r>
          </a:p>
          <a:p>
            <a:r>
              <a:rPr lang="sv-SE" dirty="0"/>
              <a:t>Olika grader av delaktighet</a:t>
            </a:r>
          </a:p>
          <a:p>
            <a:r>
              <a:rPr lang="sv-SE" dirty="0" smtClean="0"/>
              <a:t>Individuell bedömning</a:t>
            </a:r>
            <a:endParaRPr lang="sv-SE" dirty="0"/>
          </a:p>
          <a:p>
            <a:r>
              <a:rPr lang="sv-SE" dirty="0"/>
              <a:t>Eventuellt motivera barnet till mer delaktighet</a:t>
            </a:r>
          </a:p>
          <a:p>
            <a:pPr marL="0" indent="0">
              <a:buFont typeface="Arial" pitchFamily="34" charset="0"/>
              <a:buNone/>
            </a:pPr>
            <a:endParaRPr lang="sv-SE" dirty="0"/>
          </a:p>
        </p:txBody>
      </p:sp>
    </p:spTree>
    <p:extLst>
      <p:ext uri="{BB962C8B-B14F-4D97-AF65-F5344CB8AC3E}">
        <p14:creationId xmlns:p14="http://schemas.microsoft.com/office/powerpoint/2010/main" val="42695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194"/>
          <p:cNvSpPr txBox="1">
            <a:spLocks noChangeArrowheads="1"/>
          </p:cNvSpPr>
          <p:nvPr/>
        </p:nvSpPr>
        <p:spPr bwMode="auto">
          <a:xfrm>
            <a:off x="802801" y="2059201"/>
            <a:ext cx="6217760" cy="1385040"/>
          </a:xfrm>
          <a:prstGeom prst="rect">
            <a:avLst/>
          </a:prstGeom>
          <a:solidFill>
            <a:srgbClr val="FFFFFF"/>
          </a:solidFill>
          <a:ln w="25400">
            <a:solidFill>
              <a:srgbClr val="3F9C35"/>
            </a:solidFill>
            <a:miter lim="800000"/>
            <a:headEnd/>
            <a:tailEnd/>
          </a:ln>
        </p:spPr>
        <p:txBody>
          <a:bodyPr vert="horz" wrap="square" lIns="91440" tIns="45720" rIns="91440" bIns="45720" numCol="1" anchor="t" anchorCtr="0" compatLnSpc="1">
            <a:prstTxWarp prst="textNoShape">
              <a:avLst/>
            </a:prstTxWarp>
          </a:bodyPr>
          <a:lstStyle/>
          <a:p>
            <a:r>
              <a:rPr lang="sv-SE" sz="2000" i="1" dirty="0">
                <a:latin typeface="Arial" panose="020B0604020202020204" pitchFamily="34" charset="0"/>
                <a:cs typeface="Arial" panose="020B0604020202020204" pitchFamily="34" charset="0"/>
              </a:rPr>
              <a:t>Idag ska vi prata lite om vad som ska hända den närmaste tiden. Vill du sitta med här tillsammans med din pappa, eller vill du hellre sitta här bakom och bygga med klossar?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dirty="0" smtClean="0">
              <a:ln>
                <a:noFill/>
              </a:ln>
              <a:solidFill>
                <a:schemeClr val="tx1"/>
              </a:solidFill>
              <a:effectLst/>
              <a:latin typeface="Arial" panose="020B0604020202020204" pitchFamily="34" charset="0"/>
            </a:endParaRPr>
          </a:p>
        </p:txBody>
      </p:sp>
      <p:pic>
        <p:nvPicPr>
          <p:cNvPr id="7" name="Bildobjekt 2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0390" y="2192536"/>
            <a:ext cx="1158406" cy="1133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45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Lyhördhet inför barnets </a:t>
            </a:r>
            <a:r>
              <a:rPr lang="sv-SE" dirty="0" smtClean="0"/>
              <a:t/>
            </a:r>
            <a:br>
              <a:rPr lang="sv-SE" dirty="0" smtClean="0"/>
            </a:br>
            <a:r>
              <a:rPr lang="sv-SE" dirty="0" smtClean="0"/>
              <a:t>förmågor </a:t>
            </a:r>
            <a:r>
              <a:rPr lang="sv-SE" dirty="0"/>
              <a:t>och erfarenheter</a:t>
            </a:r>
            <a:br>
              <a:rPr lang="sv-SE" dirty="0"/>
            </a:br>
            <a:r>
              <a:rPr lang="sv-SE" dirty="0" smtClean="0"/>
              <a:t/>
            </a:r>
            <a:br>
              <a:rPr lang="sv-SE" dirty="0" smtClean="0"/>
            </a:br>
            <a:endParaRPr lang="sv-SE" dirty="0"/>
          </a:p>
        </p:txBody>
      </p:sp>
      <p:sp>
        <p:nvSpPr>
          <p:cNvPr id="4" name="Platshållare för innehåll 3"/>
          <p:cNvSpPr>
            <a:spLocks noGrp="1"/>
          </p:cNvSpPr>
          <p:nvPr>
            <p:ph sz="quarter" idx="13"/>
          </p:nvPr>
        </p:nvSpPr>
        <p:spPr/>
        <p:txBody>
          <a:bodyPr/>
          <a:lstStyle/>
          <a:p>
            <a:r>
              <a:rPr lang="sv-SE" dirty="0" smtClean="0"/>
              <a:t>Barnet är unikt utifrån sina alldeles </a:t>
            </a:r>
            <a:br>
              <a:rPr lang="sv-SE" dirty="0" smtClean="0"/>
            </a:br>
            <a:r>
              <a:rPr lang="sv-SE" dirty="0" smtClean="0"/>
              <a:t>egna förmågor och erfarenheter</a:t>
            </a:r>
          </a:p>
          <a:p>
            <a:r>
              <a:rPr lang="sv-SE" dirty="0" smtClean="0"/>
              <a:t>Skapa sig kunskap om och </a:t>
            </a:r>
            <a:br>
              <a:rPr lang="sv-SE" dirty="0" smtClean="0"/>
            </a:br>
            <a:r>
              <a:rPr lang="sv-SE" dirty="0" smtClean="0"/>
              <a:t>förståelse för barnet</a:t>
            </a:r>
          </a:p>
          <a:p>
            <a:r>
              <a:rPr lang="sv-SE" dirty="0" smtClean="0"/>
              <a:t>Barnets ålder och mognad</a:t>
            </a:r>
          </a:p>
          <a:p>
            <a:r>
              <a:rPr lang="sv-SE" dirty="0" smtClean="0"/>
              <a:t>Funktionsnedsättningar</a:t>
            </a:r>
          </a:p>
          <a:p>
            <a:endParaRPr lang="sv-SE" dirty="0"/>
          </a:p>
        </p:txBody>
      </p:sp>
    </p:spTree>
    <p:extLst>
      <p:ext uri="{BB962C8B-B14F-4D97-AF65-F5344CB8AC3E}">
        <p14:creationId xmlns:p14="http://schemas.microsoft.com/office/powerpoint/2010/main" val="235960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819232" y="1610168"/>
            <a:ext cx="7458413" cy="1296144"/>
          </a:xfrm>
        </p:spPr>
        <p:txBody>
          <a:bodyPr/>
          <a:lstStyle/>
          <a:p>
            <a:r>
              <a:rPr lang="sv-SE" dirty="0"/>
              <a:t/>
            </a:r>
            <a:br>
              <a:rPr lang="sv-SE" dirty="0"/>
            </a:br>
            <a:r>
              <a:rPr lang="sv-SE" dirty="0" smtClean="0"/>
              <a:t/>
            </a:r>
            <a:br>
              <a:rPr lang="sv-SE" dirty="0" smtClean="0"/>
            </a:br>
            <a:endParaRPr lang="sv-SE" dirty="0"/>
          </a:p>
        </p:txBody>
      </p:sp>
      <p:sp>
        <p:nvSpPr>
          <p:cNvPr id="7" name="Textruta 133"/>
          <p:cNvSpPr txBox="1">
            <a:spLocks noChangeArrowheads="1"/>
          </p:cNvSpPr>
          <p:nvPr/>
        </p:nvSpPr>
        <p:spPr bwMode="auto">
          <a:xfrm>
            <a:off x="802801" y="2059200"/>
            <a:ext cx="6217760" cy="1015213"/>
          </a:xfrm>
          <a:prstGeom prst="rect">
            <a:avLst/>
          </a:prstGeom>
          <a:solidFill>
            <a:srgbClr val="FFFFFF"/>
          </a:solidFill>
          <a:ln w="25400">
            <a:solidFill>
              <a:srgbClr val="ED8B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ts val="600"/>
              </a:spcBef>
              <a:spcAft>
                <a:spcPct val="0"/>
              </a:spcAft>
              <a:buClrTx/>
              <a:buSzTx/>
              <a:buFontTx/>
              <a:buNone/>
              <a:tabLst/>
            </a:pPr>
            <a:r>
              <a:rPr kumimoji="0" lang="sv-SE" altLang="sv-SE" sz="2000" b="0"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Jag blir arg. Att dom inte förstår. Jag kan ju, jag vill ju visa det, men dom ser inte. </a:t>
            </a:r>
            <a:endParaRPr lang="sv-SE" altLang="sv-SE" sz="2000" i="1" dirty="0">
              <a:solidFill>
                <a:srgbClr val="0000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ts val="600"/>
              </a:spcBef>
              <a:spcAft>
                <a:spcPct val="0"/>
              </a:spcAft>
              <a:buClrTx/>
              <a:buSzTx/>
              <a:buFontTx/>
              <a:buNone/>
              <a:tabLst/>
            </a:pPr>
            <a:r>
              <a:rPr kumimoji="0" lang="sv-SE" altLang="sv-SE" sz="1600" b="0"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a:t>
            </a:r>
            <a:r>
              <a:rPr kumimoji="0" lang="sv-SE" altLang="sv-SE" sz="1600" b="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Flicka med fysisk funktionsnedsättning)</a:t>
            </a:r>
            <a:endParaRPr kumimoji="0" lang="sv-SE" altLang="sv-SE" sz="1600" b="0" u="none" strike="noStrike" cap="none" normalizeH="0" baseline="0" dirty="0" smtClean="0">
              <a:ln>
                <a:noFill/>
              </a:ln>
              <a:solidFill>
                <a:schemeClr val="tx1"/>
              </a:solidFill>
              <a:effectLst/>
              <a:latin typeface="Arial" panose="020B0604020202020204" pitchFamily="34" charset="0"/>
            </a:endParaRPr>
          </a:p>
        </p:txBody>
      </p:sp>
      <p:pic>
        <p:nvPicPr>
          <p:cNvPr id="2050" name="Bildobjekt 160"/>
          <p:cNvPicPr>
            <a:picLocks noChangeAspect="1" noChangeArrowheads="1"/>
          </p:cNvPicPr>
          <p:nvPr/>
        </p:nvPicPr>
        <p:blipFill>
          <a:blip r:embed="rId3">
            <a:extLst>
              <a:ext uri="{28A0092B-C50C-407E-A947-70E740481C1C}">
                <a14:useLocalDpi xmlns:a14="http://schemas.microsoft.com/office/drawing/2010/main" val="0"/>
              </a:ext>
            </a:extLst>
          </a:blip>
          <a:srcRect t="44354" b="2"/>
          <a:stretch>
            <a:fillRect/>
          </a:stretch>
        </p:blipFill>
        <p:spPr bwMode="auto">
          <a:xfrm>
            <a:off x="7235970" y="1998713"/>
            <a:ext cx="1176869" cy="107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95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Vara snäll </a:t>
            </a:r>
            <a:r>
              <a:rPr lang="sv-SE" dirty="0" smtClean="0"/>
              <a:t/>
            </a:r>
            <a:br>
              <a:rPr lang="sv-SE" dirty="0" smtClean="0"/>
            </a:br>
            <a:r>
              <a:rPr lang="sv-SE" dirty="0" smtClean="0"/>
              <a:t>– skapa </a:t>
            </a:r>
            <a:r>
              <a:rPr lang="sv-SE" dirty="0"/>
              <a:t>en förtroendefull relation</a:t>
            </a:r>
          </a:p>
        </p:txBody>
      </p:sp>
      <p:sp>
        <p:nvSpPr>
          <p:cNvPr id="3" name="Platshållare för innehåll 2"/>
          <p:cNvSpPr>
            <a:spLocks noGrp="1"/>
          </p:cNvSpPr>
          <p:nvPr>
            <p:ph sz="quarter" idx="13"/>
          </p:nvPr>
        </p:nvSpPr>
        <p:spPr>
          <a:xfrm>
            <a:off x="801688" y="2059200"/>
            <a:ext cx="7935912" cy="3708400"/>
          </a:xfrm>
        </p:spPr>
        <p:txBody>
          <a:bodyPr/>
          <a:lstStyle/>
          <a:p>
            <a:pPr marL="0" indent="0">
              <a:buNone/>
            </a:pPr>
            <a:r>
              <a:rPr lang="sv-SE" spc="-30" dirty="0"/>
              <a:t>Barns erfarenheter visar på vikten av att vara snäll</a:t>
            </a:r>
          </a:p>
          <a:p>
            <a:pPr marL="0" indent="0">
              <a:spcAft>
                <a:spcPts val="1800"/>
              </a:spcAft>
              <a:buNone/>
            </a:pPr>
            <a:r>
              <a:rPr lang="sv-SE" spc="-30" dirty="0"/>
              <a:t>Forskning visar på vikten av en förtroendefull relation</a:t>
            </a:r>
          </a:p>
          <a:p>
            <a:pPr marL="0" indent="0">
              <a:buNone/>
            </a:pPr>
            <a:r>
              <a:rPr lang="sv-SE" sz="2000" b="1" dirty="0" smtClean="0">
                <a:solidFill>
                  <a:srgbClr val="ED8B00"/>
                </a:solidFill>
              </a:rPr>
              <a:t>Vad </a:t>
            </a:r>
            <a:r>
              <a:rPr lang="sv-SE" sz="2000" b="1" dirty="0">
                <a:solidFill>
                  <a:srgbClr val="ED8B00"/>
                </a:solidFill>
              </a:rPr>
              <a:t>är då detta?</a:t>
            </a:r>
          </a:p>
          <a:p>
            <a:pPr>
              <a:spcAft>
                <a:spcPts val="400"/>
              </a:spcAft>
            </a:pPr>
            <a:r>
              <a:rPr lang="sv-SE" sz="2000" dirty="0"/>
              <a:t>Hellre glad och peppande än sur och dömande</a:t>
            </a:r>
          </a:p>
          <a:p>
            <a:pPr>
              <a:spcAft>
                <a:spcPts val="400"/>
              </a:spcAft>
            </a:pPr>
            <a:r>
              <a:rPr lang="sv-SE" sz="2000" dirty="0"/>
              <a:t>Empatisk, ärlig, varm och personlig</a:t>
            </a:r>
          </a:p>
          <a:p>
            <a:pPr>
              <a:spcAft>
                <a:spcPts val="400"/>
              </a:spcAft>
            </a:pPr>
            <a:r>
              <a:rPr lang="sv-SE" sz="2000" dirty="0"/>
              <a:t>Sätta barnet i centrum</a:t>
            </a:r>
          </a:p>
          <a:p>
            <a:pPr>
              <a:spcAft>
                <a:spcPts val="400"/>
              </a:spcAft>
            </a:pPr>
            <a:r>
              <a:rPr lang="sv-SE" sz="2000" dirty="0"/>
              <a:t>Skapa ett lugn</a:t>
            </a:r>
          </a:p>
          <a:p>
            <a:pPr>
              <a:spcAft>
                <a:spcPts val="400"/>
              </a:spcAft>
            </a:pPr>
            <a:r>
              <a:rPr lang="sv-SE" sz="2000" dirty="0"/>
              <a:t>Minska maktobalansen</a:t>
            </a:r>
          </a:p>
          <a:p>
            <a:endParaRPr lang="sv-SE" dirty="0"/>
          </a:p>
        </p:txBody>
      </p:sp>
    </p:spTree>
    <p:extLst>
      <p:ext uri="{BB962C8B-B14F-4D97-AF65-F5344CB8AC3E}">
        <p14:creationId xmlns:p14="http://schemas.microsoft.com/office/powerpoint/2010/main" val="375603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819232" y="1610168"/>
            <a:ext cx="7458413" cy="1296144"/>
          </a:xfrm>
        </p:spPr>
        <p:txBody>
          <a:bodyPr/>
          <a:lstStyle/>
          <a:p>
            <a:r>
              <a:rPr lang="sv-SE" dirty="0"/>
              <a:t/>
            </a:r>
            <a:br>
              <a:rPr lang="sv-SE" dirty="0"/>
            </a:br>
            <a:r>
              <a:rPr lang="sv-SE" dirty="0" smtClean="0"/>
              <a:t/>
            </a:r>
            <a:br>
              <a:rPr lang="sv-SE" dirty="0" smtClean="0"/>
            </a:br>
            <a:endParaRPr lang="sv-SE" dirty="0"/>
          </a:p>
        </p:txBody>
      </p:sp>
      <p:pic>
        <p:nvPicPr>
          <p:cNvPr id="2050" name="Bildobjekt 160"/>
          <p:cNvPicPr>
            <a:picLocks noChangeAspect="1" noChangeArrowheads="1"/>
          </p:cNvPicPr>
          <p:nvPr/>
        </p:nvPicPr>
        <p:blipFill>
          <a:blip r:embed="rId3">
            <a:extLst>
              <a:ext uri="{28A0092B-C50C-407E-A947-70E740481C1C}">
                <a14:useLocalDpi xmlns:a14="http://schemas.microsoft.com/office/drawing/2010/main" val="0"/>
              </a:ext>
            </a:extLst>
          </a:blip>
          <a:srcRect t="44354" b="2"/>
          <a:stretch>
            <a:fillRect/>
          </a:stretch>
        </p:blipFill>
        <p:spPr bwMode="auto">
          <a:xfrm>
            <a:off x="7235970" y="2508510"/>
            <a:ext cx="1176869" cy="10757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ChangeArrowheads="1"/>
          </p:cNvSpPr>
          <p:nvPr/>
        </p:nvSpPr>
        <p:spPr bwMode="auto">
          <a:xfrm>
            <a:off x="15388" y="16055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800" b="0" i="0" u="none" strike="noStrike" cap="none" normalizeH="0" baseline="0" smtClean="0">
                <a:ln>
                  <a:noFill/>
                </a:ln>
                <a:solidFill>
                  <a:schemeClr val="tx1"/>
                </a:solidFill>
                <a:effectLst/>
                <a:latin typeface="Arial" panose="020B0604020202020204" pitchFamily="34" charset="0"/>
              </a:rPr>
              <a:t/>
            </a:r>
            <a:br>
              <a:rPr kumimoji="0" lang="sv-SE" altLang="sv-SE" sz="1800" b="0" i="0" u="none" strike="noStrike" cap="none" normalizeH="0" baseline="0" smtClean="0">
                <a:ln>
                  <a:noFill/>
                </a:ln>
                <a:solidFill>
                  <a:schemeClr val="tx1"/>
                </a:solidFill>
                <a:effectLst/>
                <a:latin typeface="Arial" panose="020B0604020202020204" pitchFamily="34" charset="0"/>
              </a:rPr>
            </a:br>
            <a:endParaRPr kumimoji="0" lang="sv-SE" altLang="sv-SE"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anose="020B0604020202020204" pitchFamily="34" charset="0"/>
            </a:endParaRPr>
          </a:p>
        </p:txBody>
      </p:sp>
      <p:sp>
        <p:nvSpPr>
          <p:cNvPr id="4" name="Textruta 135"/>
          <p:cNvSpPr txBox="1">
            <a:spLocks noChangeArrowheads="1"/>
          </p:cNvSpPr>
          <p:nvPr/>
        </p:nvSpPr>
        <p:spPr bwMode="auto">
          <a:xfrm>
            <a:off x="802801" y="2059200"/>
            <a:ext cx="6217760" cy="1974320"/>
          </a:xfrm>
          <a:prstGeom prst="rect">
            <a:avLst/>
          </a:prstGeom>
          <a:solidFill>
            <a:srgbClr val="FFFFFF"/>
          </a:solidFill>
          <a:ln w="25400">
            <a:solidFill>
              <a:srgbClr val="ED8B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ts val="600"/>
              </a:spcBef>
              <a:spcAft>
                <a:spcPct val="0"/>
              </a:spcAft>
              <a:buClrTx/>
              <a:buSzTx/>
              <a:buFontTx/>
              <a:buNone/>
              <a:tabLst/>
            </a:pPr>
            <a:r>
              <a:rPr kumimoji="0" lang="sv-SE" altLang="sv-SE" sz="2000" b="0"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Man kan ju alltid börja med: ”Hur mår du?”, ”Hur har dagen varit?”. Det behöver inte vara jättemycket. Bara så att man känner, jamen, lite mer normalt </a:t>
            </a:r>
            <a:br>
              <a:rPr kumimoji="0" lang="sv-SE" altLang="sv-SE" sz="2000" b="0"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br>
            <a:r>
              <a:rPr kumimoji="0" lang="sv-SE" altLang="sv-SE" sz="2000" b="0"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prat som typ människa till människa, istället för </a:t>
            </a:r>
            <a:br>
              <a:rPr kumimoji="0" lang="sv-SE" altLang="sv-SE" sz="2000" b="0"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br>
            <a:r>
              <a:rPr kumimoji="0" lang="sv-SE" altLang="sv-SE" sz="2000" b="0"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vuxen till barn. </a:t>
            </a:r>
            <a:endParaRPr lang="sv-SE" altLang="sv-SE" sz="2000" i="1" dirty="0">
              <a:solidFill>
                <a:srgbClr val="0000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ts val="600"/>
              </a:spcBef>
              <a:spcAft>
                <a:spcPct val="0"/>
              </a:spcAft>
              <a:buClrTx/>
              <a:buSzTx/>
              <a:buFontTx/>
              <a:buNone/>
              <a:tabLst/>
            </a:pPr>
            <a:r>
              <a:rPr kumimoji="0" lang="sv-SE" altLang="sv-SE" sz="1600" b="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(Ungdom med erfarenhet från socialtjänsten)</a:t>
            </a:r>
            <a:endParaRPr kumimoji="0" lang="sv-SE" altLang="sv-SE" sz="1600" b="0" u="none" strike="noStrike" cap="none" normalizeH="0" baseline="0" dirty="0" smtClean="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Tree>
    <p:extLst>
      <p:ext uri="{BB962C8B-B14F-4D97-AF65-F5344CB8AC3E}">
        <p14:creationId xmlns:p14="http://schemas.microsoft.com/office/powerpoint/2010/main" val="385116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803844" y="686594"/>
            <a:ext cx="7527356" cy="1296144"/>
          </a:xfrm>
        </p:spPr>
        <p:txBody>
          <a:bodyPr/>
          <a:lstStyle/>
          <a:p>
            <a:r>
              <a:rPr lang="sv-SE" dirty="0"/>
              <a:t>Att genomföra samtalet </a:t>
            </a:r>
            <a:r>
              <a:rPr lang="sv-SE" dirty="0" smtClean="0"/>
              <a:t/>
            </a:r>
            <a:br>
              <a:rPr lang="sv-SE" dirty="0" smtClean="0"/>
            </a:br>
            <a:r>
              <a:rPr lang="sv-SE" dirty="0" smtClean="0"/>
              <a:t>– tekniker</a:t>
            </a:r>
            <a:r>
              <a:rPr lang="sv-SE" dirty="0"/>
              <a:t>, metoder, förhållningssätt</a:t>
            </a:r>
            <a:br>
              <a:rPr lang="sv-SE" dirty="0"/>
            </a:br>
            <a:r>
              <a:rPr lang="sv-SE" dirty="0" smtClean="0"/>
              <a:t/>
            </a:r>
            <a:br>
              <a:rPr lang="sv-SE" dirty="0" smtClean="0"/>
            </a:br>
            <a:endParaRPr lang="sv-SE" dirty="0"/>
          </a:p>
        </p:txBody>
      </p:sp>
      <p:sp>
        <p:nvSpPr>
          <p:cNvPr id="4" name="Platshållare för innehåll 3"/>
          <p:cNvSpPr>
            <a:spLocks noGrp="1"/>
          </p:cNvSpPr>
          <p:nvPr>
            <p:ph sz="quarter" idx="13"/>
          </p:nvPr>
        </p:nvSpPr>
        <p:spPr/>
        <p:txBody>
          <a:bodyPr/>
          <a:lstStyle/>
          <a:p>
            <a:r>
              <a:rPr lang="sv-SE" dirty="0" smtClean="0"/>
              <a:t>Ge barnet möjlighet att fritt beskriva sina erfarenheter och upplevelser</a:t>
            </a:r>
          </a:p>
          <a:p>
            <a:r>
              <a:rPr lang="sv-SE" dirty="0" smtClean="0"/>
              <a:t>Skapa en rytm, ett flyt</a:t>
            </a:r>
          </a:p>
          <a:p>
            <a:r>
              <a:rPr lang="sv-SE" dirty="0" smtClean="0"/>
              <a:t>Öppna frågor. Slutna frågor. Sammanfattningar. Reflektioner och beskrivningar. Verbaliseringar. Material och verktyg. </a:t>
            </a:r>
            <a:endParaRPr lang="sv-SE" dirty="0"/>
          </a:p>
        </p:txBody>
      </p:sp>
    </p:spTree>
    <p:extLst>
      <p:ext uri="{BB962C8B-B14F-4D97-AF65-F5344CB8AC3E}">
        <p14:creationId xmlns:p14="http://schemas.microsoft.com/office/powerpoint/2010/main" val="388605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smtClean="0"/>
              <a:t>Att samtala med barn</a:t>
            </a:r>
            <a:endParaRPr lang="sv-SE" dirty="0"/>
          </a:p>
        </p:txBody>
      </p:sp>
      <p:sp>
        <p:nvSpPr>
          <p:cNvPr id="4" name="Underrubrik 3"/>
          <p:cNvSpPr>
            <a:spLocks noGrp="1"/>
          </p:cNvSpPr>
          <p:nvPr>
            <p:ph type="subTitle" idx="1"/>
          </p:nvPr>
        </p:nvSpPr>
        <p:spPr>
          <a:xfrm>
            <a:off x="801688" y="4266501"/>
            <a:ext cx="5858518" cy="457899"/>
          </a:xfrm>
        </p:spPr>
        <p:txBody>
          <a:bodyPr/>
          <a:lstStyle/>
          <a:p>
            <a:r>
              <a:rPr lang="sv-SE" dirty="0"/>
              <a:t>Kunskapsstöd för socialtjänsten, </a:t>
            </a:r>
            <a:r>
              <a:rPr lang="sv-SE" dirty="0" smtClean="0"/>
              <a:t/>
            </a:r>
            <a:br>
              <a:rPr lang="sv-SE" dirty="0" smtClean="0"/>
            </a:br>
            <a:r>
              <a:rPr lang="sv-SE" dirty="0" smtClean="0"/>
              <a:t>hälso- </a:t>
            </a:r>
            <a:r>
              <a:rPr lang="sv-SE" dirty="0"/>
              <a:t>och sjukvården och tandvården</a:t>
            </a:r>
          </a:p>
        </p:txBody>
      </p:sp>
      <p:pic>
        <p:nvPicPr>
          <p:cNvPr id="10" name="Platshållare för bild 9"/>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11" t="6182" r="-111" b="49816"/>
          <a:stretch/>
        </p:blipFill>
        <p:spPr>
          <a:xfrm>
            <a:off x="0" y="4173579"/>
            <a:ext cx="9180000" cy="2693929"/>
          </a:xfrm>
        </p:spPr>
      </p:pic>
    </p:spTree>
    <p:extLst>
      <p:ext uri="{BB962C8B-B14F-4D97-AF65-F5344CB8AC3E}">
        <p14:creationId xmlns:p14="http://schemas.microsoft.com/office/powerpoint/2010/main" val="360047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819232" y="1610168"/>
            <a:ext cx="7458413" cy="1296144"/>
          </a:xfrm>
        </p:spPr>
        <p:txBody>
          <a:bodyPr/>
          <a:lstStyle/>
          <a:p>
            <a:r>
              <a:rPr lang="sv-SE" dirty="0"/>
              <a:t/>
            </a:r>
            <a:br>
              <a:rPr lang="sv-SE" dirty="0"/>
            </a:br>
            <a:r>
              <a:rPr lang="sv-SE" dirty="0" smtClean="0"/>
              <a:t/>
            </a:r>
            <a:br>
              <a:rPr lang="sv-SE" dirty="0" smtClean="0"/>
            </a:br>
            <a:endParaRPr lang="sv-SE" dirty="0"/>
          </a:p>
        </p:txBody>
      </p:sp>
      <p:sp>
        <p:nvSpPr>
          <p:cNvPr id="9" name="Rectangle 4"/>
          <p:cNvSpPr>
            <a:spLocks noChangeArrowheads="1"/>
          </p:cNvSpPr>
          <p:nvPr/>
        </p:nvSpPr>
        <p:spPr bwMode="auto">
          <a:xfrm>
            <a:off x="15388" y="16055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800" b="0" i="0" u="none" strike="noStrike" cap="none" normalizeH="0" baseline="0" smtClean="0">
                <a:ln>
                  <a:noFill/>
                </a:ln>
                <a:solidFill>
                  <a:schemeClr val="tx1"/>
                </a:solidFill>
                <a:effectLst/>
                <a:latin typeface="Arial" panose="020B0604020202020204" pitchFamily="34" charset="0"/>
              </a:rPr>
              <a:t/>
            </a:r>
            <a:br>
              <a:rPr kumimoji="0" lang="sv-SE" altLang="sv-SE" sz="1800" b="0" i="0" u="none" strike="noStrike" cap="none" normalizeH="0" baseline="0" smtClean="0">
                <a:ln>
                  <a:noFill/>
                </a:ln>
                <a:solidFill>
                  <a:schemeClr val="tx1"/>
                </a:solidFill>
                <a:effectLst/>
                <a:latin typeface="Arial" panose="020B0604020202020204" pitchFamily="34" charset="0"/>
              </a:rPr>
            </a:br>
            <a:endParaRPr kumimoji="0" lang="sv-SE" altLang="sv-SE"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6" name="Textruta 218"/>
          <p:cNvSpPr txBox="1">
            <a:spLocks noChangeArrowheads="1"/>
          </p:cNvSpPr>
          <p:nvPr/>
        </p:nvSpPr>
        <p:spPr bwMode="auto">
          <a:xfrm>
            <a:off x="802801" y="2059200"/>
            <a:ext cx="6217760" cy="1700000"/>
          </a:xfrm>
          <a:prstGeom prst="rect">
            <a:avLst/>
          </a:prstGeom>
          <a:solidFill>
            <a:srgbClr val="FFFFFF"/>
          </a:solidFill>
          <a:ln w="25400">
            <a:solidFill>
              <a:srgbClr val="3F9C35"/>
            </a:solidFill>
            <a:miter lim="800000"/>
            <a:headEnd/>
            <a:tailEnd/>
          </a:ln>
        </p:spPr>
        <p:txBody>
          <a:bodyPr vert="horz" wrap="square" lIns="91440" tIns="45720" rIns="91440" bIns="45720" numCol="1" anchor="t" anchorCtr="0" compatLnSpc="1">
            <a:prstTxWarp prst="textNoShape">
              <a:avLst/>
            </a:prstTxWarp>
          </a:bodyPr>
          <a:lstStyle/>
          <a:p>
            <a:r>
              <a:rPr lang="sv-SE" sz="2000" i="1" dirty="0">
                <a:latin typeface="Arial" panose="020B0604020202020204" pitchFamily="34" charset="0"/>
                <a:cs typeface="Arial" panose="020B0604020202020204" pitchFamily="34" charset="0"/>
              </a:rPr>
              <a:t>Andra barn har berättat för mig att det kan vara svårt att prata med kompisar om </a:t>
            </a:r>
            <a:r>
              <a:rPr lang="sv-SE" sz="2000" i="1" dirty="0" smtClean="0">
                <a:latin typeface="Arial" panose="020B0604020202020204" pitchFamily="34" charset="0"/>
                <a:cs typeface="Arial" panose="020B0604020202020204" pitchFamily="34" charset="0"/>
              </a:rPr>
              <a:t>sin </a:t>
            </a:r>
            <a:r>
              <a:rPr lang="sv-SE" sz="2000" i="1" dirty="0">
                <a:latin typeface="Arial" panose="020B0604020202020204" pitchFamily="34" charset="0"/>
                <a:cs typeface="Arial" panose="020B0604020202020204" pitchFamily="34" charset="0"/>
              </a:rPr>
              <a:t>mammas sjukdom. Hur tycker du att det är</a:t>
            </a:r>
            <a:r>
              <a:rPr lang="sv-SE" sz="2000" i="1" dirty="0" smtClean="0">
                <a:latin typeface="Arial" panose="020B0604020202020204" pitchFamily="34" charset="0"/>
                <a:cs typeface="Arial" panose="020B0604020202020204" pitchFamily="34" charset="0"/>
              </a:rPr>
              <a:t>?</a:t>
            </a:r>
          </a:p>
          <a:p>
            <a:endParaRPr lang="sv-SE" sz="2000" i="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2000" b="0" i="1" u="none" strike="noStrike" cap="none" normalizeH="0" baseline="0" dirty="0" smtClean="0">
                <a:ln>
                  <a:noFill/>
                </a:ln>
                <a:solidFill>
                  <a:schemeClr val="tx1"/>
                </a:solidFill>
                <a:effectLst/>
                <a:latin typeface="Arial" panose="020B0604020202020204" pitchFamily="34" charset="0"/>
              </a:rPr>
              <a:t>Fortsätt. </a:t>
            </a:r>
            <a:r>
              <a:rPr lang="sv-SE" altLang="sv-SE" sz="2000" i="1" dirty="0" smtClean="0">
                <a:latin typeface="Arial" panose="020B0604020202020204" pitchFamily="34" charset="0"/>
              </a:rPr>
              <a:t>Berätta mer.</a:t>
            </a:r>
            <a:endParaRPr kumimoji="0" lang="sv-SE" altLang="sv-SE" sz="2000" b="0" i="1"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dirty="0" smtClean="0">
              <a:ln>
                <a:noFill/>
              </a:ln>
              <a:solidFill>
                <a:schemeClr val="tx1"/>
              </a:solidFill>
              <a:effectLst/>
              <a:latin typeface="Arial" panose="020B0604020202020204" pitchFamily="34" charset="0"/>
            </a:endParaRPr>
          </a:p>
        </p:txBody>
      </p:sp>
      <p:pic>
        <p:nvPicPr>
          <p:cNvPr id="4098" name="Bildobjekt 2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850" y="2303409"/>
            <a:ext cx="1167024" cy="106055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p:cNvSpPr>
            <a:spLocks noChangeArrowheads="1"/>
          </p:cNvSpPr>
          <p:nvPr/>
        </p:nvSpPr>
        <p:spPr bwMode="auto">
          <a:xfrm>
            <a:off x="0" y="2833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Tree>
    <p:extLst>
      <p:ext uri="{BB962C8B-B14F-4D97-AF65-F5344CB8AC3E}">
        <p14:creationId xmlns:p14="http://schemas.microsoft.com/office/powerpoint/2010/main" val="275663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Samtalet med barnet </a:t>
            </a:r>
            <a:r>
              <a:rPr lang="sv-SE" dirty="0" smtClean="0"/>
              <a:t/>
            </a:r>
            <a:br>
              <a:rPr lang="sv-SE" dirty="0" smtClean="0"/>
            </a:br>
            <a:r>
              <a:rPr lang="sv-SE" dirty="0" smtClean="0"/>
              <a:t>i </a:t>
            </a:r>
            <a:r>
              <a:rPr lang="sv-SE" dirty="0"/>
              <a:t>relation till föräldrarna</a:t>
            </a:r>
            <a:br>
              <a:rPr lang="sv-SE" dirty="0"/>
            </a:br>
            <a:r>
              <a:rPr lang="sv-SE" dirty="0" smtClean="0"/>
              <a:t/>
            </a:r>
            <a:br>
              <a:rPr lang="sv-SE" dirty="0" smtClean="0"/>
            </a:br>
            <a:endParaRPr lang="sv-SE" dirty="0"/>
          </a:p>
        </p:txBody>
      </p:sp>
      <p:sp>
        <p:nvSpPr>
          <p:cNvPr id="4" name="Platshållare för innehåll 3"/>
          <p:cNvSpPr>
            <a:spLocks noGrp="1"/>
          </p:cNvSpPr>
          <p:nvPr>
            <p:ph sz="quarter" idx="13"/>
          </p:nvPr>
        </p:nvSpPr>
        <p:spPr>
          <a:xfrm>
            <a:off x="801688" y="2059200"/>
            <a:ext cx="7336472" cy="3708400"/>
          </a:xfrm>
        </p:spPr>
        <p:txBody>
          <a:bodyPr/>
          <a:lstStyle/>
          <a:p>
            <a:r>
              <a:rPr lang="sv-SE" dirty="0" smtClean="0"/>
              <a:t>Föräldrarna tydligt närvarande, </a:t>
            </a:r>
            <a:br>
              <a:rPr lang="sv-SE" dirty="0" smtClean="0"/>
            </a:br>
            <a:r>
              <a:rPr lang="sv-SE" dirty="0" smtClean="0"/>
              <a:t>vare sig det är i rummet eller ej</a:t>
            </a:r>
          </a:p>
          <a:p>
            <a:r>
              <a:rPr lang="sv-SE" dirty="0" smtClean="0"/>
              <a:t>Föräldrarna en viktig resurs för barnets trygghet</a:t>
            </a:r>
          </a:p>
          <a:p>
            <a:r>
              <a:rPr lang="sv-SE" dirty="0" smtClean="0"/>
              <a:t>Föräldrarna kan hindra barnets </a:t>
            </a:r>
            <a:br>
              <a:rPr lang="sv-SE" dirty="0" smtClean="0"/>
            </a:br>
            <a:r>
              <a:rPr lang="sv-SE" dirty="0" smtClean="0"/>
              <a:t>fria beskrivningar</a:t>
            </a:r>
          </a:p>
          <a:p>
            <a:r>
              <a:rPr lang="sv-SE" dirty="0"/>
              <a:t>Även föräldrarnas delaktighet är i olika </a:t>
            </a:r>
            <a:r>
              <a:rPr lang="sv-SE" dirty="0" smtClean="0"/>
              <a:t>grader</a:t>
            </a:r>
          </a:p>
          <a:p>
            <a:r>
              <a:rPr lang="sv-SE" dirty="0" smtClean="0"/>
              <a:t>Tala direkt även med det minsta barnet</a:t>
            </a:r>
            <a:endParaRPr lang="sv-SE" dirty="0"/>
          </a:p>
        </p:txBody>
      </p:sp>
    </p:spTree>
    <p:extLst>
      <p:ext uri="{BB962C8B-B14F-4D97-AF65-F5344CB8AC3E}">
        <p14:creationId xmlns:p14="http://schemas.microsoft.com/office/powerpoint/2010/main" val="85816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15388" y="16055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800" b="0" i="0" u="none" strike="noStrike" cap="none" normalizeH="0" baseline="0" smtClean="0">
                <a:ln>
                  <a:noFill/>
                </a:ln>
                <a:solidFill>
                  <a:schemeClr val="tx1"/>
                </a:solidFill>
                <a:effectLst/>
                <a:latin typeface="Arial" panose="020B0604020202020204" pitchFamily="34" charset="0"/>
              </a:rPr>
              <a:t/>
            </a:r>
            <a:br>
              <a:rPr kumimoji="0" lang="sv-SE" altLang="sv-SE" sz="1800" b="0" i="0" u="none" strike="noStrike" cap="none" normalizeH="0" baseline="0" smtClean="0">
                <a:ln>
                  <a:noFill/>
                </a:ln>
                <a:solidFill>
                  <a:schemeClr val="tx1"/>
                </a:solidFill>
                <a:effectLst/>
                <a:latin typeface="Arial" panose="020B0604020202020204" pitchFamily="34" charset="0"/>
              </a:rPr>
            </a:br>
            <a:endParaRPr kumimoji="0" lang="sv-SE" altLang="sv-SE"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8" name="Rectangle 5"/>
          <p:cNvSpPr>
            <a:spLocks noChangeArrowheads="1"/>
          </p:cNvSpPr>
          <p:nvPr/>
        </p:nvSpPr>
        <p:spPr bwMode="auto">
          <a:xfrm>
            <a:off x="0" y="2833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4" name="Textruta 153"/>
          <p:cNvSpPr txBox="1">
            <a:spLocks noChangeArrowheads="1"/>
          </p:cNvSpPr>
          <p:nvPr/>
        </p:nvSpPr>
        <p:spPr bwMode="auto">
          <a:xfrm>
            <a:off x="802801" y="1327680"/>
            <a:ext cx="6217760" cy="2187680"/>
          </a:xfrm>
          <a:prstGeom prst="rect">
            <a:avLst/>
          </a:prstGeom>
          <a:solidFill>
            <a:srgbClr val="FFFFFF"/>
          </a:solidFill>
          <a:ln w="25400">
            <a:solidFill>
              <a:srgbClr val="ED8B00"/>
            </a:solidFill>
            <a:miter lim="800000"/>
            <a:headEnd/>
            <a:tailEnd/>
          </a:ln>
        </p:spPr>
        <p:txBody>
          <a:bodyPr vert="horz" wrap="square" lIns="91440" tIns="45720" rIns="91440" bIns="45720" numCol="1" anchor="t" anchorCtr="0" compatLnSpc="1">
            <a:prstTxWarp prst="textNoShape">
              <a:avLst/>
            </a:prstTxWarp>
          </a:bodyPr>
          <a:lstStyle/>
          <a:p>
            <a:pPr>
              <a:spcBef>
                <a:spcPts val="600"/>
              </a:spcBef>
            </a:pPr>
            <a:r>
              <a:rPr lang="sv-SE" sz="2000" i="1" dirty="0">
                <a:latin typeface="Arial" panose="020B0604020202020204" pitchFamily="34" charset="0"/>
                <a:cs typeface="Arial" panose="020B0604020202020204" pitchFamily="34" charset="0"/>
              </a:rPr>
              <a:t>Det är en trygghet att föräldrarna är med. Jag vill ha dom som extrastöd. Dom kan lägga till sånt som jag har glömt och vara med i viktiga beslut. Som patient får man ibland stå på sig – då är det bra att föräldrarna är med. </a:t>
            </a:r>
          </a:p>
          <a:p>
            <a:pPr>
              <a:spcBef>
                <a:spcPts val="600"/>
              </a:spcBef>
            </a:pPr>
            <a:r>
              <a:rPr lang="sv-SE" sz="1600" dirty="0" smtClean="0">
                <a:latin typeface="Arial" panose="020B0604020202020204" pitchFamily="34" charset="0"/>
                <a:cs typeface="Arial" panose="020B0604020202020204" pitchFamily="34" charset="0"/>
              </a:rPr>
              <a:t>(</a:t>
            </a:r>
            <a:r>
              <a:rPr lang="sv-SE" sz="1600" dirty="0">
                <a:latin typeface="Arial" panose="020B0604020202020204" pitchFamily="34" charset="0"/>
                <a:cs typeface="Arial" panose="020B0604020202020204" pitchFamily="34" charset="0"/>
              </a:rPr>
              <a:t>Flicka, 14 år, med lång och intensiv </a:t>
            </a:r>
            <a:r>
              <a:rPr lang="sv-SE" sz="1600" dirty="0" smtClean="0">
                <a:latin typeface="Arial" panose="020B0604020202020204" pitchFamily="34" charset="0"/>
                <a:cs typeface="Arial" panose="020B0604020202020204" pitchFamily="34" charset="0"/>
              </a:rPr>
              <a:t/>
            </a:r>
            <a:br>
              <a:rPr lang="sv-SE" sz="1600" dirty="0" smtClean="0">
                <a:latin typeface="Arial" panose="020B0604020202020204" pitchFamily="34" charset="0"/>
                <a:cs typeface="Arial" panose="020B0604020202020204" pitchFamily="34" charset="0"/>
              </a:rPr>
            </a:br>
            <a:r>
              <a:rPr lang="sv-SE" sz="1600" dirty="0" smtClean="0">
                <a:latin typeface="Arial" panose="020B0604020202020204" pitchFamily="34" charset="0"/>
                <a:cs typeface="Arial" panose="020B0604020202020204" pitchFamily="34" charset="0"/>
              </a:rPr>
              <a:t>kontakt med </a:t>
            </a:r>
            <a:r>
              <a:rPr lang="sv-SE" sz="1600" dirty="0">
                <a:latin typeface="Arial" panose="020B0604020202020204" pitchFamily="34" charset="0"/>
                <a:cs typeface="Arial" panose="020B0604020202020204" pitchFamily="34" charset="0"/>
              </a:rPr>
              <a:t>hälso- och sjukvården).</a:t>
            </a:r>
            <a:endParaRPr lang="sv-SE" sz="1600" i="1" dirty="0">
              <a:latin typeface="Arial" panose="020B0604020202020204" pitchFamily="34" charset="0"/>
              <a:cs typeface="Arial" panose="020B0604020202020204" pitchFamily="34" charset="0"/>
            </a:endParaRPr>
          </a:p>
          <a:p>
            <a:pPr lvl="0" eaLnBrk="0" fontAlgn="base" hangingPunct="0">
              <a:spcBef>
                <a:spcPct val="0"/>
              </a:spcBef>
              <a:spcAft>
                <a:spcPct val="0"/>
              </a:spcAft>
            </a:pPr>
            <a:endParaRPr lang="sv-SE" altLang="sv-SE" sz="2000" dirty="0">
              <a:solidFill>
                <a:srgbClr val="000000"/>
              </a:solidFill>
              <a:latin typeface="Arial" panose="020B0604020202020204" pitchFamily="34" charset="0"/>
            </a:endParaRPr>
          </a:p>
          <a:p>
            <a:pPr eaLnBrk="0" fontAlgn="base" hangingPunct="0">
              <a:spcBef>
                <a:spcPct val="0"/>
              </a:spcBef>
              <a:spcAft>
                <a:spcPct val="0"/>
              </a:spcAft>
            </a:pPr>
            <a:endParaRPr lang="sv-SE" sz="2000" i="1" dirty="0" smtClean="0">
              <a:latin typeface="Arial" panose="020B0604020202020204" pitchFamily="34" charset="0"/>
              <a:cs typeface="Arial" panose="020B0604020202020204" pitchFamily="34" charset="0"/>
            </a:endParaRPr>
          </a:p>
          <a:p>
            <a:pPr eaLnBrk="0" fontAlgn="base" hangingPunct="0">
              <a:spcBef>
                <a:spcPct val="0"/>
              </a:spcBef>
              <a:spcAft>
                <a:spcPct val="0"/>
              </a:spcAft>
            </a:pPr>
            <a:endParaRPr lang="sv-SE" sz="2000" i="1" dirty="0">
              <a:latin typeface="Arial" panose="020B0604020202020204" pitchFamily="34" charset="0"/>
              <a:cs typeface="Arial" panose="020B0604020202020204" pitchFamily="34" charset="0"/>
            </a:endParaRPr>
          </a:p>
          <a:p>
            <a:pPr eaLnBrk="0" fontAlgn="base" hangingPunct="0">
              <a:spcBef>
                <a:spcPct val="0"/>
              </a:spcBef>
              <a:spcAft>
                <a:spcPct val="0"/>
              </a:spcAft>
            </a:pPr>
            <a:endParaRPr lang="sv-SE" sz="2000" i="1" dirty="0" smtClean="0">
              <a:latin typeface="Arial" panose="020B0604020202020204" pitchFamily="34" charset="0"/>
              <a:cs typeface="Arial" panose="020B0604020202020204" pitchFamily="34" charset="0"/>
            </a:endParaRPr>
          </a:p>
          <a:p>
            <a:pPr eaLnBrk="0" fontAlgn="base" hangingPunct="0">
              <a:spcBef>
                <a:spcPct val="0"/>
              </a:spcBef>
              <a:spcAft>
                <a:spcPct val="0"/>
              </a:spcAft>
            </a:pPr>
            <a:endParaRPr lang="sv-SE" sz="2000" i="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2000" b="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2000" b="0" i="0" u="none" strike="noStrike" cap="none" normalizeH="0" baseline="0" dirty="0" smtClean="0">
              <a:ln>
                <a:noFill/>
              </a:ln>
              <a:solidFill>
                <a:schemeClr val="tx1"/>
              </a:solidFill>
              <a:effectLst/>
              <a:latin typeface="Arial" panose="020B0604020202020204" pitchFamily="34" charset="0"/>
            </a:endParaRPr>
          </a:p>
        </p:txBody>
      </p:sp>
      <p:sp>
        <p:nvSpPr>
          <p:cNvPr id="7"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2" name="Textruta 153"/>
          <p:cNvSpPr txBox="1">
            <a:spLocks noChangeArrowheads="1"/>
          </p:cNvSpPr>
          <p:nvPr/>
        </p:nvSpPr>
        <p:spPr bwMode="auto">
          <a:xfrm>
            <a:off x="802800" y="3717256"/>
            <a:ext cx="6217760" cy="1377570"/>
          </a:xfrm>
          <a:prstGeom prst="rect">
            <a:avLst/>
          </a:prstGeom>
          <a:solidFill>
            <a:srgbClr val="FFFFFF"/>
          </a:solidFill>
          <a:ln w="25400">
            <a:solidFill>
              <a:srgbClr val="ED8B00"/>
            </a:solid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ts val="600"/>
              </a:spcBef>
              <a:spcAft>
                <a:spcPct val="0"/>
              </a:spcAft>
            </a:pPr>
            <a:r>
              <a:rPr lang="sv-SE" sz="2000" dirty="0">
                <a:latin typeface="Arial" panose="020B0604020202020204" pitchFamily="34" charset="0"/>
                <a:cs typeface="Arial" panose="020B0604020202020204" pitchFamily="34" charset="0"/>
              </a:rPr>
              <a:t>Det är mycket lättare att prata om inte föräldrarna är med, för då kan man säga som det är och då behöver man inte titta på föräldrarna och se om de blir arga</a:t>
            </a:r>
            <a:r>
              <a:rPr lang="sv-SE" sz="2000" dirty="0" smtClean="0">
                <a:latin typeface="Arial" panose="020B0604020202020204" pitchFamily="34" charset="0"/>
                <a:cs typeface="Arial" panose="020B0604020202020204" pitchFamily="34" charset="0"/>
              </a:rPr>
              <a:t>.</a:t>
            </a:r>
          </a:p>
          <a:p>
            <a:pPr lvl="0" eaLnBrk="0" fontAlgn="base" hangingPunct="0">
              <a:spcBef>
                <a:spcPts val="600"/>
              </a:spcBef>
              <a:spcAft>
                <a:spcPct val="0"/>
              </a:spcAft>
            </a:pPr>
            <a:r>
              <a:rPr lang="sv-SE" sz="1600" i="1" dirty="0" smtClean="0">
                <a:latin typeface="Arial" panose="020B0604020202020204" pitchFamily="34" charset="0"/>
                <a:cs typeface="Arial" panose="020B0604020202020204" pitchFamily="34" charset="0"/>
              </a:rPr>
              <a:t>(</a:t>
            </a:r>
            <a:r>
              <a:rPr lang="sv-SE" sz="1600" i="1" dirty="0">
                <a:latin typeface="Arial" panose="020B0604020202020204" pitchFamily="34" charset="0"/>
                <a:cs typeface="Arial" panose="020B0604020202020204" pitchFamily="34" charset="0"/>
              </a:rPr>
              <a:t>Ungdom med erfarenhet från socialtjänsten</a:t>
            </a:r>
            <a:r>
              <a:rPr lang="sv-SE" sz="1600" i="1" dirty="0" smtClean="0">
                <a:latin typeface="Arial" panose="020B0604020202020204" pitchFamily="34" charset="0"/>
                <a:cs typeface="Arial" panose="020B0604020202020204" pitchFamily="34" charset="0"/>
              </a:rPr>
              <a:t>)</a:t>
            </a:r>
          </a:p>
          <a:p>
            <a:pPr lvl="0" eaLnBrk="0" fontAlgn="base" hangingPunct="0">
              <a:spcBef>
                <a:spcPct val="0"/>
              </a:spcBef>
              <a:spcAft>
                <a:spcPct val="0"/>
              </a:spcAft>
            </a:pPr>
            <a:endParaRPr lang="sv-SE" altLang="sv-SE" sz="20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2000" b="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2000" b="0" i="0" u="none" strike="noStrike" cap="none" normalizeH="0" baseline="0" dirty="0" smtClean="0">
              <a:ln>
                <a:noFill/>
              </a:ln>
              <a:solidFill>
                <a:schemeClr val="tx1"/>
              </a:solidFill>
              <a:effectLst/>
              <a:latin typeface="Arial" panose="020B0604020202020204" pitchFamily="34" charset="0"/>
            </a:endParaRPr>
          </a:p>
        </p:txBody>
      </p:sp>
      <p:pic>
        <p:nvPicPr>
          <p:cNvPr id="15" name="Bildobjekt 160"/>
          <p:cNvPicPr>
            <a:picLocks noChangeAspect="1" noChangeArrowheads="1"/>
          </p:cNvPicPr>
          <p:nvPr/>
        </p:nvPicPr>
        <p:blipFill>
          <a:blip r:embed="rId3">
            <a:extLst>
              <a:ext uri="{28A0092B-C50C-407E-A947-70E740481C1C}">
                <a14:useLocalDpi xmlns:a14="http://schemas.microsoft.com/office/drawing/2010/main" val="0"/>
              </a:ext>
            </a:extLst>
          </a:blip>
          <a:srcRect t="44354" b="2"/>
          <a:stretch>
            <a:fillRect/>
          </a:stretch>
        </p:blipFill>
        <p:spPr bwMode="auto">
          <a:xfrm>
            <a:off x="7235970" y="1922734"/>
            <a:ext cx="1176869" cy="1075700"/>
          </a:xfrm>
          <a:prstGeom prst="rect">
            <a:avLst/>
          </a:prstGeom>
          <a:noFill/>
          <a:extLst>
            <a:ext uri="{909E8E84-426E-40DD-AFC4-6F175D3DCCD1}">
              <a14:hiddenFill xmlns:a14="http://schemas.microsoft.com/office/drawing/2010/main">
                <a:solidFill>
                  <a:srgbClr val="FFFFFF"/>
                </a:solidFill>
              </a14:hiddenFill>
            </a:ext>
          </a:extLst>
        </p:spPr>
      </p:pic>
      <p:pic>
        <p:nvPicPr>
          <p:cNvPr id="16" name="Bildobjekt 160"/>
          <p:cNvPicPr>
            <a:picLocks noChangeAspect="1" noChangeArrowheads="1"/>
          </p:cNvPicPr>
          <p:nvPr/>
        </p:nvPicPr>
        <p:blipFill>
          <a:blip r:embed="rId3">
            <a:extLst>
              <a:ext uri="{28A0092B-C50C-407E-A947-70E740481C1C}">
                <a14:useLocalDpi xmlns:a14="http://schemas.microsoft.com/office/drawing/2010/main" val="0"/>
              </a:ext>
            </a:extLst>
          </a:blip>
          <a:srcRect t="44354" b="2"/>
          <a:stretch>
            <a:fillRect/>
          </a:stretch>
        </p:blipFill>
        <p:spPr bwMode="auto">
          <a:xfrm>
            <a:off x="7235970" y="3718030"/>
            <a:ext cx="1176869" cy="107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1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801688" y="1353267"/>
            <a:ext cx="8342312" cy="3708400"/>
          </a:xfrm>
        </p:spPr>
        <p:txBody>
          <a:bodyPr/>
          <a:lstStyle/>
          <a:p>
            <a:pPr marL="0" indent="0">
              <a:spcBef>
                <a:spcPts val="400"/>
              </a:spcBef>
              <a:buNone/>
            </a:pPr>
            <a:r>
              <a:rPr lang="sv-SE" sz="3400" dirty="0" smtClean="0"/>
              <a:t>Kunskapsstödet etc.</a:t>
            </a:r>
          </a:p>
          <a:p>
            <a:pPr>
              <a:spcBef>
                <a:spcPts val="400"/>
              </a:spcBef>
              <a:spcAft>
                <a:spcPts val="400"/>
              </a:spcAft>
            </a:pPr>
            <a:r>
              <a:rPr lang="sv-SE" sz="2400" dirty="0" smtClean="0"/>
              <a:t>www.socialstyrelsen.se/publikationer2018/2018-11-14</a:t>
            </a:r>
          </a:p>
          <a:p>
            <a:pPr>
              <a:spcBef>
                <a:spcPts val="400"/>
              </a:spcBef>
              <a:spcAft>
                <a:spcPts val="400"/>
              </a:spcAft>
            </a:pPr>
            <a:r>
              <a:rPr lang="sv-SE" sz="2400" dirty="0" smtClean="0"/>
              <a:t>Mindre </a:t>
            </a:r>
            <a:r>
              <a:rPr lang="sv-SE" sz="2400" dirty="0"/>
              <a:t>affisch</a:t>
            </a:r>
          </a:p>
          <a:p>
            <a:pPr>
              <a:spcBef>
                <a:spcPts val="400"/>
              </a:spcBef>
              <a:spcAft>
                <a:spcPts val="400"/>
              </a:spcAft>
            </a:pPr>
            <a:r>
              <a:rPr lang="sv-SE" sz="2400" dirty="0" smtClean="0"/>
              <a:t>Socialstyrelsens </a:t>
            </a:r>
            <a:r>
              <a:rPr lang="sv-SE" sz="2400" dirty="0" err="1" smtClean="0"/>
              <a:t>pod</a:t>
            </a:r>
            <a:r>
              <a:rPr lang="sv-SE" sz="2400" dirty="0" smtClean="0"/>
              <a:t> ”På djupet”</a:t>
            </a:r>
          </a:p>
          <a:p>
            <a:pPr>
              <a:spcBef>
                <a:spcPts val="400"/>
              </a:spcBef>
              <a:spcAft>
                <a:spcPts val="400"/>
              </a:spcAft>
            </a:pPr>
            <a:r>
              <a:rPr lang="sv-SE" sz="2400" dirty="0" smtClean="0"/>
              <a:t>Bilaga: ”Att samtala med barn – om sexuella övergrepp och människohandel”</a:t>
            </a:r>
          </a:p>
          <a:p>
            <a:pPr>
              <a:spcBef>
                <a:spcPts val="400"/>
              </a:spcBef>
              <a:spcAft>
                <a:spcPts val="400"/>
              </a:spcAft>
            </a:pPr>
            <a:r>
              <a:rPr lang="sv-SE" sz="2400" dirty="0" smtClean="0"/>
              <a:t>Tidigare kunskapsstöd:                                         ”Bedöma barns mognad för delaktighet”</a:t>
            </a:r>
          </a:p>
          <a:p>
            <a:pPr>
              <a:spcBef>
                <a:spcPts val="400"/>
              </a:spcBef>
              <a:spcAft>
                <a:spcPts val="400"/>
              </a:spcAft>
            </a:pPr>
            <a:r>
              <a:rPr lang="sv-SE" sz="2400" dirty="0"/>
              <a:t>Nytt tema på Kunskapsguiden.se ”Samtal med barn</a:t>
            </a:r>
            <a:r>
              <a:rPr lang="sv-SE" sz="2400" dirty="0" smtClean="0"/>
              <a:t>”</a:t>
            </a:r>
            <a:endParaRPr lang="sv-SE" dirty="0"/>
          </a:p>
        </p:txBody>
      </p:sp>
    </p:spTree>
    <p:extLst>
      <p:ext uri="{BB962C8B-B14F-4D97-AF65-F5344CB8AC3E}">
        <p14:creationId xmlns:p14="http://schemas.microsoft.com/office/powerpoint/2010/main" val="30744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A272082-05A8-4F70-BD5B-BC34E9409525}"/>
              </a:ext>
            </a:extLst>
          </p:cNvPr>
          <p:cNvSpPr>
            <a:spLocks noGrp="1"/>
          </p:cNvSpPr>
          <p:nvPr>
            <p:ph type="body" sz="quarter" idx="10"/>
          </p:nvPr>
        </p:nvSpPr>
        <p:spPr/>
        <p:txBody>
          <a:bodyPr/>
          <a:lstStyle/>
          <a:p>
            <a:r>
              <a:rPr lang="sv-SE" dirty="0"/>
              <a:t>Mer information finns på:</a:t>
            </a:r>
          </a:p>
          <a:p>
            <a:r>
              <a:rPr lang="sv-SE" dirty="0"/>
              <a:t>www.socialstyrelsen.se</a:t>
            </a:r>
          </a:p>
          <a:p>
            <a:endParaRPr lang="en-US" dirty="0"/>
          </a:p>
        </p:txBody>
      </p:sp>
    </p:spTree>
    <p:extLst>
      <p:ext uri="{BB962C8B-B14F-4D97-AF65-F5344CB8AC3E}">
        <p14:creationId xmlns:p14="http://schemas.microsoft.com/office/powerpoint/2010/main" val="3496187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3"/>
          </p:nvPr>
        </p:nvSpPr>
        <p:spPr/>
        <p:txBody>
          <a:bodyPr/>
          <a:lstStyle/>
          <a:p>
            <a:pPr marL="0" indent="0">
              <a:buNone/>
            </a:pPr>
            <a:r>
              <a:rPr lang="sv-SE" sz="3400" dirty="0"/>
              <a:t>Alla kan prata med barn </a:t>
            </a:r>
            <a:endParaRPr lang="sv-SE" sz="3400" dirty="0" smtClean="0"/>
          </a:p>
          <a:p>
            <a:pPr marL="0" indent="0">
              <a:buNone/>
            </a:pPr>
            <a:r>
              <a:rPr lang="sv-SE" sz="3400" dirty="0" smtClean="0"/>
              <a:t>Alla </a:t>
            </a:r>
            <a:r>
              <a:rPr lang="sv-SE" sz="3400" dirty="0"/>
              <a:t>kan också utveckla sin </a:t>
            </a:r>
            <a:r>
              <a:rPr lang="sv-SE" sz="3400" dirty="0" smtClean="0"/>
              <a:t/>
            </a:r>
            <a:br>
              <a:rPr lang="sv-SE" sz="3400" dirty="0" smtClean="0"/>
            </a:br>
            <a:r>
              <a:rPr lang="sv-SE" sz="3400" dirty="0" smtClean="0"/>
              <a:t>förmåga </a:t>
            </a:r>
            <a:r>
              <a:rPr lang="sv-SE" sz="3400" dirty="0"/>
              <a:t>att prata med barn.</a:t>
            </a:r>
          </a:p>
          <a:p>
            <a:pPr marL="0" indent="0">
              <a:buNone/>
            </a:pPr>
            <a:endParaRPr lang="sv-SE" dirty="0"/>
          </a:p>
        </p:txBody>
      </p:sp>
    </p:spTree>
    <p:extLst>
      <p:ext uri="{BB962C8B-B14F-4D97-AF65-F5344CB8AC3E}">
        <p14:creationId xmlns:p14="http://schemas.microsoft.com/office/powerpoint/2010/main" val="412489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Varför samtala med barn?</a:t>
            </a:r>
            <a:endParaRPr lang="sv-SE" dirty="0"/>
          </a:p>
        </p:txBody>
      </p:sp>
      <p:sp>
        <p:nvSpPr>
          <p:cNvPr id="3" name="Platshållare för innehåll 2"/>
          <p:cNvSpPr>
            <a:spLocks noGrp="1"/>
          </p:cNvSpPr>
          <p:nvPr>
            <p:ph sz="quarter" idx="13"/>
          </p:nvPr>
        </p:nvSpPr>
        <p:spPr/>
        <p:txBody>
          <a:bodyPr/>
          <a:lstStyle/>
          <a:p>
            <a:pPr marL="0" indent="0">
              <a:buNone/>
            </a:pPr>
            <a:r>
              <a:rPr lang="sv-SE" dirty="0"/>
              <a:t>För att:</a:t>
            </a:r>
          </a:p>
          <a:p>
            <a:r>
              <a:rPr lang="sv-SE" dirty="0"/>
              <a:t>Säkerställa barnets rätt till delaktighet</a:t>
            </a:r>
          </a:p>
          <a:p>
            <a:r>
              <a:rPr lang="sv-SE" dirty="0"/>
              <a:t>Säkra kvaliteten i det arbete som utförs</a:t>
            </a:r>
          </a:p>
          <a:p>
            <a:r>
              <a:rPr lang="sv-SE" dirty="0"/>
              <a:t>Stärka och utveckla barnet</a:t>
            </a:r>
          </a:p>
          <a:p>
            <a:endParaRPr lang="sv-SE" dirty="0"/>
          </a:p>
        </p:txBody>
      </p:sp>
    </p:spTree>
    <p:extLst>
      <p:ext uri="{BB962C8B-B14F-4D97-AF65-F5344CB8AC3E}">
        <p14:creationId xmlns:p14="http://schemas.microsoft.com/office/powerpoint/2010/main" val="258172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Utgångspunkter</a:t>
            </a:r>
            <a:endParaRPr lang="sv-SE" dirty="0"/>
          </a:p>
        </p:txBody>
      </p:sp>
      <p:sp>
        <p:nvSpPr>
          <p:cNvPr id="3" name="Platshållare för text 2"/>
          <p:cNvSpPr>
            <a:spLocks noGrp="1"/>
          </p:cNvSpPr>
          <p:nvPr>
            <p:ph type="body" sz="quarter" idx="13"/>
          </p:nvPr>
        </p:nvSpPr>
        <p:spPr>
          <a:xfrm>
            <a:off x="801688" y="2059200"/>
            <a:ext cx="6462712" cy="3708400"/>
          </a:xfrm>
        </p:spPr>
        <p:txBody>
          <a:bodyPr/>
          <a:lstStyle/>
          <a:p>
            <a:pPr>
              <a:spcAft>
                <a:spcPts val="600"/>
              </a:spcAft>
            </a:pPr>
            <a:r>
              <a:rPr lang="sv-SE" sz="2000" b="0" dirty="0"/>
              <a:t>Riktar sig till alla inom socialtjänst, hälso- och sjukvård och tandvård som har samtal med barn</a:t>
            </a:r>
          </a:p>
          <a:p>
            <a:pPr>
              <a:spcAft>
                <a:spcPts val="600"/>
              </a:spcAft>
            </a:pPr>
            <a:r>
              <a:rPr lang="sv-SE" sz="2000" b="0" dirty="0"/>
              <a:t>En bas, allmän orientering, inspiration, något att utgå ifrån – men räcker inte</a:t>
            </a:r>
          </a:p>
          <a:p>
            <a:pPr>
              <a:spcAft>
                <a:spcPts val="600"/>
              </a:spcAft>
            </a:pPr>
            <a:r>
              <a:rPr lang="sv-SE" sz="2000" b="0" dirty="0"/>
              <a:t>Bred, generell och grundläggande – allt därmed inte relevant för alla sammanhang och situationer</a:t>
            </a:r>
          </a:p>
          <a:p>
            <a:pPr>
              <a:spcAft>
                <a:spcPts val="600"/>
              </a:spcAft>
            </a:pPr>
            <a:r>
              <a:rPr lang="sv-SE" sz="2000" b="0" dirty="0"/>
              <a:t>Den enskilda professionelle måste göra en egen bedömning av vad som är relevant eller ej</a:t>
            </a:r>
          </a:p>
          <a:p>
            <a:endParaRPr lang="sv-SE" sz="2000" b="0" dirty="0"/>
          </a:p>
        </p:txBody>
      </p:sp>
    </p:spTree>
    <p:extLst>
      <p:ext uri="{BB962C8B-B14F-4D97-AF65-F5344CB8AC3E}">
        <p14:creationId xmlns:p14="http://schemas.microsoft.com/office/powerpoint/2010/main" val="308319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1"/>
          <p:cNvSpPr txBox="1">
            <a:spLocks/>
          </p:cNvSpPr>
          <p:nvPr/>
        </p:nvSpPr>
        <p:spPr>
          <a:xfrm>
            <a:off x="801688" y="1353267"/>
            <a:ext cx="6959600" cy="3708400"/>
          </a:xfrm>
          <a:prstGeom prst="rect">
            <a:avLst/>
          </a:prstGeom>
        </p:spPr>
        <p:txBody>
          <a:bodyPr vert="horz" lIns="0" tIns="0" rIns="0" bIns="0" rtlCol="0" anchor="t" anchorCtr="0">
            <a:noAutofit/>
          </a:bodyPr>
          <a:lstStyle>
            <a:lvl1pPr marL="373063" indent="-373063" algn="l" defTabSz="914400" rtl="0" eaLnBrk="1" latinLnBrk="0" hangingPunct="1">
              <a:spcBef>
                <a:spcPts val="1000"/>
              </a:spcBef>
              <a:spcAft>
                <a:spcPts val="800"/>
              </a:spcAft>
              <a:buSzPct val="115000"/>
              <a:buFont typeface="Arial" pitchFamily="34" charset="0"/>
              <a:buChar char="•"/>
              <a:defRPr sz="2600" b="1" kern="1200">
                <a:solidFill>
                  <a:srgbClr val="FFFFFF"/>
                </a:solidFill>
                <a:latin typeface="Arial" panose="020B0604020202020204" pitchFamily="34" charset="0"/>
                <a:ea typeface="+mn-ea"/>
                <a:cs typeface="Arial" panose="020B0604020202020204" pitchFamily="34" charset="0"/>
              </a:defRPr>
            </a:lvl1pPr>
            <a:lvl2pPr marL="520700" indent="-234950" algn="l" defTabSz="914400" rtl="0" eaLnBrk="1" latinLnBrk="0" hangingPunct="1">
              <a:spcBef>
                <a:spcPts val="0"/>
              </a:spcBef>
              <a:spcAft>
                <a:spcPts val="800"/>
              </a:spcAft>
              <a:buFont typeface="Arial" pitchFamily="34" charset="0"/>
              <a:buChar char="–"/>
              <a:defRPr sz="2000" b="0" kern="1200">
                <a:solidFill>
                  <a:srgbClr val="FFFFFF"/>
                </a:solidFill>
                <a:latin typeface="Arial" panose="020B0604020202020204" pitchFamily="34" charset="0"/>
                <a:ea typeface="+mn-ea"/>
                <a:cs typeface="Arial" panose="020B0604020202020204" pitchFamily="34" charset="0"/>
              </a:defRPr>
            </a:lvl2pPr>
            <a:lvl3pPr marL="711200" indent="-171450" algn="l" defTabSz="914400" rtl="0" eaLnBrk="1" latinLnBrk="0" hangingPunct="1">
              <a:spcBef>
                <a:spcPts val="0"/>
              </a:spcBef>
              <a:spcAft>
                <a:spcPts val="800"/>
              </a:spcAft>
              <a:buFont typeface="Arial" pitchFamily="34" charset="0"/>
              <a:buChar char="•"/>
              <a:defRPr sz="1600" b="0" kern="1200">
                <a:solidFill>
                  <a:srgbClr val="FFFFFF"/>
                </a:solidFill>
                <a:latin typeface="Arial" panose="020B0604020202020204" pitchFamily="34" charset="0"/>
                <a:ea typeface="+mn-ea"/>
                <a:cs typeface="Arial" panose="020B0604020202020204" pitchFamily="34" charset="0"/>
              </a:defRPr>
            </a:lvl3pPr>
            <a:lvl4pPr marL="920750" indent="-196850" algn="l" defTabSz="914400" rtl="0" eaLnBrk="1" latinLnBrk="0" hangingPunct="1">
              <a:spcBef>
                <a:spcPts val="0"/>
              </a:spcBef>
              <a:spcAft>
                <a:spcPts val="800"/>
              </a:spcAft>
              <a:buFont typeface="Arial" pitchFamily="34" charset="0"/>
              <a:buChar char="–"/>
              <a:defRPr sz="1400" b="0" kern="1200">
                <a:solidFill>
                  <a:srgbClr val="FFFFFF"/>
                </a:solidFill>
                <a:latin typeface="Arial" panose="020B0604020202020204" pitchFamily="34" charset="0"/>
                <a:ea typeface="+mn-ea"/>
                <a:cs typeface="Arial" panose="020B0604020202020204" pitchFamily="34" charset="0"/>
              </a:defRPr>
            </a:lvl4pPr>
            <a:lvl5pPr marL="1073150" indent="-146050" algn="l" defTabSz="914400" rtl="0" eaLnBrk="1" latinLnBrk="0" hangingPunct="1">
              <a:spcBef>
                <a:spcPts val="0"/>
              </a:spcBef>
              <a:spcAft>
                <a:spcPts val="800"/>
              </a:spcAft>
              <a:buFont typeface="Arial" pitchFamily="34" charset="0"/>
              <a:buChar char="•"/>
              <a:defRPr sz="1200" b="0" kern="1200">
                <a:solidFill>
                  <a:srgbClr val="FFFFF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sv-SE" sz="3400" dirty="0" smtClean="0"/>
              <a:t>Upplägg</a:t>
            </a:r>
          </a:p>
          <a:p>
            <a:pPr marL="0" indent="0">
              <a:buNone/>
            </a:pPr>
            <a:r>
              <a:rPr lang="sv-SE" dirty="0"/>
              <a:t>Löpande text med </a:t>
            </a:r>
            <a:r>
              <a:rPr lang="sv-SE" sz="2800" dirty="0"/>
              <a:t>kunskap, stöd och </a:t>
            </a:r>
            <a:r>
              <a:rPr lang="sv-SE" sz="2800" dirty="0" smtClean="0"/>
              <a:t>resonemang</a:t>
            </a:r>
            <a:r>
              <a:rPr lang="sv-SE" dirty="0" smtClean="0"/>
              <a:t>. </a:t>
            </a:r>
            <a:endParaRPr lang="sv-SE" dirty="0"/>
          </a:p>
          <a:p>
            <a:pPr marL="0" indent="0">
              <a:buNone/>
            </a:pPr>
            <a:r>
              <a:rPr lang="sv-SE" dirty="0"/>
              <a:t>Varvas med praktiska och konkreta förslag och exempel.</a:t>
            </a:r>
          </a:p>
          <a:p>
            <a:pPr marL="0" indent="0">
              <a:buFont typeface="Arial" pitchFamily="34" charset="0"/>
              <a:buNone/>
            </a:pPr>
            <a:endParaRPr lang="sv-SE" dirty="0"/>
          </a:p>
        </p:txBody>
      </p:sp>
    </p:spTree>
    <p:extLst>
      <p:ext uri="{BB962C8B-B14F-4D97-AF65-F5344CB8AC3E}">
        <p14:creationId xmlns:p14="http://schemas.microsoft.com/office/powerpoint/2010/main" val="384743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808494" y="1063471"/>
            <a:ext cx="6828537" cy="1296144"/>
          </a:xfrm>
        </p:spPr>
        <p:txBody>
          <a:bodyPr/>
          <a:lstStyle/>
          <a:p>
            <a:r>
              <a:rPr lang="sv-SE" dirty="0" smtClean="0"/>
              <a:t/>
            </a:r>
            <a:br>
              <a:rPr lang="sv-SE" dirty="0" smtClean="0"/>
            </a:br>
            <a:endParaRPr lang="sv-SE" dirty="0"/>
          </a:p>
        </p:txBody>
      </p:sp>
      <p:sp>
        <p:nvSpPr>
          <p:cNvPr id="6" name="Textruta 194"/>
          <p:cNvSpPr txBox="1">
            <a:spLocks noChangeArrowheads="1"/>
          </p:cNvSpPr>
          <p:nvPr/>
        </p:nvSpPr>
        <p:spPr bwMode="auto">
          <a:xfrm>
            <a:off x="802800" y="2059201"/>
            <a:ext cx="6197440" cy="1361510"/>
          </a:xfrm>
          <a:prstGeom prst="rect">
            <a:avLst/>
          </a:prstGeom>
          <a:solidFill>
            <a:srgbClr val="FFFFFF"/>
          </a:solidFill>
          <a:ln w="25400">
            <a:solidFill>
              <a:srgbClr val="3F9C35"/>
            </a:solidFill>
            <a:miter lim="800000"/>
            <a:headEnd/>
            <a:tailEnd/>
          </a:ln>
        </p:spPr>
        <p:txBody>
          <a:bodyPr vert="horz" wrap="square" lIns="91440" tIns="45720" rIns="91440" bIns="45720" numCol="1" anchor="t" anchorCtr="0" compatLnSpc="1">
            <a:prstTxWarp prst="textNoShape">
              <a:avLst/>
            </a:prstTxWarp>
          </a:bodyPr>
          <a:lstStyle/>
          <a:p>
            <a:r>
              <a:rPr lang="sv-SE" sz="2000" i="1" dirty="0" smtClean="0">
                <a:latin typeface="Arial" panose="020B0604020202020204" pitchFamily="34" charset="0"/>
                <a:cs typeface="Arial" panose="020B0604020202020204" pitchFamily="34" charset="0"/>
              </a:rPr>
              <a:t>Jag </a:t>
            </a:r>
            <a:r>
              <a:rPr lang="sv-SE" sz="2000" i="1" dirty="0">
                <a:latin typeface="Arial" panose="020B0604020202020204" pitchFamily="34" charset="0"/>
                <a:cs typeface="Arial" panose="020B0604020202020204" pitchFamily="34" charset="0"/>
              </a:rPr>
              <a:t>har träffat andra barn som också har blivit slagna hemma, och flera av dem har sagt precis som du. De tror att det är deras eget fel. Men jag vill säga till dig att det aldrig är </a:t>
            </a:r>
            <a:r>
              <a:rPr lang="sv-SE" sz="2000" i="1" dirty="0" smtClean="0">
                <a:latin typeface="Arial" panose="020B0604020202020204" pitchFamily="34" charset="0"/>
                <a:cs typeface="Arial" panose="020B0604020202020204" pitchFamily="34" charset="0"/>
              </a:rPr>
              <a:t>barns </a:t>
            </a:r>
            <a:r>
              <a:rPr lang="sv-SE" sz="2000" i="1" dirty="0">
                <a:latin typeface="Arial" panose="020B0604020202020204" pitchFamily="34" charset="0"/>
                <a:cs typeface="Arial" panose="020B0604020202020204" pitchFamily="34" charset="0"/>
              </a:rPr>
              <a:t>fel att de blir slagna.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dirty="0" smtClean="0">
              <a:ln>
                <a:noFill/>
              </a:ln>
              <a:solidFill>
                <a:schemeClr val="tx1"/>
              </a:solidFill>
              <a:effectLst/>
              <a:latin typeface="Arial" panose="020B0604020202020204" pitchFamily="34" charset="0"/>
            </a:endParaRPr>
          </a:p>
        </p:txBody>
      </p:sp>
      <p:pic>
        <p:nvPicPr>
          <p:cNvPr id="2050" name="Bildobjekt 2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5161" y="2145639"/>
            <a:ext cx="1158406" cy="113379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372139" y="-228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8" name="Rectangle 5"/>
          <p:cNvSpPr>
            <a:spLocks noChangeArrowheads="1"/>
          </p:cNvSpPr>
          <p:nvPr/>
        </p:nvSpPr>
        <p:spPr bwMode="auto">
          <a:xfrm>
            <a:off x="372139" y="15605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2" name="Textruta 194"/>
          <p:cNvSpPr txBox="1">
            <a:spLocks noChangeArrowheads="1"/>
          </p:cNvSpPr>
          <p:nvPr/>
        </p:nvSpPr>
        <p:spPr bwMode="auto">
          <a:xfrm>
            <a:off x="802801" y="4212217"/>
            <a:ext cx="6197440" cy="1070983"/>
          </a:xfrm>
          <a:prstGeom prst="rect">
            <a:avLst/>
          </a:prstGeom>
          <a:solidFill>
            <a:srgbClr val="FFFFFF"/>
          </a:solidFill>
          <a:ln w="25400">
            <a:solidFill>
              <a:srgbClr val="3F9C35"/>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sv-SE" sz="2000" i="1" dirty="0" smtClean="0">
                <a:latin typeface="Arial" panose="020B0604020202020204" pitchFamily="34" charset="0"/>
                <a:cs typeface="Arial" panose="020B0604020202020204" pitchFamily="34" charset="0"/>
              </a:rPr>
              <a:t>Jag vill verkligen förstå hur det är för dig. Det är därför jag frågar så mycket.</a:t>
            </a:r>
            <a:r>
              <a:rPr lang="sv-SE" sz="2000" b="1" i="1" dirty="0" smtClean="0">
                <a:latin typeface="Arial" panose="020B0604020202020204" pitchFamily="34" charset="0"/>
                <a:cs typeface="Arial" panose="020B0604020202020204" pitchFamily="34" charset="0"/>
              </a:rPr>
              <a:t> </a:t>
            </a:r>
            <a:r>
              <a:rPr lang="sv-SE" sz="2000" i="1" dirty="0" smtClean="0">
                <a:latin typeface="Arial" panose="020B0604020202020204" pitchFamily="34" charset="0"/>
                <a:cs typeface="Arial" panose="020B0604020202020204" pitchFamily="34" charset="0"/>
              </a:rPr>
              <a:t>Hur kommer det sig </a:t>
            </a:r>
            <a:br>
              <a:rPr lang="sv-SE" sz="2000" i="1" dirty="0" smtClean="0">
                <a:latin typeface="Arial" panose="020B0604020202020204" pitchFamily="34" charset="0"/>
                <a:cs typeface="Arial" panose="020B0604020202020204" pitchFamily="34" charset="0"/>
              </a:rPr>
            </a:br>
            <a:r>
              <a:rPr lang="sv-SE" sz="2000" i="1" dirty="0" smtClean="0">
                <a:latin typeface="Arial" panose="020B0604020202020204" pitchFamily="34" charset="0"/>
                <a:cs typeface="Arial" panose="020B0604020202020204" pitchFamily="34" charset="0"/>
              </a:rPr>
              <a:t>att du inte pratar så mycket idag?</a:t>
            </a:r>
            <a:endParaRPr kumimoji="0" lang="sv-SE" altLang="sv-SE" sz="20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13" name="Bildobjekt 2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5161" y="4212217"/>
            <a:ext cx="1158406" cy="1133797"/>
          </a:xfrm>
          <a:prstGeom prst="rect">
            <a:avLst/>
          </a:prstGeom>
          <a:noFill/>
          <a:extLst>
            <a:ext uri="{909E8E84-426E-40DD-AFC4-6F175D3DCCD1}">
              <a14:hiddenFill xmlns:a14="http://schemas.microsoft.com/office/drawing/2010/main">
                <a:solidFill>
                  <a:srgbClr val="FFFFFF"/>
                </a:solidFill>
              </a14:hiddenFill>
            </a:ext>
          </a:extLst>
        </p:spPr>
      </p:pic>
      <p:sp>
        <p:nvSpPr>
          <p:cNvPr id="15" name="Rubrik 1"/>
          <p:cNvSpPr txBox="1">
            <a:spLocks/>
          </p:cNvSpPr>
          <p:nvPr/>
        </p:nvSpPr>
        <p:spPr>
          <a:xfrm>
            <a:off x="801688" y="687600"/>
            <a:ext cx="8230552" cy="1296144"/>
          </a:xfrm>
          <a:prstGeom prst="rect">
            <a:avLst/>
          </a:prstGeom>
        </p:spPr>
        <p:txBody>
          <a:bodyPr vert="horz" lIns="0" tIns="0" rIns="0" bIns="0" rtlCol="0" anchor="t" anchorCtr="0">
            <a:noAutofit/>
          </a:bodyPr>
          <a:lst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a:lstStyle>
          <a:p>
            <a:r>
              <a:rPr lang="sv-SE" spc="-30" dirty="0"/>
              <a:t>Praktiska exempel på hur man kan </a:t>
            </a:r>
            <a:r>
              <a:rPr lang="sv-SE" spc="-30" dirty="0" smtClean="0"/>
              <a:t/>
            </a:r>
            <a:br>
              <a:rPr lang="sv-SE" spc="-30" dirty="0" smtClean="0"/>
            </a:br>
            <a:r>
              <a:rPr lang="sv-SE" spc="-30" dirty="0" smtClean="0"/>
              <a:t>fråga </a:t>
            </a:r>
            <a:r>
              <a:rPr lang="sv-SE" spc="-30" dirty="0"/>
              <a:t>och uttrycka sig i samtal med barn</a:t>
            </a:r>
          </a:p>
        </p:txBody>
      </p:sp>
    </p:spTree>
    <p:extLst>
      <p:ext uri="{BB962C8B-B14F-4D97-AF65-F5344CB8AC3E}">
        <p14:creationId xmlns:p14="http://schemas.microsoft.com/office/powerpoint/2010/main" val="139341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smtClean="0"/>
              <a:t/>
            </a:r>
            <a:br>
              <a:rPr lang="sv-SE" dirty="0" smtClean="0"/>
            </a:br>
            <a:endParaRPr lang="sv-SE" dirty="0"/>
          </a:p>
        </p:txBody>
      </p:sp>
      <p:sp>
        <p:nvSpPr>
          <p:cNvPr id="5" name="Textruta 283"/>
          <p:cNvSpPr txBox="1">
            <a:spLocks noChangeArrowheads="1"/>
          </p:cNvSpPr>
          <p:nvPr/>
        </p:nvSpPr>
        <p:spPr bwMode="auto">
          <a:xfrm>
            <a:off x="802800" y="2059200"/>
            <a:ext cx="6209161" cy="785600"/>
          </a:xfrm>
          <a:prstGeom prst="rect">
            <a:avLst/>
          </a:prstGeom>
          <a:solidFill>
            <a:srgbClr val="FFFFFF"/>
          </a:solidFill>
          <a:ln w="25400">
            <a:solidFill>
              <a:srgbClr val="3DB7E4"/>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2000" b="0"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Fundera över tillfällen då du har hindrats att samtala med ett barn och vad det då har berott på.</a:t>
            </a:r>
          </a:p>
          <a:p>
            <a:pPr marL="0" marR="0" lvl="0" indent="0" algn="l" defTabSz="914400" rtl="0" eaLnBrk="0" fontAlgn="base" latinLnBrk="0" hangingPunct="0">
              <a:lnSpc>
                <a:spcPct val="100000"/>
              </a:lnSpc>
              <a:spcBef>
                <a:spcPct val="0"/>
              </a:spcBef>
              <a:spcAft>
                <a:spcPct val="0"/>
              </a:spcAft>
              <a:buClrTx/>
              <a:buSzTx/>
              <a:buFontTx/>
              <a:buNone/>
              <a:tabLst/>
            </a:pPr>
            <a:endParaRPr lang="sv-SE" altLang="sv-SE" sz="2000" i="1" dirty="0">
              <a:solidFill>
                <a:srgbClr val="0000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2000" b="0"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2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2000" b="0" i="0" u="none" strike="noStrike" cap="none" normalizeH="0" baseline="0" dirty="0" smtClean="0">
              <a:ln>
                <a:noFill/>
              </a:ln>
              <a:solidFill>
                <a:schemeClr val="tx1"/>
              </a:solidFill>
              <a:effectLst/>
              <a:latin typeface="Arial" panose="020B0604020202020204" pitchFamily="34" charset="0"/>
            </a:endParaRPr>
          </a:p>
        </p:txBody>
      </p:sp>
      <p:pic>
        <p:nvPicPr>
          <p:cNvPr id="3074" name="Bildobjekt 3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6621" y="1983744"/>
            <a:ext cx="1120184" cy="1197438"/>
          </a:xfrm>
          <a:prstGeom prst="rect">
            <a:avLst/>
          </a:prstGeom>
          <a:noFill/>
          <a:extLst>
            <a:ext uri="{909E8E84-426E-40DD-AFC4-6F175D3DCCD1}">
              <a14:hiddenFill xmlns:a14="http://schemas.microsoft.com/office/drawing/2010/main">
                <a:solidFill>
                  <a:srgbClr val="FFFFFF"/>
                </a:solidFill>
              </a14:hiddenFill>
            </a:ext>
          </a:extLst>
        </p:spPr>
      </p:pic>
      <p:sp>
        <p:nvSpPr>
          <p:cNvPr id="9" name="Textruta 283"/>
          <p:cNvSpPr txBox="1">
            <a:spLocks noChangeArrowheads="1"/>
          </p:cNvSpPr>
          <p:nvPr/>
        </p:nvSpPr>
        <p:spPr bwMode="auto">
          <a:xfrm>
            <a:off x="802800" y="3953077"/>
            <a:ext cx="6209161" cy="720523"/>
          </a:xfrm>
          <a:prstGeom prst="rect">
            <a:avLst/>
          </a:prstGeom>
          <a:solidFill>
            <a:srgbClr val="FFFFFF"/>
          </a:solidFill>
          <a:ln w="25400">
            <a:solidFill>
              <a:srgbClr val="3DB7E4"/>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sv-SE" sz="2000" i="1" dirty="0" smtClean="0">
                <a:latin typeface="Arial" panose="020B0604020202020204" pitchFamily="34" charset="0"/>
                <a:cs typeface="Arial" panose="020B0604020202020204" pitchFamily="34" charset="0"/>
              </a:rPr>
              <a:t>Vad </a:t>
            </a:r>
            <a:r>
              <a:rPr lang="sv-SE" sz="2000" i="1" dirty="0">
                <a:latin typeface="Arial" panose="020B0604020202020204" pitchFamily="34" charset="0"/>
                <a:cs typeface="Arial" panose="020B0604020202020204" pitchFamily="34" charset="0"/>
              </a:rPr>
              <a:t>vet barnet om den process och det sammanhang som samtalet är en del av?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2000" b="0"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2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2000" b="0" i="0" u="none" strike="noStrike" cap="none" normalizeH="0" baseline="0" dirty="0" smtClean="0">
              <a:ln>
                <a:noFill/>
              </a:ln>
              <a:solidFill>
                <a:schemeClr val="tx1"/>
              </a:solidFill>
              <a:effectLst/>
              <a:latin typeface="Arial" panose="020B0604020202020204" pitchFamily="34" charset="0"/>
            </a:endParaRPr>
          </a:p>
        </p:txBody>
      </p:sp>
      <p:pic>
        <p:nvPicPr>
          <p:cNvPr id="10" name="Bildobjekt 3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6621" y="3714619"/>
            <a:ext cx="1120184" cy="1197438"/>
          </a:xfrm>
          <a:prstGeom prst="rect">
            <a:avLst/>
          </a:prstGeom>
          <a:noFill/>
          <a:extLst>
            <a:ext uri="{909E8E84-426E-40DD-AFC4-6F175D3DCCD1}">
              <a14:hiddenFill xmlns:a14="http://schemas.microsoft.com/office/drawing/2010/main">
                <a:solidFill>
                  <a:srgbClr val="FFFFFF"/>
                </a:solidFill>
              </a14:hiddenFill>
            </a:ext>
          </a:extLst>
        </p:spPr>
      </p:pic>
      <p:sp>
        <p:nvSpPr>
          <p:cNvPr id="12" name="Rubrik 1"/>
          <p:cNvSpPr txBox="1">
            <a:spLocks/>
          </p:cNvSpPr>
          <p:nvPr/>
        </p:nvSpPr>
        <p:spPr>
          <a:xfrm>
            <a:off x="801688" y="687600"/>
            <a:ext cx="8443912" cy="1296144"/>
          </a:xfrm>
          <a:prstGeom prst="rect">
            <a:avLst/>
          </a:prstGeom>
        </p:spPr>
        <p:txBody>
          <a:bodyPr vert="horz" lIns="0" tIns="0" rIns="0" bIns="0" rtlCol="0" anchor="t" anchorCtr="0">
            <a:noAutofit/>
          </a:bodyPr>
          <a:lst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a:lstStyle>
          <a:p>
            <a:r>
              <a:rPr lang="sv-SE" spc="-30" dirty="0"/>
              <a:t>Reflekterande frågor att </a:t>
            </a:r>
            <a:r>
              <a:rPr lang="sv-SE" spc="-30" dirty="0" smtClean="0"/>
              <a:t/>
            </a:r>
            <a:br>
              <a:rPr lang="sv-SE" spc="-30" dirty="0" smtClean="0"/>
            </a:br>
            <a:r>
              <a:rPr lang="sv-SE" spc="-30" dirty="0" smtClean="0"/>
              <a:t>som </a:t>
            </a:r>
            <a:r>
              <a:rPr lang="sv-SE" spc="-30" dirty="0"/>
              <a:t>professionell ställa sig</a:t>
            </a:r>
          </a:p>
        </p:txBody>
      </p:sp>
    </p:spTree>
    <p:extLst>
      <p:ext uri="{BB962C8B-B14F-4D97-AF65-F5344CB8AC3E}">
        <p14:creationId xmlns:p14="http://schemas.microsoft.com/office/powerpoint/2010/main" val="321032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smtClean="0"/>
              <a:t/>
            </a:r>
            <a:br>
              <a:rPr lang="sv-SE" dirty="0" smtClean="0"/>
            </a:br>
            <a:endParaRPr lang="sv-SE" dirty="0"/>
          </a:p>
        </p:txBody>
      </p:sp>
      <p:sp>
        <p:nvSpPr>
          <p:cNvPr id="5" name="Textruta 70"/>
          <p:cNvSpPr txBox="1">
            <a:spLocks noChangeArrowheads="1"/>
          </p:cNvSpPr>
          <p:nvPr/>
        </p:nvSpPr>
        <p:spPr bwMode="auto">
          <a:xfrm>
            <a:off x="802800" y="2059200"/>
            <a:ext cx="6209161" cy="1735637"/>
          </a:xfrm>
          <a:prstGeom prst="rect">
            <a:avLst/>
          </a:prstGeom>
          <a:solidFill>
            <a:srgbClr val="FFFFFF"/>
          </a:solidFill>
          <a:ln w="25400">
            <a:solidFill>
              <a:srgbClr val="ED8B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ts val="600"/>
              </a:spcBef>
              <a:spcAft>
                <a:spcPct val="0"/>
              </a:spcAft>
              <a:buClrTx/>
              <a:buSzTx/>
              <a:buFontTx/>
              <a:buNone/>
              <a:tabLst/>
            </a:pPr>
            <a:r>
              <a:rPr kumimoji="0" lang="sv-SE" altLang="sv-SE" sz="2000" b="0"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Min läkare kunde noggrant beskriva vad som skulle hända, och då fick jag inga vilda fantasier. Att vara förberedd på vad som ska hända gör mig mindre rädd och orolig. </a:t>
            </a:r>
            <a:endParaRPr lang="sv-SE" altLang="sv-SE" sz="2000" i="1" dirty="0">
              <a:solidFill>
                <a:srgbClr val="0000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ts val="600"/>
              </a:spcBef>
              <a:spcAft>
                <a:spcPct val="0"/>
              </a:spcAft>
              <a:buClrTx/>
              <a:buSzTx/>
              <a:buFontTx/>
              <a:buNone/>
              <a:tabLst/>
            </a:pPr>
            <a:r>
              <a:rPr kumimoji="0" lang="sv-SE" altLang="sv-SE" sz="16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(Flicka med lång erfarenhet från hälso- och sjukvården).</a:t>
            </a:r>
            <a:endParaRPr kumimoji="0" lang="sv-SE" altLang="sv-SE" sz="1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2000" b="0" i="0" u="none" strike="noStrike" cap="none" normalizeH="0" baseline="0" dirty="0" smtClean="0">
              <a:ln>
                <a:noFill/>
              </a:ln>
              <a:solidFill>
                <a:schemeClr val="tx1"/>
              </a:solidFill>
              <a:effectLst/>
              <a:latin typeface="Arial" panose="020B0604020202020204" pitchFamily="34" charset="0"/>
            </a:endParaRPr>
          </a:p>
        </p:txBody>
      </p:sp>
      <p:pic>
        <p:nvPicPr>
          <p:cNvPr id="4098" name="Bildobjekt 126"/>
          <p:cNvPicPr>
            <a:picLocks noChangeAspect="1" noChangeArrowheads="1"/>
          </p:cNvPicPr>
          <p:nvPr/>
        </p:nvPicPr>
        <p:blipFill>
          <a:blip r:embed="rId3">
            <a:extLst>
              <a:ext uri="{28A0092B-C50C-407E-A947-70E740481C1C}">
                <a14:useLocalDpi xmlns:a14="http://schemas.microsoft.com/office/drawing/2010/main" val="0"/>
              </a:ext>
            </a:extLst>
          </a:blip>
          <a:srcRect t="44354" b="2"/>
          <a:stretch>
            <a:fillRect/>
          </a:stretch>
        </p:blipFill>
        <p:spPr bwMode="auto">
          <a:xfrm>
            <a:off x="7246038" y="2423080"/>
            <a:ext cx="1063417" cy="972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72031" y="-135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8" name="Textruta 137"/>
          <p:cNvSpPr txBox="1">
            <a:spLocks noChangeArrowheads="1"/>
          </p:cNvSpPr>
          <p:nvPr/>
        </p:nvSpPr>
        <p:spPr bwMode="auto">
          <a:xfrm>
            <a:off x="802800" y="4296217"/>
            <a:ext cx="6232516" cy="1129223"/>
          </a:xfrm>
          <a:prstGeom prst="rect">
            <a:avLst/>
          </a:prstGeom>
          <a:solidFill>
            <a:srgbClr val="FFFFFF"/>
          </a:solidFill>
          <a:ln w="25400">
            <a:solidFill>
              <a:srgbClr val="ED8B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ts val="600"/>
              </a:spcBef>
              <a:spcAft>
                <a:spcPct val="0"/>
              </a:spcAft>
              <a:buClrTx/>
              <a:buSzTx/>
              <a:buFontTx/>
              <a:buNone/>
              <a:tabLst/>
            </a:pPr>
            <a:r>
              <a:rPr kumimoji="0" lang="sv-SE" altLang="sv-SE" sz="2000" b="0"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Om du inte är ärlig mot mig så kan du inte tro att jag kommer sitta här och vara ärlig mot dig. </a:t>
            </a:r>
            <a:endParaRPr lang="sv-SE" altLang="sv-SE" sz="2000" i="1" dirty="0">
              <a:solidFill>
                <a:srgbClr val="0000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ts val="600"/>
              </a:spcBef>
              <a:spcAft>
                <a:spcPct val="0"/>
              </a:spcAft>
              <a:buClrTx/>
              <a:buSzTx/>
              <a:buFontTx/>
              <a:buNone/>
              <a:tabLst/>
            </a:pPr>
            <a:r>
              <a:rPr kumimoji="0" lang="sv-SE" altLang="sv-SE" sz="16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(Ungdom, med erfarenhet från socialtjänsten).</a:t>
            </a:r>
            <a:endParaRPr kumimoji="0" lang="sv-SE" altLang="sv-SE" sz="16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0" name="Rectangle 10"/>
          <p:cNvSpPr>
            <a:spLocks noChangeArrowheads="1"/>
          </p:cNvSpPr>
          <p:nvPr/>
        </p:nvSpPr>
        <p:spPr bwMode="auto">
          <a:xfrm>
            <a:off x="0" y="14287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pic>
        <p:nvPicPr>
          <p:cNvPr id="13" name="Bildobjekt 126"/>
          <p:cNvPicPr>
            <a:picLocks noChangeAspect="1" noChangeArrowheads="1"/>
          </p:cNvPicPr>
          <p:nvPr/>
        </p:nvPicPr>
        <p:blipFill>
          <a:blip r:embed="rId3">
            <a:extLst>
              <a:ext uri="{28A0092B-C50C-407E-A947-70E740481C1C}">
                <a14:useLocalDpi xmlns:a14="http://schemas.microsoft.com/office/drawing/2010/main" val="0"/>
              </a:ext>
            </a:extLst>
          </a:blip>
          <a:srcRect t="44354" b="2"/>
          <a:stretch>
            <a:fillRect/>
          </a:stretch>
        </p:blipFill>
        <p:spPr bwMode="auto">
          <a:xfrm>
            <a:off x="7246038" y="4337147"/>
            <a:ext cx="1063417" cy="972000"/>
          </a:xfrm>
          <a:prstGeom prst="rect">
            <a:avLst/>
          </a:prstGeom>
          <a:noFill/>
          <a:extLst>
            <a:ext uri="{909E8E84-426E-40DD-AFC4-6F175D3DCCD1}">
              <a14:hiddenFill xmlns:a14="http://schemas.microsoft.com/office/drawing/2010/main">
                <a:solidFill>
                  <a:srgbClr val="FFFFFF"/>
                </a:solidFill>
              </a14:hiddenFill>
            </a:ext>
          </a:extLst>
        </p:spPr>
      </p:pic>
      <p:sp>
        <p:nvSpPr>
          <p:cNvPr id="15" name="Rubrik 1"/>
          <p:cNvSpPr txBox="1">
            <a:spLocks/>
          </p:cNvSpPr>
          <p:nvPr/>
        </p:nvSpPr>
        <p:spPr>
          <a:xfrm>
            <a:off x="801688" y="687600"/>
            <a:ext cx="7082472" cy="1296144"/>
          </a:xfrm>
          <a:prstGeom prst="rect">
            <a:avLst/>
          </a:prstGeom>
        </p:spPr>
        <p:txBody>
          <a:bodyPr vert="horz" lIns="0" tIns="0" rIns="0" bIns="0" rtlCol="0" anchor="t" anchorCtr="0">
            <a:noAutofit/>
          </a:bodyPr>
          <a:lst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a:lstStyle>
          <a:p>
            <a:r>
              <a:rPr lang="sv-SE" spc="-30" dirty="0" smtClean="0"/>
              <a:t>Exempel på barns erfarenheter </a:t>
            </a:r>
            <a:r>
              <a:rPr lang="sv-SE" spc="-30" dirty="0"/>
              <a:t>av samtal inom vård och omsorg</a:t>
            </a:r>
          </a:p>
        </p:txBody>
      </p:sp>
    </p:spTree>
    <p:extLst>
      <p:ext uri="{BB962C8B-B14F-4D97-AF65-F5344CB8AC3E}">
        <p14:creationId xmlns:p14="http://schemas.microsoft.com/office/powerpoint/2010/main" val="403617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theme/theme1.xml><?xml version="1.0" encoding="utf-8"?>
<a:theme xmlns:a="http://schemas.openxmlformats.org/drawingml/2006/main" name="SoS-PPT-svensk-150922">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custClrLst>
    <a:custClr name="Beige Diagrambakgrund">
      <a:srgbClr val="DAD7CB"/>
    </a:custClr>
    <a:custClr name="Mörkbeige">
      <a:srgbClr val="D3BF96"/>
    </a:custClr>
    <a:custClr name="Ljusbrun">
      <a:srgbClr val="AAA38E"/>
    </a:custClr>
    <a:custClr name="Brun">
      <a:srgbClr val="857363"/>
    </a:custClr>
    <a:custClr name="Mellanbrun">
      <a:srgbClr val="6D5047"/>
    </a:custClr>
    <a:custClr name="Mörkbrun">
      <a:srgbClr val="452325"/>
    </a:custClr>
    <a:custClr name="Vit">
      <a:srgbClr val="FFFFFF"/>
    </a:custClr>
    <a:custClr name="Vit">
      <a:srgbClr val="FFFFFF"/>
    </a:custClr>
    <a:custClr name="Svart">
      <a:srgbClr val="000000"/>
    </a:custClr>
    <a:custClr name="Vit">
      <a:srgbClr val="FFFFFF"/>
    </a:custClr>
    <a:custClr name="Ljusblå">
      <a:srgbClr val="E0E6E6"/>
    </a:custClr>
    <a:custClr name="Isblå">
      <a:srgbClr val="A6BCC6"/>
    </a:custClr>
    <a:custClr name="Ljus blågrå">
      <a:srgbClr val="A5ACAF"/>
    </a:custClr>
    <a:custClr name="Blågrå">
      <a:srgbClr val="7D9AAA"/>
    </a:custClr>
    <a:custClr name="Mörk blågrå">
      <a:srgbClr val="51626F"/>
    </a:custClr>
    <a:custClr name="Mörkblå">
      <a:srgbClr val="002B45"/>
    </a:custClr>
    <a:custClr name="Vit">
      <a:srgbClr val="FFFFFF"/>
    </a:custClr>
    <a:custClr name="Diagramfärg Riket Huvudfärg">
      <a:srgbClr val="ED8B00"/>
    </a:custClr>
    <a:custClr name="Blå">
      <a:srgbClr val="3DB7E4"/>
    </a:custClr>
    <a:custClr name="Grön">
      <a:srgbClr val="3F9C35"/>
    </a:custClr>
    <a:custClr name="Diagramfärg Riket 251/230/204">
      <a:srgbClr val="FBE6CC"/>
    </a:custClr>
    <a:custClr name="Diagramfärg Riket 246/205/153">
      <a:srgbClr val="F6CD99"/>
    </a:custClr>
    <a:custClr name="Diagramfärg Riket 242/181/102">
      <a:srgbClr val="F2B566"/>
    </a:custClr>
    <a:custClr name="Diagramfärg Riket Huvudfärg">
      <a:srgbClr val="ED8B00"/>
    </a:custClr>
    <a:custClr name="Diagramfärg Riket 175/98/10">
      <a:srgbClr val="AF620A"/>
    </a:custClr>
    <a:custClr name="Diagramfärg Riket 117/66/0">
      <a:srgbClr val="754200"/>
    </a:custClr>
    <a:custClr name="Vit">
      <a:srgbClr val="FFFFFF"/>
    </a:custClr>
    <a:custClr name="Diagramfärg Riket Huvudfärg">
      <a:srgbClr val="ED8B00"/>
    </a:custClr>
    <a:custClr name="Röd">
      <a:srgbClr val="BA0C2F"/>
    </a:custClr>
    <a:custClr name="Beige Diagrambakgrund">
      <a:srgbClr val="DAD7CB"/>
    </a:custClr>
    <a:custClr name="Diagramfärg män 218/237/203">
      <a:srgbClr val="DAEDCB"/>
    </a:custClr>
    <a:custClr name="Diagramfärg män 180/219/151">
      <a:srgbClr val="B4DB97"/>
    </a:custClr>
    <a:custClr name="Diagramfärg män 142/201/99">
      <a:srgbClr val="8EC963"/>
    </a:custClr>
    <a:custClr name="Diagramfärg män Huvudfärg">
      <a:srgbClr val="4A7729"/>
    </a:custClr>
    <a:custClr name="Diagramfärg män 55/88/31">
      <a:srgbClr val="3B581F"/>
    </a:custClr>
    <a:custClr name="Diagramfärg män 36/58/20">
      <a:srgbClr val="243A14"/>
    </a:custClr>
    <a:custClr name="Vit">
      <a:srgbClr val="FFFFFF"/>
    </a:custClr>
    <a:custClr name="Diagramfärg män Huvudfärg">
      <a:srgbClr val="4A7729"/>
    </a:custClr>
    <a:custClr name="Vit">
      <a:srgbClr val="FFFFFF"/>
    </a:custClr>
    <a:custClr name="Vit">
      <a:srgbClr val="FFFFFF"/>
    </a:custClr>
    <a:custClr name="Diagramfärg kvinnor 232/225/234">
      <a:srgbClr val="E8E1EA"/>
    </a:custClr>
    <a:custClr name="Diagramfärg kvinnor 209/197/214">
      <a:srgbClr val="D1C5D6"/>
    </a:custClr>
    <a:custClr name="Diagramfärg kvinnor 186/167/192">
      <a:srgbClr val="BAA7C0"/>
    </a:custClr>
    <a:custClr name="Diagramfärg kvinnor Huvudfärg">
      <a:srgbClr val="8D6E97"/>
    </a:custClr>
    <a:custClr name="Diagramfärg kvinnor 106/82/114">
      <a:srgbClr val="6A5272"/>
    </a:custClr>
    <a:custClr name="Diagramfärg kvinnor 70/54/75">
      <a:srgbClr val="46364B"/>
    </a:custClr>
    <a:custClr name="Vit">
      <a:srgbClr val="FFFFFF"/>
    </a:custClr>
    <a:custClr name="Diagramfärg kvinnor">
      <a:srgbClr val="8D6E97"/>
    </a:custClr>
    <a:custClr name="Vit">
      <a:srgbClr val="FFFFFF"/>
    </a:custClr>
    <a:custClr name="Vit">
      <a:srgbClr val="FFFFFF"/>
    </a:custClr>
  </a:custClrLst>
  <a:extLst>
    <a:ext uri="{05A4C25C-085E-4340-85A3-A5531E510DB2}">
      <thm15:themeFamily xmlns:thm15="http://schemas.microsoft.com/office/thememl/2012/main" name="SoS PPT-sve.potx" id="{1291C818-39D4-42B9-BE00-7B93374DFC82}" vid="{C896098F-2590-413C-9DEA-C34AC6F6533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61443839E954C488E1554F766430BDE" ma:contentTypeVersion="37" ma:contentTypeDescription="Skapa ett nytt dokument." ma:contentTypeScope="" ma:versionID="b93cfe2c49874ba4ad2a5ba9e7b4cbee">
  <xsd:schema xmlns:xsd="http://www.w3.org/2001/XMLSchema" xmlns:xs="http://www.w3.org/2001/XMLSchema" xmlns:p="http://schemas.microsoft.com/office/2006/metadata/properties" xmlns:ns2="dd3acd59-a8d8-42b1-950d-eec6c247243c" xmlns:ns3="343f6c91-b5b3-4dff-89ad-5fc55ccc8930" targetNamespace="http://schemas.microsoft.com/office/2006/metadata/properties" ma:root="true" ma:fieldsID="c0e6c22546e01178aedc988c1efa1d13" ns2:_="" ns3:_="">
    <xsd:import namespace="dd3acd59-a8d8-42b1-950d-eec6c247243c"/>
    <xsd:import namespace="343f6c91-b5b3-4dff-89ad-5fc55ccc8930"/>
    <xsd:element name="properties">
      <xsd:complexType>
        <xsd:sequence>
          <xsd:element name="documentManagement">
            <xsd:complexType>
              <xsd:all>
                <xsd:element ref="ns2:Publiceringsdatum"/>
                <xsd:element ref="ns2:Ansvarig_x0020_webbredakt_x00f6_r"/>
                <xsd:element ref="ns2:Dokumenttyp"/>
                <xsd:element ref="ns2:E_x002d_plikt"/>
                <xsd:element ref="ns2:Webbplatstillh_x00f6_righet" minOccurs="0"/>
                <xsd:element ref="ns2:Verksamhetsomr_x00e5_de" minOccurs="0"/>
                <xsd:element ref="ns2:Produkt"/>
                <xsd:element ref="ns2:_x00c4_mnesomr_x00e5_de" minOccurs="0"/>
                <xsd:element ref="ns3:SharedWithUsers" minOccurs="0"/>
                <xsd:element ref="ns2:i01e5b6f93524074838bfc1e1bab8714" minOccurs="0"/>
                <xsd:element ref="ns3:TaxCatchAll" minOccurs="0"/>
                <xsd:element ref="ns2:Status_x0020_p_x00e5__x0020_publikation"/>
                <xsd:element ref="ns3:Titel"/>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3acd59-a8d8-42b1-950d-eec6c247243c" elementFormDefault="qualified">
    <xsd:import namespace="http://schemas.microsoft.com/office/2006/documentManagement/types"/>
    <xsd:import namespace="http://schemas.microsoft.com/office/infopath/2007/PartnerControls"/>
    <xsd:element name="Publiceringsdatum" ma:index="2" ma:displayName="Datum för publicering på webb" ma:format="DateOnly" ma:internalName="Publiceringsdatum">
      <xsd:simpleType>
        <xsd:restriction base="dms:DateTime"/>
      </xsd:simpleType>
    </xsd:element>
    <xsd:element name="Ansvarig_x0020_webbredakt_x00f6_r" ma:index="4" ma:displayName="Ansvarig webbredaktör" ma:list="UserInfo" ma:SharePointGroup="0" ma:internalName="Ansvarig_x0020_webbredakt_x00f6_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Dokumenttyp" ma:index="5" ma:displayName="Dokumenttyp" ma:default="Mall" ma:format="Dropdown" ma:internalName="Dokumenttyp">
      <xsd:simpleType>
        <xsd:restriction base="dms:Choice">
          <xsd:enumeration value="Mall"/>
          <xsd:enumeration value="Instruktion/manual"/>
          <xsd:enumeration value="Informationsmaterial"/>
          <xsd:enumeration value="Konferensmaterial"/>
          <xsd:enumeration value="Övrigt"/>
        </xsd:restriction>
      </xsd:simpleType>
    </xsd:element>
    <xsd:element name="E_x002d_plikt" ma:index="6" ma:displayName="E-plikt" ma:default="Ja" ma:format="Dropdown" ma:internalName="E_x002d_plikt">
      <xsd:simpleType>
        <xsd:restriction base="dms:Choice">
          <xsd:enumeration value="Ja"/>
          <xsd:enumeration value="Nej"/>
        </xsd:restriction>
      </xsd:simpleType>
    </xsd:element>
    <xsd:element name="Webbplatstillh_x00f6_righet" ma:index="7" nillable="true" ma:displayName="Webbplatstillhörighet" ma:default="Socialstyrelsen.se" ma:internalName="Webbplatstillh_x00f6_righet" ma:requiredMultiChoice="true">
      <xsd:complexType>
        <xsd:complexContent>
          <xsd:extension base="dms:MultiChoice">
            <xsd:sequence>
              <xsd:element name="Value" maxOccurs="unbounded" minOccurs="0" nillable="true">
                <xsd:simpleType>
                  <xsd:restriction base="dms:Choice">
                    <xsd:enumeration value="Socialstyrelsen.se"/>
                    <xsd:enumeration value="Statsbidrag"/>
                    <xsd:enumeration value="Legitimation"/>
                    <xsd:enumeration value="Min insats"/>
                    <xsd:enumeration value="Koll på Soc"/>
                    <xsd:enumeration value="DIV"/>
                    <xsd:enumeration value="Patientsäkerhet"/>
                    <xsd:enumeration value="Vem får göra vad"/>
                    <xsd:enumeration value="ROI.se"/>
                    <xsd:enumeration value="Livsviktigt"/>
                  </xsd:restriction>
                </xsd:simpleType>
              </xsd:element>
            </xsd:sequence>
          </xsd:extension>
        </xsd:complexContent>
      </xsd:complexType>
    </xsd:element>
    <xsd:element name="Verksamhetsomr_x00e5_de" ma:index="8" nillable="true" ma:displayName="Verksamhetsområde" ma:internalName="Verksamhetsomr_x00e5_de" ma:requiredMultiChoice="true">
      <xsd:complexType>
        <xsd:complexContent>
          <xsd:extension base="dms:MultiChoice">
            <xsd:sequence>
              <xsd:element name="Value" maxOccurs="unbounded" minOccurs="0" nillable="true">
                <xsd:simpleType>
                  <xsd:restriction base="dms:Choice">
                    <xsd:enumeration value="Hälso- och sjukvård"/>
                    <xsd:enumeration value="Socialtjänst"/>
                    <xsd:enumeration value="Tandvård"/>
                  </xsd:restriction>
                </xsd:simpleType>
              </xsd:element>
            </xsd:sequence>
          </xsd:extension>
        </xsd:complexContent>
      </xsd:complexType>
    </xsd:element>
    <xsd:element name="Produkt" ma:index="9" ma:displayName="Produkt" ma:format="RadioButtons" ma:internalName="Produkt">
      <xsd:simpleType>
        <xsd:restriction base="dms:Choice">
          <xsd:enumeration value="Blankett"/>
          <xsd:enumeration value="Remissvar"/>
          <xsd:enumeration value="Föreskrifter och allmänna råd"/>
          <xsd:enumeration value="Handböcker"/>
          <xsd:enumeration value="Klassifikationer och koder"/>
          <xsd:enumeration value="Kunskapsstöd"/>
          <xsd:enumeration value="Meddelandeblad"/>
          <xsd:enumeration value="Nationella riktlinjer"/>
          <xsd:enumeration value="Nationella screeningprogram"/>
          <xsd:enumeration value="Statistik"/>
          <xsd:enumeration value="Sällsynta hälsotillstånd"/>
          <xsd:enumeration value="Vägledning"/>
          <xsd:enumeration value="Öppna jämförelser"/>
          <xsd:enumeration value="Övrigt"/>
        </xsd:restriction>
      </xsd:simpleType>
    </xsd:element>
    <xsd:element name="_x00c4_mnesomr_x00e5_de" ma:index="10" nillable="true" ma:displayName="Ämnesområde" ma:internalName="_x00c4_mnesomr_x00e5_de">
      <xsd:complexType>
        <xsd:complexContent>
          <xsd:extension base="dms:MultiChoice">
            <xsd:sequence>
              <xsd:element name="Value" maxOccurs="unbounded" minOccurs="0" nillable="true">
                <xsd:simpleType>
                  <xsd:restriction base="dms:Choice">
                    <xsd:enumeration value="Asylsökande"/>
                    <xsd:enumeration value="Barn och familj"/>
                    <xsd:enumeration value="Donation"/>
                    <xsd:enumeration value="Dödsfall"/>
                    <xsd:enumeration value="E-hälsa"/>
                    <xsd:enumeration value="Ekonomiskt bistånd"/>
                    <xsd:enumeration value="Fallolyckor"/>
                    <xsd:enumeration value="Funktionshinder"/>
                    <xsd:enumeration value="Hemlöshet"/>
                    <xsd:enumeration value="Hjälpmedel"/>
                    <xsd:enumeration value="Jämlik vård och omsorg"/>
                    <xsd:enumeration value="Kvinnors hälsa"/>
                    <xsd:enumeration value="Läkemedel"/>
                    <xsd:enumeration value="Missbruk och beroende"/>
                    <xsd:enumeration value="Palliativ vård"/>
                    <xsd:enumeration value="Psykisk ohälsa"/>
                    <xsd:enumeration value="Stöd till anhöriga"/>
                    <xsd:enumeration value="Våld- och brott"/>
                    <xsd:enumeration value="Vårdhygien"/>
                    <xsd:enumeration value="Äldre"/>
                  </xsd:restriction>
                </xsd:simpleType>
              </xsd:element>
            </xsd:sequence>
          </xsd:extension>
        </xsd:complexContent>
      </xsd:complexType>
    </xsd:element>
    <xsd:element name="i01e5b6f93524074838bfc1e1bab8714" ma:index="18" ma:taxonomy="true" ma:internalName="i01e5b6f93524074838bfc1e1bab8714" ma:taxonomyFieldName="Ansvarig_x0020_avdelning" ma:displayName="Ansvarig avdelning/enhet" ma:default="" ma:fieldId="{201e5b6f-9352-4074-838b-fc1e1bab8714}" ma:sspId="68028966-b333-4fcd-be16-92d907fe3d90" ma:termSetId="2ebf11d2-b480-4a3f-9366-2ba648925ad7" ma:anchorId="bcf0acf7-28b0-4787-afb1-e092e400ba94" ma:open="false" ma:isKeyword="false">
      <xsd:complexType>
        <xsd:sequence>
          <xsd:element ref="pc:Terms" minOccurs="0" maxOccurs="1"/>
        </xsd:sequence>
      </xsd:complexType>
    </xsd:element>
    <xsd:element name="Status_x0020_p_x00e5__x0020_publikation" ma:index="20" ma:displayName="Status på publikation" ma:default="Publicerad" ma:format="Dropdown" ma:internalName="Status_x0020_p_x00e5__x0020_publikation">
      <xsd:simpleType>
        <xsd:restriction base="dms:Choice">
          <xsd:enumeration value="Publicerad"/>
          <xsd:enumeration value="Ej publicerad"/>
        </xsd:restriction>
      </xsd:simpleType>
    </xsd:element>
  </xsd:schema>
  <xsd:schema xmlns:xsd="http://www.w3.org/2001/XMLSchema" xmlns:xs="http://www.w3.org/2001/XMLSchema" xmlns:dms="http://schemas.microsoft.com/office/2006/documentManagement/types" xmlns:pc="http://schemas.microsoft.com/office/infopath/2007/PartnerControls" targetNamespace="343f6c91-b5b3-4dff-89ad-5fc55ccc8930" elementFormDefault="qualified">
    <xsd:import namespace="http://schemas.microsoft.com/office/2006/documentManagement/types"/>
    <xsd:import namespace="http://schemas.microsoft.com/office/infopath/2007/PartnerControls"/>
    <xsd:element name="SharedWithUsers" ma:index="17"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9" nillable="true" ma:displayName="Taxonomy Catch All Column" ma:description="" ma:hidden="true" ma:list="{d16448d0-d907-4fd0-a73a-d926832f6153}" ma:internalName="TaxCatchAll" ma:showField="CatchAllData" ma:web="343f6c91-b5b3-4dff-89ad-5fc55ccc8930">
      <xsd:complexType>
        <xsd:complexContent>
          <xsd:extension base="dms:MultiChoiceLookup">
            <xsd:sequence>
              <xsd:element name="Value" type="dms:Lookup" maxOccurs="unbounded" minOccurs="0" nillable="true"/>
            </xsd:sequence>
          </xsd:extension>
        </xsd:complexContent>
      </xsd:complexType>
    </xsd:element>
    <xsd:element name="Titel" ma:index="21" ma:displayName="Titel" ma:internalName="Titel"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Innehållstyp"/>
        <xsd:element ref="dc:title" minOccurs="0" maxOccurs="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01e5b6f93524074838bfc1e1bab8714 xmlns="dd3acd59-a8d8-42b1-950d-eec6c247243c">
      <Terms xmlns="http://schemas.microsoft.com/office/infopath/2007/PartnerControls">
        <TermInfo xmlns="http://schemas.microsoft.com/office/infopath/2007/PartnerControls">
          <TermName xmlns="http://schemas.microsoft.com/office/infopath/2007/PartnerControls">kunskapsstyrning för socialtjänsten</TermName>
          <TermId xmlns="http://schemas.microsoft.com/office/infopath/2007/PartnerControls">c84b6a95-b1d2-493e-92ae-0c53ff0dc5d7</TermId>
        </TermInfo>
      </Terms>
    </i01e5b6f93524074838bfc1e1bab8714>
    <Titel xmlns="343f6c91-b5b3-4dff-89ad-5fc55ccc8930">Att samtala med barn – ppt-presentation</Titel>
    <E_x002d_plikt xmlns="dd3acd59-a8d8-42b1-950d-eec6c247243c">Ja</E_x002d_plikt>
    <Ansvarig_x0020_webbredakt_x00f6_r xmlns="dd3acd59-a8d8-42b1-950d-eec6c247243c">
      <UserInfo>
        <DisplayName>Ekerstedt, Malin</DisplayName>
        <AccountId>76</AccountId>
        <AccountType/>
      </UserInfo>
    </Ansvarig_x0020_webbredakt_x00f6_r>
    <Dokumenttyp xmlns="dd3acd59-a8d8-42b1-950d-eec6c247243c">Mall</Dokumenttyp>
    <Webbplatstillh_x00f6_righet xmlns="dd3acd59-a8d8-42b1-950d-eec6c247243c">
      <Value>Socialstyrelsen.se</Value>
    </Webbplatstillh_x00f6_righet>
    <Publiceringsdatum xmlns="dd3acd59-a8d8-42b1-950d-eec6c247243c">2019-06-04T22:00:00+00:00</Publiceringsdatum>
    <Verksamhetsomr_x00e5_de xmlns="dd3acd59-a8d8-42b1-950d-eec6c247243c">
      <Value>Hälso- och sjukvård</Value>
      <Value>Socialtjänst</Value>
      <Value>Tandvård</Value>
    </Verksamhetsomr_x00e5_de>
    <Status_x0020_p_x00e5__x0020_publikation xmlns="dd3acd59-a8d8-42b1-950d-eec6c247243c">Publicerad</Status_x0020_p_x00e5__x0020_publikation>
    <Produkt xmlns="dd3acd59-a8d8-42b1-950d-eec6c247243c">Övrigt</Produkt>
    <_x00c4_mnesomr_x00e5_de xmlns="dd3acd59-a8d8-42b1-950d-eec6c247243c">
      <Value>Barn och familj</Value>
    </_x00c4_mnesomr_x00e5_de>
    <TaxCatchAll xmlns="343f6c91-b5b3-4dff-89ad-5fc55ccc8930">
      <Value>24</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09ECA4-5EA8-4F16-9B69-540E992FC2FE}"/>
</file>

<file path=customXml/itemProps2.xml><?xml version="1.0" encoding="utf-8"?>
<ds:datastoreItem xmlns:ds="http://schemas.openxmlformats.org/officeDocument/2006/customXml" ds:itemID="{A90E3C77-145F-4105-94FC-ECB792F559FB}"/>
</file>

<file path=customXml/itemProps3.xml><?xml version="1.0" encoding="utf-8"?>
<ds:datastoreItem xmlns:ds="http://schemas.openxmlformats.org/officeDocument/2006/customXml" ds:itemID="{A58458C9-3D68-402A-A64C-C3C0E08163E8}"/>
</file>

<file path=docProps/app.xml><?xml version="1.0" encoding="utf-8"?>
<Properties xmlns="http://schemas.openxmlformats.org/officeDocument/2006/extended-properties" xmlns:vt="http://schemas.openxmlformats.org/officeDocument/2006/docPropsVTypes">
  <Template>SoS PPT-sve</Template>
  <TotalTime>5196</TotalTime>
  <Words>5486</Words>
  <Application>Microsoft Office PowerPoint</Application>
  <PresentationFormat>Bildspel på skärmen (4:3)</PresentationFormat>
  <Paragraphs>471</Paragraphs>
  <Slides>24</Slides>
  <Notes>22</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24</vt:i4>
      </vt:variant>
    </vt:vector>
  </HeadingPairs>
  <TitlesOfParts>
    <vt:vector size="29" baseType="lpstr">
      <vt:lpstr>Arial</vt:lpstr>
      <vt:lpstr>Calibri</vt:lpstr>
      <vt:lpstr>Century Gothic</vt:lpstr>
      <vt:lpstr>Times New Roman</vt:lpstr>
      <vt:lpstr>SoS-PPT-svensk-150922</vt:lpstr>
      <vt:lpstr>  </vt:lpstr>
      <vt:lpstr>Att samtala med barn</vt:lpstr>
      <vt:lpstr>PowerPoint-presentation</vt:lpstr>
      <vt:lpstr>Varför samtala med barn?</vt:lpstr>
      <vt:lpstr>Utgångspunkter</vt:lpstr>
      <vt:lpstr>PowerPoint-presentation</vt:lpstr>
      <vt:lpstr> </vt:lpstr>
      <vt:lpstr> </vt:lpstr>
      <vt:lpstr> </vt:lpstr>
      <vt:lpstr>PowerPoint-presentation</vt:lpstr>
      <vt:lpstr>Tre olika typer av samtal  </vt:lpstr>
      <vt:lpstr>Samtalets gång </vt:lpstr>
      <vt:lpstr>PowerPoint-presentation</vt:lpstr>
      <vt:lpstr>PowerPoint-presentation</vt:lpstr>
      <vt:lpstr>Lyhördhet inför barnets  förmågor och erfarenheter  </vt:lpstr>
      <vt:lpstr>  </vt:lpstr>
      <vt:lpstr>Vara snäll  – skapa en förtroendefull relation</vt:lpstr>
      <vt:lpstr>  </vt:lpstr>
      <vt:lpstr>Att genomföra samtalet  – tekniker, metoder, förhållningssätt  </vt:lpstr>
      <vt:lpstr>  </vt:lpstr>
      <vt:lpstr>Samtalet med barnet  i relation till föräldrarna  </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Jonsland, Thomas</dc:creator>
  <cp:lastModifiedBy>Ekerstedt, Malin</cp:lastModifiedBy>
  <cp:revision>199</cp:revision>
  <cp:lastPrinted>2018-11-05T11:10:24Z</cp:lastPrinted>
  <dcterms:created xsi:type="dcterms:W3CDTF">2018-10-01T07:43:03Z</dcterms:created>
  <dcterms:modified xsi:type="dcterms:W3CDTF">2019-06-05T08:47:48Z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0x010100361443839E954C488E1554F766430BDE</vt:lpwstr>
  </property>
  <property fmtid="{D5CDD505-2E9C-101B-9397-08002B2CF9AE}" pid="3" name="Ansvarig avdelning">
    <vt:lpwstr>24;#kunskapsstyrning för socialtjänsten|c84b6a95-b1d2-493e-92ae-0c53ff0dc5d7</vt:lpwstr>
  </property>
  <property fmtid="{D5CDD505-2E9C-101B-9397-08002B2CF9AE}" pid="4" name="WorkflowChangePath">
    <vt:lpwstr>2f614190-dd6d-4125-8bfd-1cfdb7acd613,4;</vt:lpwstr>
  </property>
</Properties>
</file>