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5939" r:id="rId3"/>
    <p:sldId id="259" r:id="rId4"/>
    <p:sldId id="277" r:id="rId5"/>
    <p:sldId id="278" r:id="rId6"/>
    <p:sldId id="5928" r:id="rId7"/>
    <p:sldId id="5926" r:id="rId8"/>
    <p:sldId id="5924" r:id="rId9"/>
    <p:sldId id="5945" r:id="rId10"/>
    <p:sldId id="5947" r:id="rId11"/>
    <p:sldId id="5921" r:id="rId12"/>
    <p:sldId id="5920" r:id="rId13"/>
    <p:sldId id="258" r:id="rId14"/>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bring, Marie" initials="HM" lastIdx="2" clrIdx="0">
    <p:extLst>
      <p:ext uri="{19B8F6BF-5375-455C-9EA6-DF929625EA0E}">
        <p15:presenceInfo xmlns:p15="http://schemas.microsoft.com/office/powerpoint/2012/main" userId="S-1-5-21-2075942658-1792417684-393963531-43170" providerId="AD"/>
      </p:ext>
    </p:extLst>
  </p:cmAuthor>
  <p:cmAuthor id="2" name="Marianne Ankersjö" initials="MA" lastIdx="3" clrIdx="1">
    <p:extLst>
      <p:ext uri="{19B8F6BF-5375-455C-9EA6-DF929625EA0E}">
        <p15:presenceInfo xmlns:p15="http://schemas.microsoft.com/office/powerpoint/2012/main" userId="Marianne Ankersjö" providerId="None"/>
      </p:ext>
    </p:extLst>
  </p:cmAuthor>
  <p:cmAuthor id="3" name="Damell, Camilla" initials="DC" lastIdx="6" clrIdx="2">
    <p:extLst>
      <p:ext uri="{19B8F6BF-5375-455C-9EA6-DF929625EA0E}">
        <p15:presenceInfo xmlns:p15="http://schemas.microsoft.com/office/powerpoint/2012/main" userId="S-1-5-21-2075942658-1792417684-393963531-30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2806" autoAdjust="0"/>
  </p:normalViewPr>
  <p:slideViewPr>
    <p:cSldViewPr snapToGrid="0">
      <p:cViewPr varScale="1">
        <p:scale>
          <a:sx n="43" d="100"/>
          <a:sy n="43" d="100"/>
        </p:scale>
        <p:origin x="26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14A63B9-167A-4FF8-96DC-F71BE3CC7BAC}" type="datetimeFigureOut">
              <a:rPr lang="sv-SE" smtClean="0"/>
              <a:t>2025-01-21</a:t>
            </a:fld>
            <a:endParaRPr lang="sv-SE"/>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F904AB9-7AA2-42DF-9B6B-F929866D0DEF}" type="slidenum">
              <a:rPr lang="sv-SE" smtClean="0"/>
              <a:t>‹#›</a:t>
            </a:fld>
            <a:endParaRPr lang="sv-SE"/>
          </a:p>
        </p:txBody>
      </p:sp>
    </p:spTree>
    <p:extLst>
      <p:ext uri="{BB962C8B-B14F-4D97-AF65-F5344CB8AC3E}">
        <p14:creationId xmlns:p14="http://schemas.microsoft.com/office/powerpoint/2010/main" val="40706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presentationsmaterial riktar sig till personal som ska utföra egenvård enligt lagen (2022:1250) om egenvård inom ramen för sitt arbete. Tanken är att presentationsmaterialet ska höja kompetensen om egenvård i arbetsgruppen. Chef eller annan funktion kan gå igenom presentationsmaterialet på ett möte, det beräknas ta ca 15-20 minuter. I slutet av presentationsmaterialet finns reflektionsfrågor och de kan diskuteras längre om tid finns. Det kan vara bra att anteckna sådant som kommer upp som ni behöver åtgärda eller ta hand om för att egenvård ska kunna utföras med kvalitet i er verksamhet. </a:t>
            </a:r>
          </a:p>
        </p:txBody>
      </p:sp>
      <p:sp>
        <p:nvSpPr>
          <p:cNvPr id="4" name="Platshållare för bildnummer 3"/>
          <p:cNvSpPr>
            <a:spLocks noGrp="1"/>
          </p:cNvSpPr>
          <p:nvPr>
            <p:ph type="sldNum" sz="quarter" idx="5"/>
          </p:nvPr>
        </p:nvSpPr>
        <p:spPr/>
        <p:txBody>
          <a:bodyPr/>
          <a:lstStyle/>
          <a:p>
            <a:fld id="{9F904AB9-7AA2-42DF-9B6B-F929866D0DEF}" type="slidenum">
              <a:rPr lang="sv-SE" smtClean="0"/>
              <a:t>1</a:t>
            </a:fld>
            <a:endParaRPr lang="sv-SE"/>
          </a:p>
        </p:txBody>
      </p:sp>
    </p:spTree>
    <p:extLst>
      <p:ext uri="{BB962C8B-B14F-4D97-AF65-F5344CB8AC3E}">
        <p14:creationId xmlns:p14="http://schemas.microsoft.com/office/powerpoint/2010/main" val="406828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När hälso- och sjukvårdspersonal delegerar medicinska arbetsuppgifter till personal som är anställda i en socialtjänst eller LSS-verksamhet biträder personalen den legitimerade yrkesutövaren i dennes hälso- och sjukvårdsverksamhet.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personal som är anställda inom socialtjänst- eller LSS-verksamhet biträder en legitimerad yrkesutövare är de i dessa situationer hälso- och sjukvårdspersonal och omfattas av det särskilda yrkesansvaret i patientsäkerhetslagen. Lagar och regler som gäller för hälso- och sjukvården ska tillämpas vid utförandet av vården.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personalen däremot hjälper en enskild med dennes egenvård är han eller hon inte att betrakta som hälso- och sjukvårdspersonal och när egenvården utförs gäller inte lagar och regler för hälso- och sjukvården.  </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i="1" dirty="0"/>
              <a:t>Läs mer om </a:t>
            </a:r>
            <a:r>
              <a:rPr lang="sv-SE" dirty="0"/>
              <a:t>Skilj </a:t>
            </a:r>
            <a:r>
              <a:rPr lang="sv-SE" i="1" dirty="0"/>
              <a:t>på att hjälpa till med egenvård och att utföra uppgifter efter delegering från sidan 15 i Kunskapsstöd för egenvård – enligt egenvårdslagen</a:t>
            </a:r>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10</a:t>
            </a:fld>
            <a:endParaRPr lang="sv-SE"/>
          </a:p>
        </p:txBody>
      </p:sp>
    </p:spTree>
    <p:extLst>
      <p:ext uri="{BB962C8B-B14F-4D97-AF65-F5344CB8AC3E}">
        <p14:creationId xmlns:p14="http://schemas.microsoft.com/office/powerpoint/2010/main" val="207751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a:t>
            </a:r>
          </a:p>
          <a:p>
            <a:endParaRPr lang="sv-SE" dirty="0"/>
          </a:p>
          <a:p>
            <a:r>
              <a:rPr lang="sv-SE" dirty="0"/>
              <a:t>När personal ska hjälpa någon med egenvård gäller samma regler för egenvård som för andra uppgifter i verksamheten. </a:t>
            </a:r>
          </a:p>
          <a:p>
            <a:r>
              <a:rPr lang="sv-SE" dirty="0"/>
              <a:t>Ställ er frågorna:</a:t>
            </a:r>
          </a:p>
          <a:p>
            <a:pPr marL="171450" indent="-171450">
              <a:buFontTx/>
              <a:buChar char="-"/>
            </a:pPr>
            <a:r>
              <a:rPr lang="sv-SE" dirty="0"/>
              <a:t>Är det en uppgift som ingår i personalens arbetsuppgifter? (Ingår det i den insats den enskilde har t.ex. i omvårdnaden på det boende den enskilde bor på, eller finns ett biståndsbeslut? Se mer i bild 5).</a:t>
            </a:r>
          </a:p>
          <a:p>
            <a:pPr marL="171450" indent="-171450">
              <a:buFontTx/>
              <a:buChar char="-"/>
            </a:pPr>
            <a:r>
              <a:rPr lang="sv-SE" dirty="0"/>
              <a:t>Har personalen kompetens för uppgiften?</a:t>
            </a:r>
          </a:p>
          <a:p>
            <a:pPr marL="171450" indent="-171450">
              <a:buFontTx/>
              <a:buChar char="-"/>
            </a:pPr>
            <a:r>
              <a:rPr lang="sv-SE" dirty="0"/>
              <a:t>Hur hanteras risker och avvikelser?</a:t>
            </a:r>
          </a:p>
          <a:p>
            <a:pPr marL="171450" indent="-171450">
              <a:buFontTx/>
              <a:buChar char="-"/>
            </a:pPr>
            <a:r>
              <a:rPr lang="sv-SE" sz="1200" kern="1200" dirty="0">
                <a:solidFill>
                  <a:schemeClr val="tx1"/>
                </a:solidFill>
                <a:effectLst/>
                <a:latin typeface="+mn-lt"/>
                <a:ea typeface="+mn-ea"/>
                <a:cs typeface="+mn-cs"/>
              </a:rPr>
              <a:t>Gör vi uppföljningar av insatsen?</a:t>
            </a:r>
          </a:p>
          <a:p>
            <a:pPr marL="171450" indent="-171450">
              <a:buFontTx/>
              <a:buChar char="-"/>
            </a:pPr>
            <a:endParaRPr lang="sv-SE" sz="1200" kern="1200" dirty="0">
              <a:solidFill>
                <a:schemeClr val="tx1"/>
              </a:solidFill>
              <a:effectLst/>
              <a:latin typeface="+mn-lt"/>
              <a:ea typeface="+mn-ea"/>
              <a:cs typeface="+mn-cs"/>
            </a:endParaRPr>
          </a:p>
          <a:p>
            <a:pPr marL="0" indent="0">
              <a:buFontTx/>
              <a:buNone/>
            </a:pPr>
            <a:r>
              <a:rPr lang="sv-SE" sz="1200" kern="1200" dirty="0">
                <a:solidFill>
                  <a:schemeClr val="tx1"/>
                </a:solidFill>
                <a:effectLst/>
                <a:latin typeface="+mn-lt"/>
                <a:ea typeface="+mn-ea"/>
                <a:cs typeface="+mn-cs"/>
              </a:rPr>
              <a:t>Det finns en checklista som ger chefen eller annan funktion stöd i att planera inför att personal ska hjälpa till med att utföra egenvård enligt lagen om egenvård, se bild 13.</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11</a:t>
            </a:fld>
            <a:endParaRPr lang="sv-SE"/>
          </a:p>
        </p:txBody>
      </p:sp>
    </p:spTree>
    <p:extLst>
      <p:ext uri="{BB962C8B-B14F-4D97-AF65-F5344CB8AC3E}">
        <p14:creationId xmlns:p14="http://schemas.microsoft.com/office/powerpoint/2010/main" val="344198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Ta fram och diskutera hur ni tillämpar dessa rutiner och riktlinjer på er arbetsplats. Finns det andra frågor eller funderingar ni behöver ta om hand? Vem tar ansvar för det och när ska det följas upp?</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12</a:t>
            </a:fld>
            <a:endParaRPr lang="sv-SE"/>
          </a:p>
        </p:txBody>
      </p:sp>
    </p:spTree>
    <p:extLst>
      <p:ext uri="{BB962C8B-B14F-4D97-AF65-F5344CB8AC3E}">
        <p14:creationId xmlns:p14="http://schemas.microsoft.com/office/powerpoint/2010/main" val="356754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13</a:t>
            </a:fld>
            <a:endParaRPr lang="sv-SE"/>
          </a:p>
        </p:txBody>
      </p:sp>
    </p:spTree>
    <p:extLst>
      <p:ext uri="{BB962C8B-B14F-4D97-AF65-F5344CB8AC3E}">
        <p14:creationId xmlns:p14="http://schemas.microsoft.com/office/powerpoint/2010/main" val="29033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Denna bild är till dig som ska använda presentationsmaterialet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Presentationsmaterialet består av ett antal bilder med stödtexter i anteckningsvyn. Presentationsmaterialet tar upp ett urval av de områden som finns beskrivna i Socialstyrelsens </a:t>
            </a:r>
            <a:r>
              <a:rPr lang="sv-SE" i="1" dirty="0"/>
              <a:t>kunskapsstöd om egenvård – enligt egenvårdslagen </a:t>
            </a:r>
            <a:r>
              <a:rPr lang="sv-SE" dirty="0"/>
              <a:t>och framför allt det som berör personal som ska hjälpa någon med egenvård. </a:t>
            </a:r>
            <a:r>
              <a:rPr lang="sv-SE" i="0" dirty="0"/>
              <a:t>Kunskapsstödet </a:t>
            </a:r>
            <a:r>
              <a:rPr lang="sv-SE" dirty="0"/>
              <a:t>kan utgöra en grund inför att ni använder detta presentationsmaterial. Det kan också vara en fördjupning under eller efter att ni arbetat med presentationsmaterialet. Det finns även en kortversion av kunskapsstödet samt en checklista ni kan ha hjälp av inför att ni ska hjälpa någon med egenvård.</a:t>
            </a:r>
            <a:endParaRPr lang="sv-SE" sz="1200" b="1"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Presentationsmaterialet syftar till att stimulera till diskussion och reflektion</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Syftet med presentationsmaterialet är att bidra till att höja kompetensen om egenvård i arbetsgruppen och att ni ska få en gemensam bild av egenvård enligt lagen om egenvård. Det kan underlätta för er att tillsammans ta reda på vad ni kan göra för att förbättra ert arbete med egenvård.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Presentationsmaterialet kan även användas i samverkan mellan olika verksamheter och organisationer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Använder ni materialet tillsammans och arbetar gemensamt från olika verksamheter kan det bidra till att fler perspektiv blir belysta. Det kan också bidra till ökad förståelse om era olika verksamheter. Dialoger och diskussioner om egenvård kan stimulera verksamheternas gemensamma utvecklingsarbete.</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Gå igenom presentationsbilderna innan mötet. I anteckningsvyn hittar ni förslag på stödtext från oss, använde de ord och texter som passar er bäst. Ett tips är att skriva ut presentationen med anteckningar och ha ett fysiskt exemplar att titta i samt kunna göra egna anteckningar i under själva presentationen. </a:t>
            </a:r>
          </a:p>
          <a:p>
            <a:r>
              <a:rPr lang="sv-SE" sz="1200" kern="1200" dirty="0">
                <a:solidFill>
                  <a:schemeClr val="tx1"/>
                </a:solidFill>
                <a:effectLst/>
                <a:latin typeface="+mn-lt"/>
                <a:ea typeface="+mn-ea"/>
                <a:cs typeface="+mn-cs"/>
              </a:rPr>
              <a:t> </a:t>
            </a:r>
          </a:p>
          <a:p>
            <a:pPr lvl="0"/>
            <a:r>
              <a:rPr lang="sv-SE" sz="1200" kern="1200" dirty="0">
                <a:solidFill>
                  <a:schemeClr val="tx1"/>
                </a:solidFill>
                <a:effectLst/>
                <a:latin typeface="+mn-lt"/>
                <a:ea typeface="+mn-ea"/>
                <a:cs typeface="+mn-cs"/>
              </a:rPr>
              <a:t>Fundera över hur ni fångar upp det som sägs under diskussionsfrågorna, för att kunna använda det som underlag i utvecklingsarbetet kring egenvård. </a:t>
            </a:r>
          </a:p>
          <a:p>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2</a:t>
            </a:fld>
            <a:endParaRPr lang="sv-SE"/>
          </a:p>
        </p:txBody>
      </p:sp>
    </p:spTree>
    <p:extLst>
      <p:ext uri="{BB962C8B-B14F-4D97-AF65-F5344CB8AC3E}">
        <p14:creationId xmlns:p14="http://schemas.microsoft.com/office/powerpoint/2010/main" val="27240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ighlight>
                  <a:srgbClr val="FFFF00"/>
                </a:highlight>
              </a:rPr>
              <a:t>Vilken personalgrupp tillhör ni?</a:t>
            </a:r>
          </a:p>
          <a:p>
            <a:r>
              <a:rPr lang="sv-SE" dirty="0">
                <a:highlight>
                  <a:srgbClr val="FFFF00"/>
                </a:highlight>
              </a:rPr>
              <a:t>Känner ni till om ni har övergripande riktlinjer eller rutiner gällande egenvård som behöver komplettera denna presentation?</a:t>
            </a:r>
          </a:p>
          <a:p>
            <a:r>
              <a:rPr lang="sv-SE" dirty="0">
                <a:highlight>
                  <a:srgbClr val="FFFF00"/>
                </a:highlight>
              </a:rPr>
              <a:t>Vad säger ert ledningssystem för kvalitet om egenvård?</a:t>
            </a:r>
          </a:p>
          <a:p>
            <a:r>
              <a:rPr lang="sv-SE" dirty="0">
                <a:highlight>
                  <a:srgbClr val="FFFF00"/>
                </a:highlight>
              </a:rPr>
              <a:t>Har ni processer och rutiner som påverkar hur ni utför och samverkar med andra kring egenvård?</a:t>
            </a:r>
          </a:p>
          <a:p>
            <a:r>
              <a:rPr lang="sv-SE" dirty="0">
                <a:highlight>
                  <a:srgbClr val="FFFF00"/>
                </a:highlight>
              </a:rPr>
              <a:t>Hur ges den enskilde möjlighet till inflytande och delaktighet?</a:t>
            </a:r>
          </a:p>
        </p:txBody>
      </p:sp>
      <p:sp>
        <p:nvSpPr>
          <p:cNvPr id="4" name="Platshållare för bildnummer 3"/>
          <p:cNvSpPr>
            <a:spLocks noGrp="1"/>
          </p:cNvSpPr>
          <p:nvPr>
            <p:ph type="sldNum" sz="quarter" idx="5"/>
          </p:nvPr>
        </p:nvSpPr>
        <p:spPr/>
        <p:txBody>
          <a:bodyPr/>
          <a:lstStyle/>
          <a:p>
            <a:fld id="{9F904AB9-7AA2-42DF-9B6B-F929866D0DEF}" type="slidenum">
              <a:rPr lang="sv-SE" smtClean="0"/>
              <a:t>3</a:t>
            </a:fld>
            <a:endParaRPr lang="sv-SE"/>
          </a:p>
        </p:txBody>
      </p:sp>
    </p:spTree>
    <p:extLst>
      <p:ext uri="{BB962C8B-B14F-4D97-AF65-F5344CB8AC3E}">
        <p14:creationId xmlns:p14="http://schemas.microsoft.com/office/powerpoint/2010/main" val="233821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 form av egenvård som denna presentation handlar om är egenvård enligt </a:t>
            </a:r>
            <a:r>
              <a:rPr lang="sv-SE" dirty="0"/>
              <a:t>2 § lagen (2022:1250) om egenvård:</a:t>
            </a:r>
          </a:p>
          <a:p>
            <a:r>
              <a:rPr lang="sv-SE" i="0" dirty="0"/>
              <a:t>Med egenvård avses i denna lag en hälso- och sjukvårdsåtgärd som behandlande hälso- och sjukvårdspersonal har bedömt att en patient kan utföra själv eller med hjälp av någon annan.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egenvårdslagen från sidan 13 i Kunskapsstöd för egenvård – enligt egenvårdslagen</a:t>
            </a: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4</a:t>
            </a:fld>
            <a:endParaRPr lang="sv-SE"/>
          </a:p>
        </p:txBody>
      </p:sp>
    </p:spTree>
    <p:extLst>
      <p:ext uri="{BB962C8B-B14F-4D97-AF65-F5344CB8AC3E}">
        <p14:creationId xmlns:p14="http://schemas.microsoft.com/office/powerpoint/2010/main" val="289783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 att personal inom socialtjänst eller LSS ska kunna hjälpa någon med egenvård behöver: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det finnas en egenvårdsbedömning gjord av behandlande hälso- och sjukvårdspersonal </a:t>
            </a:r>
          </a:p>
          <a:p>
            <a:pPr marL="171450" lvl="0" indent="-171450">
              <a:buFont typeface="Arial" panose="020B0604020202020204" pitchFamily="34" charset="0"/>
              <a:buChar char="•"/>
            </a:pPr>
            <a:r>
              <a:rPr lang="sv-SE" sz="1200" kern="1200" baseline="0" dirty="0">
                <a:solidFill>
                  <a:srgbClr val="FF0000"/>
                </a:solidFill>
                <a:effectLst/>
                <a:latin typeface="+mn-lt"/>
                <a:ea typeface="+mn-ea"/>
                <a:cs typeface="+mn-cs"/>
              </a:rPr>
              <a:t>egenvård vara en arbetsuppgift som ingår i personalens arbetsuppgifter. Hjälpen kan utföras efter ett beslut om bistånd men kan också ingå i en insats som ges med stöd av socialtjänstlagen eller LSS. </a:t>
            </a:r>
          </a:p>
          <a:p>
            <a:pPr marL="0" lvl="0" indent="0">
              <a:buFontTx/>
              <a:buNone/>
            </a:pPr>
            <a:endParaRPr lang="sv-SE" sz="1200" kern="1200" baseline="0" dirty="0">
              <a:solidFill>
                <a:srgbClr val="FF0000"/>
              </a:solidFill>
              <a:effectLst/>
              <a:latin typeface="+mn-lt"/>
              <a:ea typeface="+mn-ea"/>
              <a:cs typeface="+mn-cs"/>
            </a:endParaRPr>
          </a:p>
          <a:p>
            <a:r>
              <a:rPr lang="sv-SE" sz="1200" kern="1200" dirty="0">
                <a:solidFill>
                  <a:schemeClr val="tx1"/>
                </a:solidFill>
                <a:effectLst/>
                <a:latin typeface="+mn-lt"/>
                <a:ea typeface="+mn-ea"/>
                <a:cs typeface="+mn-cs"/>
              </a:rPr>
              <a:t>När de två punkterna ovan är uppfyllda ska egenvård utföras som andra arbetsuppgifter som ingår i verksamheten.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förutsättningar för att hjälpa till med egenvård från sidan 45 i Kunskapsstöd för egenvård – enligt egenvårdslagen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9F904AB9-7AA2-42DF-9B6B-F929866D0DEF}" type="slidenum">
              <a:rPr lang="sv-SE" smtClean="0"/>
              <a:t>5</a:t>
            </a:fld>
            <a:endParaRPr lang="sv-SE"/>
          </a:p>
        </p:txBody>
      </p:sp>
    </p:spTree>
    <p:extLst>
      <p:ext uri="{BB962C8B-B14F-4D97-AF65-F5344CB8AC3E}">
        <p14:creationId xmlns:p14="http://schemas.microsoft.com/office/powerpoint/2010/main" val="302351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Ansvarig nämnd eller den som bedriver verksamhet enligt socialtjänstlagen eller LSS beslutar, med utgångspunkt i de lagar och regler som styr verksamheten, om hjälp med egenvård ska ingå i verksamheten. Det finns många stöd och hjälpinsatser som kommunen erbjuder där det kan ingå egenvård i den omvårdnad som ges. Har någon till exempel hemtjänstinsatser eller hjälp med personlig omsorg på ett särskilt boende, HVB eller ett LSS-boende så kan hjälp med egenvård ingå i insatsen. Om den enskilde inte har någon insats eller om hjälp med egenvård inte bedöms ingå i den pågående insatsen kan den enskilde ansöka om att få hjälp med egenvården. Det kan ske genom en ansökan om bistånd enligt socialtjänstlagen. Hjälp med egenvård kan också ges utan någon individuell behovsprövning enligt reglerna om förenklat beslutsfattande om hemtjänst för äldre.</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nämnden eller den som bedriver verksamheten har beslutat att hjälp med egenvård ingår i verksamheten så är det en del av arbetet och omfattas av lag och reglering som gäller verksamheten i övrigt. </a:t>
            </a:r>
            <a:endParaRPr lang="sv-SE" dirty="0"/>
          </a:p>
          <a:p>
            <a:r>
              <a:rPr lang="sv-SE" sz="1200" kern="1200" dirty="0">
                <a:solidFill>
                  <a:schemeClr val="tx1"/>
                </a:solidFill>
                <a:effectLst/>
                <a:latin typeface="+mn-lt"/>
                <a:ea typeface="+mn-ea"/>
                <a:cs typeface="+mn-cs"/>
              </a:rPr>
              <a:t>Det är ingen skillnad i juridisk mening med att hjälpa någon med egenvård eller att hjälpa någon med till exempel personlig hygien, att handla eller genomföra sociala aktiviteter. Detta då egenvård efter en bedömning om egenvård är inte hälso- och sjukvård utan socialtjänst. Samma lagar och regler gäller för att hjälpa någon med egenvård som med annat som ingår i socialtjänst- eller LSS-insatsen.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hjälpa någon med egenvård är inte det samma som att utföra en hälso- och sjukvårdsåtgärd på delegering eller att biträda en legitimerad hälso- och sjukvårdspersonal.</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6</a:t>
            </a:fld>
            <a:endParaRPr lang="sv-SE"/>
          </a:p>
        </p:txBody>
      </p:sp>
    </p:spTree>
    <p:extLst>
      <p:ext uri="{BB962C8B-B14F-4D97-AF65-F5344CB8AC3E}">
        <p14:creationId xmlns:p14="http://schemas.microsoft.com/office/powerpoint/2010/main" val="299308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Insatser inom socialtjänsten och i verksamhet enligt LSS ska vara av god kvalitet. Det gäller även egenvård då den ingår i socialtjänst- eller LSS-insatsen.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Vidare </a:t>
            </a:r>
            <a:r>
              <a:rPr lang="sv-SE" sz="1200" b="0" i="0" kern="1200" dirty="0">
                <a:solidFill>
                  <a:schemeClr val="tx1"/>
                </a:solidFill>
                <a:effectLst/>
                <a:latin typeface="+mn-lt"/>
                <a:ea typeface="+mn-ea"/>
                <a:cs typeface="+mn-cs"/>
              </a:rPr>
              <a:t>ska det finnas personal med lämplig utbildning och erfarenhet för utförande av uppgifter inom socialtjänsten, </a:t>
            </a:r>
            <a:r>
              <a:rPr lang="sv-SE" sz="1200" kern="1200" dirty="0">
                <a:solidFill>
                  <a:schemeClr val="tx1"/>
                </a:solidFill>
                <a:effectLst/>
                <a:latin typeface="+mn-lt"/>
                <a:ea typeface="+mn-ea"/>
                <a:cs typeface="+mn-cs"/>
              </a:rPr>
              <a:t>3 kap. 3 § socialtjänstlagen (2001:453) </a:t>
            </a:r>
            <a:r>
              <a:rPr lang="sv-SE" sz="1200" kern="1200" dirty="0" err="1">
                <a:solidFill>
                  <a:schemeClr val="tx1"/>
                </a:solidFill>
                <a:effectLst/>
                <a:latin typeface="+mn-lt"/>
                <a:ea typeface="+mn-ea"/>
                <a:cs typeface="+mn-cs"/>
              </a:rPr>
              <a:t>SoL</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Det ska finnas den personal som behövs för att ett gott stöd och en god service och omvårdnad ska kunna ges, </a:t>
            </a:r>
            <a:r>
              <a:rPr lang="sv-SE" dirty="0"/>
              <a:t>6 § LSS. A</a:t>
            </a:r>
            <a:r>
              <a:rPr lang="sv-SE" sz="1200" kern="1200" dirty="0">
                <a:solidFill>
                  <a:schemeClr val="tx1"/>
                </a:solidFill>
                <a:effectLst/>
                <a:latin typeface="+mn-lt"/>
                <a:ea typeface="+mn-ea"/>
                <a:cs typeface="+mn-cs"/>
              </a:rPr>
              <a:t>lla som utför egenvård ska ha lämplig utbildning och erfarenhet att utföra den  uppgiften likväl som andra uppgifter i arbetet. Det är chef/ledning som ansvarar för att ni som personal har den kompetens som behövs.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Egenvård omfattas av de krav på dokumentation som gäller enligt </a:t>
            </a:r>
            <a:r>
              <a:rPr lang="sv-SE" dirty="0" err="1"/>
              <a:t>SoL</a:t>
            </a:r>
            <a:r>
              <a:rPr lang="sv-SE" dirty="0"/>
              <a:t> och LSS samt </a:t>
            </a:r>
            <a:r>
              <a:rPr lang="sv-SE" sz="1200" b="0" i="0" kern="1200" dirty="0">
                <a:solidFill>
                  <a:schemeClr val="tx1"/>
                </a:solidFill>
                <a:effectLst/>
                <a:latin typeface="+mn-lt"/>
                <a:ea typeface="+mn-ea"/>
                <a:cs typeface="+mn-cs"/>
              </a:rPr>
              <a:t>SOSFS 2014:5 Socialstyrelsens föreskrifter och allmänna råd om dokumentation i verksamhet som bedrivs med stöd av </a:t>
            </a:r>
            <a:r>
              <a:rPr lang="sv-SE" sz="1200" b="0" i="0" kern="1200" dirty="0" err="1">
                <a:solidFill>
                  <a:schemeClr val="tx1"/>
                </a:solidFill>
                <a:effectLst/>
                <a:latin typeface="+mn-lt"/>
                <a:ea typeface="+mn-ea"/>
                <a:cs typeface="+mn-cs"/>
              </a:rPr>
              <a:t>SoL</a:t>
            </a:r>
            <a:r>
              <a:rPr lang="sv-SE" sz="1200" b="0" i="0" kern="1200" dirty="0">
                <a:solidFill>
                  <a:schemeClr val="tx1"/>
                </a:solidFill>
                <a:effectLst/>
                <a:latin typeface="+mn-lt"/>
                <a:ea typeface="+mn-ea"/>
                <a:cs typeface="+mn-cs"/>
              </a:rPr>
              <a:t>, LVU, LVM och LSS. I</a:t>
            </a:r>
            <a:r>
              <a:rPr lang="sv-SE" dirty="0"/>
              <a:t>nte enligt HSL.</a:t>
            </a:r>
            <a:endParaRPr lang="sv-SE" sz="1200" b="0" i="0" kern="1200" dirty="0">
              <a:solidFill>
                <a:schemeClr val="tx1"/>
              </a:solidFill>
              <a:effectLst/>
              <a:latin typeface="+mn-lt"/>
              <a:ea typeface="+mn-ea"/>
              <a:cs typeface="+mn-cs"/>
            </a:endParaRPr>
          </a:p>
          <a:p>
            <a:endParaRPr lang="sv-SE" dirty="0"/>
          </a:p>
          <a:p>
            <a:r>
              <a:rPr lang="sv-SE" sz="1200" kern="1200" dirty="0">
                <a:solidFill>
                  <a:schemeClr val="tx1"/>
                </a:solidFill>
                <a:effectLst/>
                <a:latin typeface="+mn-lt"/>
                <a:ea typeface="+mn-ea"/>
                <a:cs typeface="+mn-cs"/>
              </a:rPr>
              <a:t>Att rapportera avvikelser och följa bestämmelser om Lex Sarah omfattar även egenvård. Det kan vara situationer när du som personal bedömer att du eller dina arbetskamrater inte har kompetens eller förutsättningar att utföra egenvården på ett säkert sätt. Det kan vara att egenvårdsbedömningen inte är gjord utifrån de förutsättningar som er verksamhet har eller att något har förändrats som påverkar utförandet av egenvården.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fler krav i lag och föreskrift, bland annat sekretess, detta är ett urval.</a:t>
            </a:r>
            <a:endParaRPr lang="sv-SE" dirty="0"/>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7</a:t>
            </a:fld>
            <a:endParaRPr lang="sv-SE"/>
          </a:p>
        </p:txBody>
      </p:sp>
    </p:spTree>
    <p:extLst>
      <p:ext uri="{BB962C8B-B14F-4D97-AF65-F5344CB8AC3E}">
        <p14:creationId xmlns:p14="http://schemas.microsoft.com/office/powerpoint/2010/main" val="67503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Om egenvård ska utföras med hjälp av personal i socialtjänst eller LSS-verksamhet behövs det ofta samordning mellan den som gör bedömningen och de som ansvarar för att utföra egenvården.</a:t>
            </a:r>
          </a:p>
          <a:p>
            <a:r>
              <a:rPr lang="sv-SE" sz="1200" kern="1200" dirty="0">
                <a:solidFill>
                  <a:schemeClr val="tx1"/>
                </a:solidFill>
                <a:effectLst/>
                <a:latin typeface="+mn-lt"/>
                <a:ea typeface="+mn-ea"/>
                <a:cs typeface="+mn-cs"/>
              </a:rPr>
              <a:t>Det är en huvudman som gör egenvårdsbedömningen och en annan som ska utföra egenvården. När personal i en annan verksamhet ska utföra egenvård, kan samordnad individuell plan, SIP, vara ett av de bästa verktygen för att få till egenvård med kvalitet. </a:t>
            </a:r>
            <a:r>
              <a:rPr lang="sv-SE" dirty="0"/>
              <a:t>Är SIP ett funktionellt verktyg i er verksamhet?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egenvård ska utföras med hjälp av personal i socialtjänst eller LSS-verksamhet är en framgångsfaktor att samverkan fungerar mellan den som gör bedömningen och de som ansvarar för att utföra egenvården. Många kommuner och regioner har tagit fram och kommit överens om gemensamma riktlinjer och rutiner för hur samverkan gällande egenvård ska genomföras. Att alla inblandade har kännedom om gällande riktlinjer och rutiner kan vara en utmaning och man behöver hjälpas åt för att nå vård och omsorg med god kvalitet.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Har ni processer för samverkan som säkerställer att samverkan möjliggörs med hälso- och sjukvården i samband med egenvård?</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samordning och individuell plan från sid 33, Kunskapsstöd för egenvård – enligt egenvårdslagen</a:t>
            </a:r>
            <a:endParaRPr lang="sv-SE" dirty="0"/>
          </a:p>
          <a:p>
            <a:endParaRPr lang="sv-SE" dirty="0"/>
          </a:p>
        </p:txBody>
      </p:sp>
      <p:sp>
        <p:nvSpPr>
          <p:cNvPr id="4" name="Platshållare för bildnummer 3"/>
          <p:cNvSpPr>
            <a:spLocks noGrp="1"/>
          </p:cNvSpPr>
          <p:nvPr>
            <p:ph type="sldNum" sz="quarter" idx="5"/>
          </p:nvPr>
        </p:nvSpPr>
        <p:spPr/>
        <p:txBody>
          <a:bodyPr/>
          <a:lstStyle/>
          <a:p>
            <a:fld id="{F5AF4AFF-5A3A-48E2-8946-1565BBD6AB24}" type="slidenum">
              <a:rPr lang="sv-SE" smtClean="0"/>
              <a:t>8</a:t>
            </a:fld>
            <a:endParaRPr lang="sv-SE"/>
          </a:p>
        </p:txBody>
      </p:sp>
    </p:spTree>
    <p:extLst>
      <p:ext uri="{BB962C8B-B14F-4D97-AF65-F5344CB8AC3E}">
        <p14:creationId xmlns:p14="http://schemas.microsoft.com/office/powerpoint/2010/main" val="415130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Av den individuella planen, SIP, ska det framgå:</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Vilka insatser som den enskilde behöver </a:t>
            </a:r>
          </a:p>
          <a:p>
            <a:r>
              <a:rPr lang="sv-SE" sz="1200" kern="1200" dirty="0">
                <a:solidFill>
                  <a:schemeClr val="tx1"/>
                </a:solidFill>
                <a:effectLst/>
                <a:latin typeface="+mn-lt"/>
                <a:ea typeface="+mn-ea"/>
                <a:cs typeface="+mn-cs"/>
              </a:rPr>
              <a:t>För att SIP ska utgöra ett effektivt stöd för alla inblandade parter ska det framgå så konkret som möjligt vilka insatser som behövs och vem av huvudmännen som är ansvara för insatsen. Om det till exempel finns ett biståndsbeslut om en insats, ska omfattningen av beslutet framgå. Det räcker inte med allmänna formuleringar som att kommunen svarar för stöd i vardagen. På liknande sätt ska innehållet i hälso- och sjukvårdsinsatser framgå av planen.</a:t>
            </a:r>
          </a:p>
          <a:p>
            <a:r>
              <a:rPr lang="sv-SE" sz="1200" kern="1200" dirty="0">
                <a:solidFill>
                  <a:schemeClr val="tx1"/>
                </a:solidFill>
                <a:effectLst/>
                <a:latin typeface="+mn-lt"/>
                <a:ea typeface="+mn-ea"/>
                <a:cs typeface="+mn-cs"/>
              </a:rPr>
              <a:t>När det är lämpligt bör målen för insatserna framgå av SIP. Målen formuleras tillsammans med den enskilde. Målen bör anges både på kortare och längre sikt. Det möjliggör att planerna kan användas utifrån olika perspektiv. Det kan röra en planering av stödinsatser som ska ges under en längre tid och beröra stora delar av den enskildes livssituation. Det kan också röra planering av insatser som behöver sättas in omedelbart för att lösa en tillfälligt uppkommen situation.</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Vilka insatser som respektive huvudman ska svara för</a:t>
            </a:r>
          </a:p>
          <a:p>
            <a:r>
              <a:rPr lang="sv-SE" sz="1200" kern="1200" dirty="0">
                <a:solidFill>
                  <a:schemeClr val="tx1"/>
                </a:solidFill>
                <a:effectLst/>
                <a:latin typeface="+mn-lt"/>
                <a:ea typeface="+mn-ea"/>
                <a:cs typeface="+mn-cs"/>
              </a:rPr>
              <a:t>SIP är tänkt att tydliggöra för den enskilde vilka krav som kan ställas på huvudmännen och hur ansvaret är fördelat mellan dem. Det kan handla om en ansvarsfördelning som behöver tydliggöras för den enskilde och de närstående, men som är tämligen okomplicerad. </a:t>
            </a:r>
          </a:p>
          <a:p>
            <a:r>
              <a:rPr lang="sv-SE" sz="1200" kern="1200" dirty="0">
                <a:solidFill>
                  <a:schemeClr val="tx1"/>
                </a:solidFill>
                <a:effectLst/>
                <a:latin typeface="+mn-lt"/>
                <a:ea typeface="+mn-ea"/>
                <a:cs typeface="+mn-cs"/>
              </a:rPr>
              <a:t>Det kan till exempel vara att kommunen ger insatser på vissa bestämda tider enligt ett uppgjort schema, och när hälso- och sjukvården finns tillgänglig om behov uppkommer. Det kan också vara uppgifter när och hur personal i socialtjänsten ska ta kontakt med hälso- och sjukvården om målet med utförd egenvård inte nås eller om det blir problem med utförandet.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Vilka åtgärder som vidtas av någon annan än regionen eller kommunen </a:t>
            </a:r>
          </a:p>
          <a:p>
            <a:r>
              <a:rPr lang="sv-SE" sz="1200" kern="1200" dirty="0">
                <a:solidFill>
                  <a:schemeClr val="tx1"/>
                </a:solidFill>
                <a:effectLst/>
                <a:latin typeface="+mn-lt"/>
                <a:ea typeface="+mn-ea"/>
                <a:cs typeface="+mn-cs"/>
              </a:rPr>
              <a:t>Andra aktörer än kommun och region kan vara av stor betydelse för att den enskildes samlade behov ska tillgodoses, till exempel hjälp med egenvård från skolan eller assistansanordnare där ersättning betalas ut från Försäkringskassan. Även dessa ska anges i planen om samverkan skett med sådan verksamhet.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Vem av huvudmännen som ska ha det övergripande ansvaret för SIP.</a:t>
            </a:r>
          </a:p>
          <a:p>
            <a:r>
              <a:rPr lang="sv-SE" sz="1200" kern="1200" dirty="0">
                <a:solidFill>
                  <a:schemeClr val="tx1"/>
                </a:solidFill>
                <a:effectLst/>
                <a:latin typeface="+mn-lt"/>
                <a:ea typeface="+mn-ea"/>
                <a:cs typeface="+mn-cs"/>
              </a:rPr>
              <a:t>När en planering finns framtagen behöver det vara tydligt bestämt, inte minst för den enskilde och hans eller hennes närstående, vem av huvudmännen som ska kalla till nästa möte, om ett sådant behövs och vem som har huvudansvaret för att följa upp de insatser som har planerats. Av planen ska därför framgå vem av huvudmännen som har det övergripande ansvaret för planen. Den som har ansvaret behöver inte vara densamma som kallat till planeringen. Detta bör i stället avgöras av den enskildes önskemål och behov, insatsernas karaktär och den aktuella arbetsbelastningen. Huvudregeln bör vara att den huvudman som den enskilde bedöms ha mest kontakt med får det övergripande ansvaret. En gemensam uppföljning av planen kan ytterligare bidra till trygghet i egenvården för den enskilde, närstående, de som ska hjälpa till med egenvården och hälso- och sjukvården.</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mer om SIP – verktyg för samordnad planering av egenvård från sidan 36 i Kunskapsstöd för egenvård – enligt egenvårdslagen</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904AB9-7AA2-42DF-9B6B-F929866D0DEF}" type="slidenum">
              <a:rPr lang="sv-SE" smtClean="0"/>
              <a:t>9</a:t>
            </a:fld>
            <a:endParaRPr lang="sv-SE"/>
          </a:p>
        </p:txBody>
      </p:sp>
    </p:spTree>
    <p:extLst>
      <p:ext uri="{BB962C8B-B14F-4D97-AF65-F5344CB8AC3E}">
        <p14:creationId xmlns:p14="http://schemas.microsoft.com/office/powerpoint/2010/main" val="3008808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057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02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8"/>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 id="2147483684" r:id="rId25"/>
    <p:sldLayoutId id="2147483685" r:id="rId26"/>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Personal som ska hjälpa till med egenvård</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p:txBody>
          <a:bodyPr/>
          <a:lstStyle/>
          <a:p>
            <a:r>
              <a:rPr lang="sv-SE" dirty="0"/>
              <a:t>Lagen (2022:1250) om egenvård</a:t>
            </a:r>
          </a:p>
          <a:p>
            <a:endParaRPr lang="sv-SE" dirty="0"/>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r>
              <a:rPr lang="sv-SE" dirty="0"/>
              <a:t>Framtaget av Socialstyrelsen 2025</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69A76CC-CBB2-4FF2-93AA-F9B82BB674D2}"/>
              </a:ext>
            </a:extLst>
          </p:cNvPr>
          <p:cNvSpPr>
            <a:spLocks noGrp="1"/>
          </p:cNvSpPr>
          <p:nvPr>
            <p:ph type="title"/>
          </p:nvPr>
        </p:nvSpPr>
        <p:spPr/>
        <p:txBody>
          <a:bodyPr/>
          <a:lstStyle/>
          <a:p>
            <a:r>
              <a:rPr lang="sv-SE" sz="3200" dirty="0"/>
              <a:t>Delegering - är något annat än egenvård</a:t>
            </a:r>
            <a:endParaRPr lang="sv-SE" dirty="0"/>
          </a:p>
        </p:txBody>
      </p:sp>
      <p:sp>
        <p:nvSpPr>
          <p:cNvPr id="4" name="Platshållare för text 3">
            <a:extLst>
              <a:ext uri="{FF2B5EF4-FFF2-40B4-BE49-F238E27FC236}">
                <a16:creationId xmlns:a16="http://schemas.microsoft.com/office/drawing/2014/main" id="{BB902BC6-0E47-4421-B39B-77F317578FAF}"/>
              </a:ext>
            </a:extLst>
          </p:cNvPr>
          <p:cNvSpPr>
            <a:spLocks noGrp="1"/>
          </p:cNvSpPr>
          <p:nvPr>
            <p:ph type="body" sz="quarter" idx="13"/>
          </p:nvPr>
        </p:nvSpPr>
        <p:spPr>
          <a:xfrm>
            <a:off x="637201" y="1929008"/>
            <a:ext cx="5171463" cy="4289230"/>
          </a:xfrm>
        </p:spPr>
        <p:txBody>
          <a:bodyPr/>
          <a:lstStyle/>
          <a:p>
            <a:pPr marL="0" indent="0">
              <a:buNone/>
            </a:pPr>
            <a:r>
              <a:rPr lang="sv-SE" sz="2000" dirty="0"/>
              <a:t>Delegering:</a:t>
            </a:r>
          </a:p>
          <a:p>
            <a:r>
              <a:rPr lang="sv-SE" sz="2000" dirty="0"/>
              <a:t>Vid en delegering biträder den delegerade personalen hälso- och sjukvårdspersonalen.</a:t>
            </a:r>
          </a:p>
          <a:p>
            <a:r>
              <a:rPr lang="sv-SE" sz="2000" dirty="0"/>
              <a:t>Åtgärder som utförs är hälso- och sjukvård.</a:t>
            </a:r>
          </a:p>
          <a:p>
            <a:pPr marL="0" indent="0">
              <a:buNone/>
            </a:pPr>
            <a:r>
              <a:rPr lang="sv-SE" sz="2000" dirty="0"/>
              <a:t>Till skillnad mot egenvård:</a:t>
            </a:r>
          </a:p>
          <a:p>
            <a:r>
              <a:rPr lang="sv-SE" sz="2000" dirty="0"/>
              <a:t>När personal hjälper till med egenvård gäller inte hälso- och sjukvårdslagen.</a:t>
            </a:r>
          </a:p>
          <a:p>
            <a:endParaRPr lang="sv-SE" dirty="0"/>
          </a:p>
        </p:txBody>
      </p:sp>
      <p:pic>
        <p:nvPicPr>
          <p:cNvPr id="15" name="Platshållare för bild 14" descr="Hälso och sjukvårdspersonal på hembesök hos en man">
            <a:extLst>
              <a:ext uri="{FF2B5EF4-FFF2-40B4-BE49-F238E27FC236}">
                <a16:creationId xmlns:a16="http://schemas.microsoft.com/office/drawing/2014/main" id="{7DC5FEE7-3432-4D86-B5DA-CC677088CF1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000" b="2000"/>
          <a:stretch>
            <a:fillRect/>
          </a:stretch>
        </p:blipFill>
        <p:spPr/>
      </p:pic>
    </p:spTree>
    <p:extLst>
      <p:ext uri="{BB962C8B-B14F-4D97-AF65-F5344CB8AC3E}">
        <p14:creationId xmlns:p14="http://schemas.microsoft.com/office/powerpoint/2010/main" val="2256330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D29B6A-6F20-4CE1-AD24-77C4A02FC055}"/>
              </a:ext>
            </a:extLst>
          </p:cNvPr>
          <p:cNvSpPr>
            <a:spLocks noGrp="1"/>
          </p:cNvSpPr>
          <p:nvPr>
            <p:ph type="title"/>
          </p:nvPr>
        </p:nvSpPr>
        <p:spPr>
          <a:xfrm>
            <a:off x="636889" y="540000"/>
            <a:ext cx="6792611" cy="699253"/>
          </a:xfrm>
        </p:spPr>
        <p:txBody>
          <a:bodyPr>
            <a:normAutofit/>
          </a:bodyPr>
          <a:lstStyle/>
          <a:p>
            <a:r>
              <a:rPr lang="sv-SE" dirty="0"/>
              <a:t>Sammanfattning</a:t>
            </a:r>
          </a:p>
        </p:txBody>
      </p:sp>
      <p:sp>
        <p:nvSpPr>
          <p:cNvPr id="5" name="Platshållare för text 4">
            <a:extLst>
              <a:ext uri="{FF2B5EF4-FFF2-40B4-BE49-F238E27FC236}">
                <a16:creationId xmlns:a16="http://schemas.microsoft.com/office/drawing/2014/main" id="{0DBAE5F1-71EE-4A1F-9B16-27259A30C067}"/>
              </a:ext>
            </a:extLst>
          </p:cNvPr>
          <p:cNvSpPr>
            <a:spLocks noGrp="1"/>
          </p:cNvSpPr>
          <p:nvPr>
            <p:ph type="body" sz="quarter" idx="16"/>
          </p:nvPr>
        </p:nvSpPr>
        <p:spPr>
          <a:xfrm>
            <a:off x="619760" y="1397876"/>
            <a:ext cx="6809740" cy="5079442"/>
          </a:xfrm>
        </p:spPr>
        <p:txBody>
          <a:bodyPr>
            <a:normAutofit/>
          </a:bodyPr>
          <a:lstStyle/>
          <a:p>
            <a:r>
              <a:rPr lang="sv-SE" sz="2200" dirty="0"/>
              <a:t>När personal ska hjälpa någon med egenvård</a:t>
            </a:r>
            <a:endParaRPr lang="sv-SE" dirty="0"/>
          </a:p>
        </p:txBody>
      </p:sp>
      <p:pic>
        <p:nvPicPr>
          <p:cNvPr id="8" name="Platshållare för bild 7">
            <a:extLst>
              <a:ext uri="{FF2B5EF4-FFF2-40B4-BE49-F238E27FC236}">
                <a16:creationId xmlns:a16="http://schemas.microsoft.com/office/drawing/2014/main" id="{E378B5CD-A443-489B-8B0A-967E1BBE7AE0}"/>
              </a:ext>
              <a:ext uri="{C183D7F6-B498-43B3-948B-1728B52AA6E4}">
                <adec:decorative xmlns:adec="http://schemas.microsoft.com/office/drawing/2017/decorative" val="1"/>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4844" r="14844"/>
          <a:stretch>
            <a:fillRect/>
          </a:stretch>
        </p:blipFill>
        <p:spPr/>
      </p:pic>
      <p:sp>
        <p:nvSpPr>
          <p:cNvPr id="2" name="Rektangel 1">
            <a:extLst>
              <a:ext uri="{FF2B5EF4-FFF2-40B4-BE49-F238E27FC236}">
                <a16:creationId xmlns:a16="http://schemas.microsoft.com/office/drawing/2014/main" id="{31409CA4-B885-45FB-87FC-35B045755BA7}"/>
              </a:ext>
            </a:extLst>
          </p:cNvPr>
          <p:cNvSpPr/>
          <p:nvPr/>
        </p:nvSpPr>
        <p:spPr>
          <a:xfrm>
            <a:off x="636888" y="1893480"/>
            <a:ext cx="6304685" cy="3936719"/>
          </a:xfrm>
          <a:prstGeom prst="rect">
            <a:avLst/>
          </a:prstGeom>
        </p:spPr>
        <p:txBody>
          <a:bodyPr wrap="square">
            <a:spAutoFit/>
          </a:bodyPr>
          <a:lstStyle/>
          <a:p>
            <a:pPr>
              <a:lnSpc>
                <a:spcPct val="110000"/>
              </a:lnSpc>
              <a:spcBef>
                <a:spcPts val="1000"/>
              </a:spcBef>
            </a:pPr>
            <a:endParaRPr lang="sv-SE" sz="2200" dirty="0">
              <a:solidFill>
                <a:srgbClr val="000000"/>
              </a:solidFill>
            </a:endParaRPr>
          </a:p>
          <a:p>
            <a:pPr marL="228600" indent="-228600">
              <a:lnSpc>
                <a:spcPct val="110000"/>
              </a:lnSpc>
              <a:spcBef>
                <a:spcPts val="1000"/>
              </a:spcBef>
              <a:buFont typeface="Arial" panose="020B0604020202020204" pitchFamily="34" charset="0"/>
              <a:buChar char="•"/>
            </a:pPr>
            <a:r>
              <a:rPr lang="sv-SE" sz="2200" dirty="0">
                <a:solidFill>
                  <a:srgbClr val="000000"/>
                </a:solidFill>
              </a:rPr>
              <a:t>Ingår egenvård i personalens arbetsuppgifter ?</a:t>
            </a:r>
          </a:p>
          <a:p>
            <a:pPr marL="228600" lvl="0" indent="-228600">
              <a:lnSpc>
                <a:spcPct val="110000"/>
              </a:lnSpc>
              <a:spcBef>
                <a:spcPts val="1000"/>
              </a:spcBef>
              <a:buFont typeface="Arial" panose="020B0604020202020204" pitchFamily="34" charset="0"/>
              <a:buChar char="•"/>
            </a:pPr>
            <a:r>
              <a:rPr lang="sv-SE" sz="2200" dirty="0">
                <a:solidFill>
                  <a:srgbClr val="000000"/>
                </a:solidFill>
              </a:rPr>
              <a:t>Finns det en bedömning gjord av behandlande hälso- och sjukvårdspersonal?</a:t>
            </a:r>
          </a:p>
          <a:p>
            <a:pPr marL="228600" lvl="0" indent="-228600">
              <a:lnSpc>
                <a:spcPct val="110000"/>
              </a:lnSpc>
              <a:spcBef>
                <a:spcPts val="1000"/>
              </a:spcBef>
              <a:buFont typeface="Arial" panose="020B0604020202020204" pitchFamily="34" charset="0"/>
              <a:buChar char="•"/>
            </a:pPr>
            <a:r>
              <a:rPr lang="sv-SE" sz="2200" dirty="0">
                <a:solidFill>
                  <a:srgbClr val="000000"/>
                </a:solidFill>
              </a:rPr>
              <a:t>Har vi tillräcklig kompetens för att utföra egenvården? </a:t>
            </a:r>
          </a:p>
          <a:p>
            <a:pPr marL="228600" lvl="0" indent="-228600">
              <a:lnSpc>
                <a:spcPct val="110000"/>
              </a:lnSpc>
              <a:spcBef>
                <a:spcPts val="1000"/>
              </a:spcBef>
              <a:buFont typeface="Arial" panose="020B0604020202020204" pitchFamily="34" charset="0"/>
              <a:buChar char="•"/>
            </a:pPr>
            <a:r>
              <a:rPr lang="sv-SE" sz="2200" dirty="0">
                <a:solidFill>
                  <a:srgbClr val="000000"/>
                </a:solidFill>
              </a:rPr>
              <a:t>Vet vi vart vi ska vända oss vid frågor, förändringar eller vid avvikelser?</a:t>
            </a:r>
          </a:p>
        </p:txBody>
      </p:sp>
    </p:spTree>
    <p:extLst>
      <p:ext uri="{BB962C8B-B14F-4D97-AF65-F5344CB8AC3E}">
        <p14:creationId xmlns:p14="http://schemas.microsoft.com/office/powerpoint/2010/main" val="178136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D29B6A-6F20-4CE1-AD24-77C4A02FC055}"/>
              </a:ext>
            </a:extLst>
          </p:cNvPr>
          <p:cNvSpPr>
            <a:spLocks noGrp="1"/>
          </p:cNvSpPr>
          <p:nvPr>
            <p:ph type="title"/>
          </p:nvPr>
        </p:nvSpPr>
        <p:spPr/>
        <p:txBody>
          <a:bodyPr>
            <a:normAutofit/>
          </a:bodyPr>
          <a:lstStyle/>
          <a:p>
            <a:r>
              <a:rPr lang="sv-SE" dirty="0"/>
              <a:t>Avslutande frågor</a:t>
            </a:r>
          </a:p>
        </p:txBody>
      </p:sp>
      <p:sp>
        <p:nvSpPr>
          <p:cNvPr id="5" name="Platshållare för text 4">
            <a:extLst>
              <a:ext uri="{FF2B5EF4-FFF2-40B4-BE49-F238E27FC236}">
                <a16:creationId xmlns:a16="http://schemas.microsoft.com/office/drawing/2014/main" id="{0DBAE5F1-71EE-4A1F-9B16-27259A30C067}"/>
              </a:ext>
            </a:extLst>
          </p:cNvPr>
          <p:cNvSpPr>
            <a:spLocks noGrp="1"/>
          </p:cNvSpPr>
          <p:nvPr>
            <p:ph type="body" sz="quarter" idx="12"/>
          </p:nvPr>
        </p:nvSpPr>
        <p:spPr/>
        <p:txBody>
          <a:bodyPr>
            <a:normAutofit/>
          </a:bodyPr>
          <a:lstStyle/>
          <a:p>
            <a:r>
              <a:rPr lang="sv-SE" dirty="0"/>
              <a:t>Vilka rutiner och riktlinjer har vi med koppling till egenvård?</a:t>
            </a:r>
          </a:p>
          <a:p>
            <a:r>
              <a:rPr lang="sv-SE" dirty="0"/>
              <a:t>Hur samverkar vi med andra gällande egenvård?</a:t>
            </a:r>
          </a:p>
          <a:p>
            <a:r>
              <a:rPr lang="sv-SE" dirty="0"/>
              <a:t>Har vi exempel på när vi utför egenvård idag?  </a:t>
            </a:r>
          </a:p>
          <a:p>
            <a:r>
              <a:rPr lang="sv-SE" dirty="0"/>
              <a:t>Finns det oklarheter eller frågor vi behöver ta vidare?</a:t>
            </a:r>
          </a:p>
          <a:p>
            <a:endParaRPr lang="sv-SE" dirty="0"/>
          </a:p>
        </p:txBody>
      </p:sp>
      <p:pic>
        <p:nvPicPr>
          <p:cNvPr id="14" name="Platshållare för bild 13">
            <a:extLst>
              <a:ext uri="{FF2B5EF4-FFF2-40B4-BE49-F238E27FC236}">
                <a16:creationId xmlns:a16="http://schemas.microsoft.com/office/drawing/2014/main" id="{EB2AF5BD-5000-4529-B84F-B62C345E84CD}"/>
              </a:ext>
              <a:ext uri="{C183D7F6-B498-43B3-948B-1728B52AA6E4}">
                <adec:decorative xmlns:adec="http://schemas.microsoft.com/office/drawing/2017/decorative" val="1"/>
              </a:ext>
            </a:extLst>
          </p:cNvPr>
          <p:cNvPicPr>
            <a:picLocks noGrp="1" noChangeAspect="1"/>
          </p:cNvPicPr>
          <p:nvPr>
            <p:ph type="pic" idx="11"/>
          </p:nvPr>
        </p:nvPicPr>
        <p:blipFill rotWithShape="1">
          <a:blip r:embed="rId3">
            <a:extLst>
              <a:ext uri="{28A0092B-C50C-407E-A947-70E740481C1C}">
                <a14:useLocalDpi xmlns:a14="http://schemas.microsoft.com/office/drawing/2010/main" val="0"/>
              </a:ext>
            </a:extLst>
          </a:blip>
          <a:srcRect r="40740"/>
          <a:stretch/>
        </p:blipFill>
        <p:spPr>
          <a:xfrm>
            <a:off x="6096001" y="0"/>
            <a:ext cx="6096000" cy="6857999"/>
          </a:xfrm>
        </p:spPr>
      </p:pic>
    </p:spTree>
    <p:extLst>
      <p:ext uri="{BB962C8B-B14F-4D97-AF65-F5344CB8AC3E}">
        <p14:creationId xmlns:p14="http://schemas.microsoft.com/office/powerpoint/2010/main" val="260180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hidden="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r>
              <a:rPr lang="sv-SE" dirty="0"/>
              <a:t>www.socialstyrelsen.se</a:t>
            </a:r>
          </a:p>
        </p:txBody>
      </p:sp>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147ABA-08C2-45CB-87D8-A39407466E07}"/>
              </a:ext>
            </a:extLst>
          </p:cNvPr>
          <p:cNvSpPr>
            <a:spLocks noGrp="1"/>
          </p:cNvSpPr>
          <p:nvPr>
            <p:ph type="title"/>
          </p:nvPr>
        </p:nvSpPr>
        <p:spPr>
          <a:xfrm>
            <a:off x="636889" y="138023"/>
            <a:ext cx="9720000" cy="810883"/>
          </a:xfrm>
        </p:spPr>
        <p:txBody>
          <a:bodyPr/>
          <a:lstStyle/>
          <a:p>
            <a:r>
              <a:rPr lang="sv-SE" dirty="0"/>
              <a:t>Instruktioner till presentationsmaterialet </a:t>
            </a:r>
            <a:br>
              <a:rPr lang="sv-SE" dirty="0"/>
            </a:br>
            <a:endParaRPr lang="sv-SE" dirty="0"/>
          </a:p>
        </p:txBody>
      </p:sp>
      <p:sp>
        <p:nvSpPr>
          <p:cNvPr id="3" name="Platshållare för text 2">
            <a:extLst>
              <a:ext uri="{FF2B5EF4-FFF2-40B4-BE49-F238E27FC236}">
                <a16:creationId xmlns:a16="http://schemas.microsoft.com/office/drawing/2014/main" id="{F942BC06-2830-4B55-A488-8DEED19FC5C1}"/>
              </a:ext>
            </a:extLst>
          </p:cNvPr>
          <p:cNvSpPr>
            <a:spLocks noGrp="1"/>
          </p:cNvSpPr>
          <p:nvPr>
            <p:ph type="body" sz="quarter" idx="13"/>
          </p:nvPr>
        </p:nvSpPr>
        <p:spPr>
          <a:xfrm>
            <a:off x="659631" y="828136"/>
            <a:ext cx="9485034" cy="5303379"/>
          </a:xfrm>
        </p:spPr>
        <p:txBody>
          <a:bodyPr/>
          <a:lstStyle/>
          <a:p>
            <a:pPr marL="342900" indent="-342900">
              <a:buFont typeface="Courier New" panose="02070309020205020404" pitchFamily="49" charset="0"/>
              <a:buChar char="o"/>
            </a:pPr>
            <a:r>
              <a:rPr lang="sv-SE" dirty="0"/>
              <a:t>Presentationsmaterialet med diskussionsfrågor är ett komplement till kunskapsstödet </a:t>
            </a:r>
            <a:r>
              <a:rPr lang="sv-SE" i="1" dirty="0"/>
              <a:t>Kunskapsstöd för egenvård - enligt egenvårdslagen</a:t>
            </a:r>
            <a:r>
              <a:rPr lang="sv-SE" dirty="0"/>
              <a:t>. </a:t>
            </a:r>
          </a:p>
          <a:p>
            <a:pPr marL="342900" indent="-342900">
              <a:buFont typeface="Courier New" panose="02070309020205020404" pitchFamily="49" charset="0"/>
              <a:buChar char="o"/>
            </a:pPr>
            <a:r>
              <a:rPr lang="sv-SE" dirty="0"/>
              <a:t>Presentationsmaterialet är inriktat på när personal hjälper någon med egenvård.</a:t>
            </a:r>
          </a:p>
          <a:p>
            <a:pPr marL="342900" indent="-342900">
              <a:buFont typeface="Courier New" panose="02070309020205020404" pitchFamily="49" charset="0"/>
              <a:buChar char="o"/>
            </a:pPr>
            <a:r>
              <a:rPr lang="sv-SE" dirty="0"/>
              <a:t>Presentationsmaterialet vänder sig till verksamheter enligt SoL och LSS men kan också användas av hälso- </a:t>
            </a:r>
            <a:r>
              <a:rPr lang="sv-SE"/>
              <a:t>och sjukvården.</a:t>
            </a:r>
            <a:endParaRPr lang="sv-SE" dirty="0"/>
          </a:p>
          <a:p>
            <a:pPr marL="342900" indent="-342900">
              <a:buFont typeface="Courier New" panose="02070309020205020404" pitchFamily="49" charset="0"/>
              <a:buChar char="o"/>
            </a:pPr>
            <a:r>
              <a:rPr lang="sv-SE" dirty="0"/>
              <a:t>Använd gärna texten i anteckningsvyn när ni går igenom bilderna. Det finns också ett kunskapsstöd och en kortversion, se länkar i slutet av presentationen.</a:t>
            </a:r>
          </a:p>
          <a:p>
            <a:pPr marL="342900" indent="-342900">
              <a:buFont typeface="Courier New" panose="02070309020205020404" pitchFamily="49" charset="0"/>
              <a:buChar char="o"/>
            </a:pPr>
            <a:r>
              <a:rPr lang="sv-SE" dirty="0"/>
              <a:t>Mer uppgifter om egenvård finns i:</a:t>
            </a:r>
          </a:p>
          <a:p>
            <a:pPr>
              <a:spcBef>
                <a:spcPts val="0"/>
              </a:spcBef>
            </a:pPr>
            <a:r>
              <a:rPr lang="sv-SE" i="1" dirty="0"/>
              <a:t>	Kunskapsstöd för egenvård – enligt egenvårdslagen</a:t>
            </a:r>
            <a:r>
              <a:rPr lang="sv-SE" dirty="0"/>
              <a:t> </a:t>
            </a:r>
          </a:p>
          <a:p>
            <a:pPr>
              <a:spcBef>
                <a:spcPts val="0"/>
              </a:spcBef>
            </a:pPr>
            <a:r>
              <a:rPr lang="sv-SE" dirty="0"/>
              <a:t>	</a:t>
            </a:r>
            <a:r>
              <a:rPr lang="sv-SE" i="1" dirty="0"/>
              <a:t>Kortversionen av kunskapsstöd för egenvård – enligt egenvårdslagen</a:t>
            </a:r>
            <a:endParaRPr lang="sv-SE" i="1" dirty="0">
              <a:highlight>
                <a:srgbClr val="FFFF00"/>
              </a:highlight>
            </a:endParaRPr>
          </a:p>
          <a:p>
            <a:pPr marL="342900" indent="-342900">
              <a:buFont typeface="Courier New" panose="02070309020205020404" pitchFamily="49" charset="0"/>
              <a:buChar char="o"/>
            </a:pPr>
            <a:endParaRPr lang="sv-SE" dirty="0">
              <a:highlight>
                <a:srgbClr val="FFFF00"/>
              </a:highlight>
            </a:endParaRPr>
          </a:p>
        </p:txBody>
      </p:sp>
    </p:spTree>
    <p:extLst>
      <p:ext uri="{BB962C8B-B14F-4D97-AF65-F5344CB8AC3E}">
        <p14:creationId xmlns:p14="http://schemas.microsoft.com/office/powerpoint/2010/main" val="83962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92EAAD-0360-45BE-A9C7-B3A7C27741BD}"/>
              </a:ext>
            </a:extLst>
          </p:cNvPr>
          <p:cNvSpPr>
            <a:spLocks noGrp="1"/>
          </p:cNvSpPr>
          <p:nvPr>
            <p:ph type="title"/>
          </p:nvPr>
        </p:nvSpPr>
        <p:spPr/>
        <p:txBody>
          <a:bodyPr/>
          <a:lstStyle/>
          <a:p>
            <a:r>
              <a:rPr lang="sv-SE" dirty="0"/>
              <a:t>Den här presentationen riktar sig till personal som ska hjälpa till att utföra egenvård enligt lagen om egenvård.</a:t>
            </a:r>
          </a:p>
        </p:txBody>
      </p:sp>
      <p:sp>
        <p:nvSpPr>
          <p:cNvPr id="3" name="Platshållare för text 2">
            <a:extLst>
              <a:ext uri="{FF2B5EF4-FFF2-40B4-BE49-F238E27FC236}">
                <a16:creationId xmlns:a16="http://schemas.microsoft.com/office/drawing/2014/main" id="{F0C4B46F-F585-4083-8D73-5E38B4C6B7CF}"/>
              </a:ext>
            </a:extLst>
          </p:cNvPr>
          <p:cNvSpPr>
            <a:spLocks noGrp="1"/>
          </p:cNvSpPr>
          <p:nvPr>
            <p:ph type="body" sz="quarter" idx="13"/>
          </p:nvPr>
        </p:nvSpPr>
        <p:spPr/>
        <p:txBody>
          <a:bodyPr/>
          <a:lstStyle/>
          <a:p>
            <a:pPr marL="0" indent="0">
              <a:buNone/>
            </a:pPr>
            <a:r>
              <a:rPr lang="sv-SE" dirty="0"/>
              <a:t>Personal som till exempel arbetar i hemtjänst, särskilt boende, boendestöd eller LSS-verksamhet. Personal som inte är hälso- och sjukvårdspersonal.</a:t>
            </a:r>
          </a:p>
          <a:p>
            <a:pPr marL="0" indent="0">
              <a:buNone/>
            </a:pPr>
            <a:endParaRPr lang="sv-SE" dirty="0"/>
          </a:p>
          <a:p>
            <a:pPr marL="0" indent="0">
              <a:buNone/>
            </a:pPr>
            <a:r>
              <a:rPr lang="sv-SE" dirty="0"/>
              <a:t>Denna presentation utgår från lag och reglering och tar inte hänsyn till lokala överenskommelser, riktlinjer osv.</a:t>
            </a:r>
          </a:p>
          <a:p>
            <a:pPr marL="0" indent="0">
              <a:buNone/>
            </a:pPr>
            <a:endParaRPr lang="sv-SE" dirty="0"/>
          </a:p>
        </p:txBody>
      </p:sp>
    </p:spTree>
    <p:extLst>
      <p:ext uri="{BB962C8B-B14F-4D97-AF65-F5344CB8AC3E}">
        <p14:creationId xmlns:p14="http://schemas.microsoft.com/office/powerpoint/2010/main" val="335880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4CF7CA-5F4E-491A-986D-C58711471FC2}"/>
              </a:ext>
            </a:extLst>
          </p:cNvPr>
          <p:cNvSpPr>
            <a:spLocks noGrp="1"/>
          </p:cNvSpPr>
          <p:nvPr>
            <p:ph type="title"/>
          </p:nvPr>
        </p:nvSpPr>
        <p:spPr>
          <a:xfrm>
            <a:off x="6542115" y="540000"/>
            <a:ext cx="5054139" cy="1080000"/>
          </a:xfrm>
        </p:spPr>
        <p:txBody>
          <a:bodyPr/>
          <a:lstStyle/>
          <a:p>
            <a:r>
              <a:rPr lang="sv-SE" dirty="0"/>
              <a:t>2 § lagen (2022:1250) om egenvård</a:t>
            </a:r>
          </a:p>
        </p:txBody>
      </p:sp>
      <p:sp>
        <p:nvSpPr>
          <p:cNvPr id="3" name="Platshållare för text 2">
            <a:extLst>
              <a:ext uri="{FF2B5EF4-FFF2-40B4-BE49-F238E27FC236}">
                <a16:creationId xmlns:a16="http://schemas.microsoft.com/office/drawing/2014/main" id="{E4D42176-1A61-4CF6-91EA-97DF7CAC1483}"/>
              </a:ext>
            </a:extLst>
          </p:cNvPr>
          <p:cNvSpPr>
            <a:spLocks noGrp="1"/>
          </p:cNvSpPr>
          <p:nvPr>
            <p:ph type="body" sz="quarter" idx="13"/>
          </p:nvPr>
        </p:nvSpPr>
        <p:spPr>
          <a:xfrm>
            <a:off x="6542116" y="1634400"/>
            <a:ext cx="4977940" cy="4583838"/>
          </a:xfrm>
        </p:spPr>
        <p:txBody>
          <a:bodyPr/>
          <a:lstStyle/>
          <a:p>
            <a:endParaRPr lang="sv-SE" dirty="0"/>
          </a:p>
          <a:p>
            <a:pPr marL="0" indent="0">
              <a:buNone/>
            </a:pPr>
            <a:r>
              <a:rPr lang="sv-SE" dirty="0"/>
              <a:t>Med egenvård avses i denna lag en hälso- och sjukvårdsåtgärd som behandlande hälso- och sjukvårdspersonal har bedömt att en patient kan utföra själv eller med hjälp av någon annan.</a:t>
            </a:r>
          </a:p>
        </p:txBody>
      </p:sp>
      <p:sp>
        <p:nvSpPr>
          <p:cNvPr id="4" name="Rektangel 3" descr="Ikon - Kartmarkör">
            <a:extLst>
              <a:ext uri="{FF2B5EF4-FFF2-40B4-BE49-F238E27FC236}">
                <a16:creationId xmlns:a16="http://schemas.microsoft.com/office/drawing/2014/main" id="{600769CD-2E59-4A28-B055-DB5F23E86378}"/>
              </a:ext>
              <a:ext uri="{C183D7F6-B498-43B3-948B-1728B52AA6E4}">
                <adec:decorative xmlns:adec="http://schemas.microsoft.com/office/drawing/2017/decorative" val="0"/>
              </a:ext>
            </a:extLst>
          </p:cNvPr>
          <p:cNvSpPr/>
          <p:nvPr/>
        </p:nvSpPr>
        <p:spPr>
          <a:xfrm>
            <a:off x="0" y="0"/>
            <a:ext cx="6096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Ellips 7">
            <a:extLst>
              <a:ext uri="{FF2B5EF4-FFF2-40B4-BE49-F238E27FC236}">
                <a16:creationId xmlns:a16="http://schemas.microsoft.com/office/drawing/2014/main" id="{81C1A996-AF38-4460-888E-30B9F467080E}"/>
              </a:ext>
              <a:ext uri="{C183D7F6-B498-43B3-948B-1728B52AA6E4}">
                <adec:decorative xmlns:adec="http://schemas.microsoft.com/office/drawing/2017/decorative" val="1"/>
              </a:ext>
            </a:extLst>
          </p:cNvPr>
          <p:cNvSpPr/>
          <p:nvPr/>
        </p:nvSpPr>
        <p:spPr>
          <a:xfrm>
            <a:off x="2677025" y="3945189"/>
            <a:ext cx="824345" cy="2632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oup 4">
            <a:extLst>
              <a:ext uri="{FF2B5EF4-FFF2-40B4-BE49-F238E27FC236}">
                <a16:creationId xmlns:a16="http://schemas.microsoft.com/office/drawing/2014/main" id="{4259E6BA-25A5-42B7-8FEE-5607A04C5D67}"/>
              </a:ext>
              <a:ext uri="{C183D7F6-B498-43B3-948B-1728B52AA6E4}">
                <adec:decorative xmlns:adec="http://schemas.microsoft.com/office/drawing/2017/decorative" val="1"/>
              </a:ext>
            </a:extLst>
          </p:cNvPr>
          <p:cNvGrpSpPr>
            <a:grpSpLocks noChangeAspect="1"/>
          </p:cNvGrpSpPr>
          <p:nvPr/>
        </p:nvGrpSpPr>
        <p:grpSpPr bwMode="auto">
          <a:xfrm>
            <a:off x="2282826" y="1751013"/>
            <a:ext cx="1630363" cy="2333624"/>
            <a:chOff x="1438" y="1103"/>
            <a:chExt cx="1027" cy="1470"/>
          </a:xfrm>
        </p:grpSpPr>
        <p:sp>
          <p:nvSpPr>
            <p:cNvPr id="12" name="Oval 5">
              <a:extLst>
                <a:ext uri="{FF2B5EF4-FFF2-40B4-BE49-F238E27FC236}">
                  <a16:creationId xmlns:a16="http://schemas.microsoft.com/office/drawing/2014/main" id="{E97443BD-A5C1-42D9-AEBA-6D4B983FE709}"/>
                </a:ext>
              </a:extLst>
            </p:cNvPr>
            <p:cNvSpPr>
              <a:spLocks noChangeArrowheads="1"/>
            </p:cNvSpPr>
            <p:nvPr/>
          </p:nvSpPr>
          <p:spPr bwMode="auto">
            <a:xfrm>
              <a:off x="1797" y="1461"/>
              <a:ext cx="306" cy="30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6">
              <a:extLst>
                <a:ext uri="{FF2B5EF4-FFF2-40B4-BE49-F238E27FC236}">
                  <a16:creationId xmlns:a16="http://schemas.microsoft.com/office/drawing/2014/main" id="{15B4866A-2D97-44B3-8DF1-2493C8FC0404}"/>
                </a:ext>
              </a:extLst>
            </p:cNvPr>
            <p:cNvSpPr>
              <a:spLocks noEditPoints="1"/>
            </p:cNvSpPr>
            <p:nvPr/>
          </p:nvSpPr>
          <p:spPr bwMode="auto">
            <a:xfrm>
              <a:off x="1438" y="1103"/>
              <a:ext cx="1027" cy="1470"/>
            </a:xfrm>
            <a:custGeom>
              <a:avLst/>
              <a:gdLst>
                <a:gd name="T0" fmla="*/ 164 w 329"/>
                <a:gd name="T1" fmla="*/ 0 h 472"/>
                <a:gd name="T2" fmla="*/ 0 w 329"/>
                <a:gd name="T3" fmla="*/ 165 h 472"/>
                <a:gd name="T4" fmla="*/ 157 w 329"/>
                <a:gd name="T5" fmla="*/ 469 h 472"/>
                <a:gd name="T6" fmla="*/ 164 w 329"/>
                <a:gd name="T7" fmla="*/ 472 h 472"/>
                <a:gd name="T8" fmla="*/ 164 w 329"/>
                <a:gd name="T9" fmla="*/ 472 h 472"/>
                <a:gd name="T10" fmla="*/ 171 w 329"/>
                <a:gd name="T11" fmla="*/ 469 h 472"/>
                <a:gd name="T12" fmla="*/ 329 w 329"/>
                <a:gd name="T13" fmla="*/ 165 h 472"/>
                <a:gd name="T14" fmla="*/ 164 w 329"/>
                <a:gd name="T15" fmla="*/ 0 h 472"/>
                <a:gd name="T16" fmla="*/ 165 w 329"/>
                <a:gd name="T17" fmla="*/ 449 h 472"/>
                <a:gd name="T18" fmla="*/ 18 w 329"/>
                <a:gd name="T19" fmla="*/ 165 h 472"/>
                <a:gd name="T20" fmla="*/ 164 w 329"/>
                <a:gd name="T21" fmla="*/ 19 h 472"/>
                <a:gd name="T22" fmla="*/ 310 w 329"/>
                <a:gd name="T23" fmla="*/ 165 h 472"/>
                <a:gd name="T24" fmla="*/ 165 w 329"/>
                <a:gd name="T25" fmla="*/ 44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472">
                  <a:moveTo>
                    <a:pt x="164" y="0"/>
                  </a:moveTo>
                  <a:cubicBezTo>
                    <a:pt x="74" y="0"/>
                    <a:pt x="0" y="74"/>
                    <a:pt x="0" y="165"/>
                  </a:cubicBezTo>
                  <a:cubicBezTo>
                    <a:pt x="0" y="289"/>
                    <a:pt x="151" y="462"/>
                    <a:pt x="157" y="469"/>
                  </a:cubicBezTo>
                  <a:cubicBezTo>
                    <a:pt x="159" y="471"/>
                    <a:pt x="162" y="472"/>
                    <a:pt x="164" y="472"/>
                  </a:cubicBezTo>
                  <a:cubicBezTo>
                    <a:pt x="164" y="472"/>
                    <a:pt x="164" y="472"/>
                    <a:pt x="164" y="472"/>
                  </a:cubicBezTo>
                  <a:cubicBezTo>
                    <a:pt x="167" y="472"/>
                    <a:pt x="169" y="471"/>
                    <a:pt x="171" y="469"/>
                  </a:cubicBezTo>
                  <a:cubicBezTo>
                    <a:pt x="178" y="462"/>
                    <a:pt x="329" y="297"/>
                    <a:pt x="329" y="165"/>
                  </a:cubicBezTo>
                  <a:cubicBezTo>
                    <a:pt x="329" y="74"/>
                    <a:pt x="255" y="0"/>
                    <a:pt x="164" y="0"/>
                  </a:cubicBezTo>
                  <a:close/>
                  <a:moveTo>
                    <a:pt x="165" y="449"/>
                  </a:moveTo>
                  <a:cubicBezTo>
                    <a:pt x="135" y="413"/>
                    <a:pt x="18" y="267"/>
                    <a:pt x="18" y="165"/>
                  </a:cubicBezTo>
                  <a:cubicBezTo>
                    <a:pt x="18" y="85"/>
                    <a:pt x="84" y="19"/>
                    <a:pt x="164" y="19"/>
                  </a:cubicBezTo>
                  <a:cubicBezTo>
                    <a:pt x="245" y="19"/>
                    <a:pt x="310" y="85"/>
                    <a:pt x="310" y="165"/>
                  </a:cubicBezTo>
                  <a:cubicBezTo>
                    <a:pt x="310" y="274"/>
                    <a:pt x="195" y="414"/>
                    <a:pt x="165" y="4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69127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4415869" y="540000"/>
            <a:ext cx="6746401" cy="1080000"/>
          </a:xfrm>
        </p:spPr>
        <p:txBody>
          <a:bodyPr/>
          <a:lstStyle/>
          <a:p>
            <a:r>
              <a:rPr lang="sv-SE" dirty="0"/>
              <a:t>Förutsättningar för att hjälpa till med egenvård</a:t>
            </a:r>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a:xfrm>
            <a:off x="4415025" y="2173044"/>
            <a:ext cx="6840000" cy="4045193"/>
          </a:xfrm>
        </p:spPr>
        <p:txBody>
          <a:bodyPr/>
          <a:lstStyle/>
          <a:p>
            <a:r>
              <a:rPr lang="sv-SE" dirty="0"/>
              <a:t>Det finns en egenvårdsbedömning. </a:t>
            </a:r>
          </a:p>
          <a:p>
            <a:r>
              <a:rPr lang="sv-SE" dirty="0"/>
              <a:t>Egenvård är en uppgift som ingår i ert uppdrag genom att:</a:t>
            </a:r>
          </a:p>
          <a:p>
            <a:pPr marL="0" indent="0">
              <a:buNone/>
            </a:pPr>
            <a:r>
              <a:rPr lang="sv-SE" dirty="0"/>
              <a:t>	- personen har ett beslut om bistånd eller</a:t>
            </a:r>
          </a:p>
          <a:p>
            <a:pPr marL="0" indent="0">
              <a:buNone/>
            </a:pPr>
            <a:r>
              <a:rPr lang="sv-SE" dirty="0"/>
              <a:t>	- hjälp med egenvård ingår i den insats  	  	  personen har.</a:t>
            </a:r>
          </a:p>
          <a:p>
            <a:pPr marL="0" indent="0">
              <a:buNone/>
            </a:pPr>
            <a:r>
              <a:rPr lang="sv-SE" dirty="0"/>
              <a:t> </a:t>
            </a:r>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607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4415869" y="540000"/>
            <a:ext cx="6746401" cy="1080000"/>
          </a:xfrm>
        </p:spPr>
        <p:txBody>
          <a:bodyPr/>
          <a:lstStyle/>
          <a:p>
            <a:r>
              <a:rPr lang="sv-SE" dirty="0"/>
              <a:t>Vad gäller för egenvård</a:t>
            </a:r>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a:xfrm>
            <a:off x="4415025" y="1634400"/>
            <a:ext cx="6840000" cy="4583838"/>
          </a:xfrm>
        </p:spPr>
        <p:txBody>
          <a:bodyPr/>
          <a:lstStyle/>
          <a:p>
            <a:r>
              <a:rPr lang="sv-SE" dirty="0"/>
              <a:t>När egenvård utförs gäller inte hälso- och sjukvårdslagen. </a:t>
            </a:r>
          </a:p>
          <a:p>
            <a:r>
              <a:rPr lang="sv-SE" dirty="0"/>
              <a:t>Lagar och andra regler som gäller för den insats ni ger enligt </a:t>
            </a:r>
            <a:r>
              <a:rPr lang="sv-SE" dirty="0" err="1"/>
              <a:t>SoL</a:t>
            </a:r>
            <a:r>
              <a:rPr lang="sv-SE" dirty="0"/>
              <a:t> eller LSS gäller när ni hjälper någon med egenvård.</a:t>
            </a:r>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5112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4415869" y="540000"/>
            <a:ext cx="6746401" cy="1600084"/>
          </a:xfrm>
        </p:spPr>
        <p:txBody>
          <a:bodyPr/>
          <a:lstStyle/>
          <a:p>
            <a:r>
              <a:rPr lang="sv-SE" dirty="0"/>
              <a:t>Egenvård omfattas av samma krav som andra arbetsuppgifter </a:t>
            </a:r>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a:xfrm>
            <a:off x="4415025" y="1905000"/>
            <a:ext cx="6840000" cy="4313237"/>
          </a:xfrm>
        </p:spPr>
        <p:txBody>
          <a:bodyPr/>
          <a:lstStyle/>
          <a:p>
            <a:r>
              <a:rPr lang="sv-SE" dirty="0"/>
              <a:t>Insatser inom socialtjänsten och i verksamhet enligt LSS ska vara av god kvalitet. </a:t>
            </a:r>
          </a:p>
          <a:p>
            <a:r>
              <a:rPr lang="sv-SE" dirty="0"/>
              <a:t>Det ska finnas personal med lämplig utbildning och erfarenhet (</a:t>
            </a:r>
            <a:r>
              <a:rPr lang="sv-SE" dirty="0" err="1"/>
              <a:t>SoL</a:t>
            </a:r>
            <a:r>
              <a:rPr lang="sv-SE" dirty="0"/>
              <a:t>).</a:t>
            </a:r>
          </a:p>
          <a:p>
            <a:r>
              <a:rPr lang="sv-SE" dirty="0"/>
              <a:t>Det ska finnas den personal som behövs för att ett gott stöd och en god service och omvårdnad ska kunna ges (LSS).</a:t>
            </a:r>
          </a:p>
          <a:p>
            <a:r>
              <a:rPr lang="sv-SE" dirty="0"/>
              <a:t>Dokumentationskrav.</a:t>
            </a:r>
          </a:p>
          <a:p>
            <a:r>
              <a:rPr lang="sv-SE" dirty="0"/>
              <a:t>Rapporteringsskyldighet med mera.</a:t>
            </a:r>
          </a:p>
          <a:p>
            <a:endParaRPr lang="sv-SE" dirty="0"/>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5775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a:xfrm>
            <a:off x="4415869" y="540000"/>
            <a:ext cx="6746401" cy="1080000"/>
          </a:xfrm>
        </p:spPr>
        <p:txBody>
          <a:bodyPr/>
          <a:lstStyle/>
          <a:p>
            <a:r>
              <a:rPr lang="sv-SE" dirty="0"/>
              <a:t>Samordning och individuell plan</a:t>
            </a:r>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a:xfrm>
            <a:off x="4415025" y="1634400"/>
            <a:ext cx="6840000" cy="4583838"/>
          </a:xfrm>
        </p:spPr>
        <p:txBody>
          <a:bodyPr/>
          <a:lstStyle/>
          <a:p>
            <a:r>
              <a:rPr lang="sv-SE" dirty="0"/>
              <a:t>När ni som personal ska hjälpa någon med egenvård behövs det i många fall samordning med hälso- och sjukvården. </a:t>
            </a:r>
          </a:p>
          <a:p>
            <a:r>
              <a:rPr lang="sv-SE" dirty="0"/>
              <a:t>SIP kan vara ett av de bästa verktygen för att få till egenvård med kvalitet. </a:t>
            </a:r>
          </a:p>
          <a:p>
            <a:r>
              <a:rPr lang="sv-SE" dirty="0"/>
              <a:t>SIP kan underlätta för er som ska hjälpa till med egenvård.</a:t>
            </a:r>
          </a:p>
          <a:p>
            <a:endParaRPr lang="sv-SE" dirty="0"/>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5791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Ikon - Handslag">
            <a:extLst>
              <a:ext uri="{FF2B5EF4-FFF2-40B4-BE49-F238E27FC236}">
                <a16:creationId xmlns:a16="http://schemas.microsoft.com/office/drawing/2014/main" id="{026B35C8-D2E8-421C-8BD1-0B9F2AA6F21F}"/>
              </a:ext>
            </a:extLst>
          </p:cNvPr>
          <p:cNvPicPr>
            <a:picLocks noGrp="1" noChangeAspect="1"/>
          </p:cNvPicPr>
          <p:nvPr>
            <p:ph type="pic" sz="quarter" idx="14"/>
          </p:nvPr>
        </p:nvPicPr>
        <p:blipFill>
          <a:blip r:embed="rId3"/>
          <a:srcRect l="5556" r="5556"/>
          <a:stretch>
            <a:fillRect/>
          </a:stretch>
        </p:blipFill>
        <p:spPr>
          <a:xfrm>
            <a:off x="6630187" y="658906"/>
            <a:ext cx="4924612" cy="5540188"/>
          </a:xfrm>
          <a:prstGeom prst="rect">
            <a:avLst/>
          </a:prstGeom>
        </p:spPr>
      </p:pic>
      <p:sp>
        <p:nvSpPr>
          <p:cNvPr id="3" name="Rubrik 2">
            <a:extLst>
              <a:ext uri="{FF2B5EF4-FFF2-40B4-BE49-F238E27FC236}">
                <a16:creationId xmlns:a16="http://schemas.microsoft.com/office/drawing/2014/main" id="{EA0E56BA-A309-4864-B382-2616A77DBC83}"/>
              </a:ext>
            </a:extLst>
          </p:cNvPr>
          <p:cNvSpPr>
            <a:spLocks noGrp="1"/>
          </p:cNvSpPr>
          <p:nvPr>
            <p:ph type="title"/>
          </p:nvPr>
        </p:nvSpPr>
        <p:spPr/>
        <p:txBody>
          <a:bodyPr>
            <a:normAutofit fontScale="90000"/>
          </a:bodyPr>
          <a:lstStyle/>
          <a:p>
            <a:r>
              <a:rPr lang="sv-SE" sz="3200" dirty="0"/>
              <a:t>Samordnad individuell plan (SIP)</a:t>
            </a:r>
            <a:endParaRPr lang="sv-SE" dirty="0"/>
          </a:p>
        </p:txBody>
      </p:sp>
      <p:sp>
        <p:nvSpPr>
          <p:cNvPr id="4" name="Platshållare för text 3">
            <a:extLst>
              <a:ext uri="{FF2B5EF4-FFF2-40B4-BE49-F238E27FC236}">
                <a16:creationId xmlns:a16="http://schemas.microsoft.com/office/drawing/2014/main" id="{9FDBAE5F-EA38-49AB-892D-B077DA270418}"/>
              </a:ext>
            </a:extLst>
          </p:cNvPr>
          <p:cNvSpPr>
            <a:spLocks noGrp="1"/>
          </p:cNvSpPr>
          <p:nvPr>
            <p:ph type="body" sz="quarter" idx="13"/>
          </p:nvPr>
        </p:nvSpPr>
        <p:spPr/>
        <p:txBody>
          <a:bodyPr/>
          <a:lstStyle/>
          <a:p>
            <a:pPr marL="0" indent="0">
              <a:buNone/>
            </a:pPr>
            <a:r>
              <a:rPr lang="sv-SE" dirty="0"/>
              <a:t>Av planen ska framgå:</a:t>
            </a:r>
          </a:p>
          <a:p>
            <a:r>
              <a:rPr lang="sv-SE" dirty="0"/>
              <a:t>vilka insatser som den enskilde behöver,</a:t>
            </a:r>
          </a:p>
          <a:p>
            <a:r>
              <a:rPr lang="sv-SE" dirty="0"/>
              <a:t>vilka insatser som respektive huvudman ansvarar för,</a:t>
            </a:r>
          </a:p>
          <a:p>
            <a:r>
              <a:rPr lang="sv-SE" dirty="0"/>
              <a:t>vilka eventuella åtgärder som vidtas av någon annan och</a:t>
            </a:r>
          </a:p>
          <a:p>
            <a:r>
              <a:rPr lang="sv-SE" dirty="0"/>
              <a:t>vem av huvudmännen har det övergripnare ansvaret för planen.</a:t>
            </a:r>
          </a:p>
          <a:p>
            <a:endParaRPr lang="sv-SE" dirty="0"/>
          </a:p>
        </p:txBody>
      </p:sp>
    </p:spTree>
    <p:extLst>
      <p:ext uri="{BB962C8B-B14F-4D97-AF65-F5344CB8AC3E}">
        <p14:creationId xmlns:p14="http://schemas.microsoft.com/office/powerpoint/2010/main" val="4054515723"/>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2242</TotalTime>
  <Words>2779</Words>
  <Application>Microsoft Office PowerPoint</Application>
  <PresentationFormat>Bredbild</PresentationFormat>
  <Paragraphs>166</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Courier New</vt:lpstr>
      <vt:lpstr>Noto Sans</vt:lpstr>
      <vt:lpstr>SoS-tema</vt:lpstr>
      <vt:lpstr>Personal som ska hjälpa till med egenvård</vt:lpstr>
      <vt:lpstr>Instruktioner till presentationsmaterialet  </vt:lpstr>
      <vt:lpstr>Den här presentationen riktar sig till personal som ska hjälpa till att utföra egenvård enligt lagen om egenvård.</vt:lpstr>
      <vt:lpstr>2 § lagen (2022:1250) om egenvård</vt:lpstr>
      <vt:lpstr>Förutsättningar för att hjälpa till med egenvård</vt:lpstr>
      <vt:lpstr>Vad gäller för egenvård</vt:lpstr>
      <vt:lpstr>Egenvård omfattas av samma krav som andra arbetsuppgifter </vt:lpstr>
      <vt:lpstr>Samordning och individuell plan</vt:lpstr>
      <vt:lpstr>Samordnad individuell plan (SIP)</vt:lpstr>
      <vt:lpstr>Delegering - är något annat än egenvård</vt:lpstr>
      <vt:lpstr>Sammanfattning</vt:lpstr>
      <vt:lpstr>Avslutande 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till personal som ska hjälpa till med egenvård</dc:title>
  <dc:creator>Socialstyrelsen</dc:creator>
  <cp:lastModifiedBy>Herbring, Marie</cp:lastModifiedBy>
  <cp:revision>127</cp:revision>
  <cp:lastPrinted>2024-10-30T10:41:39Z</cp:lastPrinted>
  <dcterms:created xsi:type="dcterms:W3CDTF">2024-07-23T08:53:04Z</dcterms:created>
  <dcterms:modified xsi:type="dcterms:W3CDTF">2025-01-21T08:24:51Z</dcterms:modified>
</cp:coreProperties>
</file>