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92"/>
  </p:notesMasterIdLst>
  <p:handoutMasterIdLst>
    <p:handoutMasterId r:id="rId93"/>
  </p:handoutMasterIdLst>
  <p:sldIdLst>
    <p:sldId id="277" r:id="rId5"/>
    <p:sldId id="404" r:id="rId6"/>
    <p:sldId id="299" r:id="rId7"/>
    <p:sldId id="315" r:id="rId8"/>
    <p:sldId id="316" r:id="rId9"/>
    <p:sldId id="317" r:id="rId10"/>
    <p:sldId id="300" r:id="rId11"/>
    <p:sldId id="303" r:id="rId12"/>
    <p:sldId id="318" r:id="rId13"/>
    <p:sldId id="304" r:id="rId14"/>
    <p:sldId id="320" r:id="rId15"/>
    <p:sldId id="319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1" r:id="rId26"/>
    <p:sldId id="333" r:id="rId27"/>
    <p:sldId id="334" r:id="rId28"/>
    <p:sldId id="301" r:id="rId29"/>
    <p:sldId id="335" r:id="rId30"/>
    <p:sldId id="336" r:id="rId31"/>
    <p:sldId id="363" r:id="rId32"/>
    <p:sldId id="339" r:id="rId33"/>
    <p:sldId id="340" r:id="rId34"/>
    <p:sldId id="341" r:id="rId35"/>
    <p:sldId id="342" r:id="rId36"/>
    <p:sldId id="343" r:id="rId37"/>
    <p:sldId id="314" r:id="rId38"/>
    <p:sldId id="344" r:id="rId39"/>
    <p:sldId id="345" r:id="rId40"/>
    <p:sldId id="364" r:id="rId41"/>
    <p:sldId id="347" r:id="rId42"/>
    <p:sldId id="305" r:id="rId43"/>
    <p:sldId id="348" r:id="rId44"/>
    <p:sldId id="352" r:id="rId45"/>
    <p:sldId id="350" r:id="rId46"/>
    <p:sldId id="403" r:id="rId47"/>
    <p:sldId id="351" r:id="rId48"/>
    <p:sldId id="353" r:id="rId49"/>
    <p:sldId id="354" r:id="rId50"/>
    <p:sldId id="400" r:id="rId51"/>
    <p:sldId id="355" r:id="rId52"/>
    <p:sldId id="365" r:id="rId53"/>
    <p:sldId id="357" r:id="rId54"/>
    <p:sldId id="369" r:id="rId55"/>
    <p:sldId id="260" r:id="rId56"/>
    <p:sldId id="360" r:id="rId57"/>
    <p:sldId id="366" r:id="rId58"/>
    <p:sldId id="370" r:id="rId59"/>
    <p:sldId id="371" r:id="rId60"/>
    <p:sldId id="401" r:id="rId61"/>
    <p:sldId id="402" r:id="rId62"/>
    <p:sldId id="375" r:id="rId63"/>
    <p:sldId id="376" r:id="rId64"/>
    <p:sldId id="377" r:id="rId65"/>
    <p:sldId id="378" r:id="rId66"/>
    <p:sldId id="379" r:id="rId67"/>
    <p:sldId id="359" r:id="rId68"/>
    <p:sldId id="367" r:id="rId69"/>
    <p:sldId id="380" r:id="rId70"/>
    <p:sldId id="381" r:id="rId71"/>
    <p:sldId id="382" r:id="rId72"/>
    <p:sldId id="383" r:id="rId73"/>
    <p:sldId id="384" r:id="rId74"/>
    <p:sldId id="385" r:id="rId75"/>
    <p:sldId id="386" r:id="rId76"/>
    <p:sldId id="387" r:id="rId77"/>
    <p:sldId id="388" r:id="rId78"/>
    <p:sldId id="389" r:id="rId79"/>
    <p:sldId id="361" r:id="rId80"/>
    <p:sldId id="368" r:id="rId81"/>
    <p:sldId id="391" r:id="rId82"/>
    <p:sldId id="392" r:id="rId83"/>
    <p:sldId id="393" r:id="rId84"/>
    <p:sldId id="394" r:id="rId85"/>
    <p:sldId id="396" r:id="rId86"/>
    <p:sldId id="395" r:id="rId87"/>
    <p:sldId id="398" r:id="rId88"/>
    <p:sldId id="399" r:id="rId89"/>
    <p:sldId id="362" r:id="rId90"/>
    <p:sldId id="270" r:id="rId91"/>
  </p:sldIdLst>
  <p:sldSz cx="12192000" cy="6858000"/>
  <p:notesSz cx="6781800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 userDrawn="1">
          <p15:clr>
            <a:srgbClr val="A4A3A4"/>
          </p15:clr>
        </p15:guide>
        <p15:guide id="2" orient="horz" pos="3908" userDrawn="1">
          <p15:clr>
            <a:srgbClr val="A4A3A4"/>
          </p15:clr>
        </p15:guide>
        <p15:guide id="3" orient="horz" pos="3566" userDrawn="1">
          <p15:clr>
            <a:srgbClr val="A4A3A4"/>
          </p15:clr>
        </p15:guide>
        <p15:guide id="4" orient="horz" pos="1341" userDrawn="1">
          <p15:clr>
            <a:srgbClr val="A4A3A4"/>
          </p15:clr>
        </p15:guide>
        <p15:guide id="5" orient="horz" pos="443" userDrawn="1">
          <p15:clr>
            <a:srgbClr val="A4A3A4"/>
          </p15:clr>
        </p15:guide>
        <p15:guide id="6" pos="681" userDrawn="1">
          <p15:clr>
            <a:srgbClr val="A4A3A4"/>
          </p15:clr>
        </p15:guide>
        <p15:guide id="7" pos="6519" userDrawn="1">
          <p15:clr>
            <a:srgbClr val="A4A3A4"/>
          </p15:clr>
        </p15:guide>
        <p15:guide id="8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9631B5-78F2-41C9-869B-9F39066F8104}" styleName="Mellanmörkt format 3 - 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694" autoAdjust="0"/>
  </p:normalViewPr>
  <p:slideViewPr>
    <p:cSldViewPr snapToGrid="0" showGuides="1">
      <p:cViewPr varScale="1">
        <p:scale>
          <a:sx n="54" d="100"/>
          <a:sy n="54" d="100"/>
        </p:scale>
        <p:origin x="78" y="1386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681"/>
        <p:guide pos="6519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372" y="72"/>
      </p:cViewPr>
      <p:guideLst>
        <p:guide orient="horz" pos="3126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97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6941D-6ED6-4480-B48D-D720ADA45BFB}" type="datetimeFigureOut">
              <a:rPr lang="sv-SE" smtClean="0"/>
              <a:t>2021-06-11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D1ED4-416D-4DD7-8370-109B0FEA21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7464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8780" cy="496332"/>
          </a:xfrm>
          <a:prstGeom prst="rect">
            <a:avLst/>
          </a:prstGeom>
        </p:spPr>
        <p:txBody>
          <a:bodyPr vert="horz" lIns="95470" tIns="47736" rIns="95470" bIns="47736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1451" y="1"/>
            <a:ext cx="2938780" cy="496332"/>
          </a:xfrm>
          <a:prstGeom prst="rect">
            <a:avLst/>
          </a:prstGeom>
        </p:spPr>
        <p:txBody>
          <a:bodyPr vert="horz" lIns="95470" tIns="47736" rIns="95470" bIns="47736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t>2021-06-11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6125"/>
            <a:ext cx="6610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70" tIns="47736" rIns="95470" bIns="4773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 vert="horz" lIns="95470" tIns="47736" rIns="95470" bIns="47736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38780" cy="496332"/>
          </a:xfrm>
          <a:prstGeom prst="rect">
            <a:avLst/>
          </a:prstGeom>
        </p:spPr>
        <p:txBody>
          <a:bodyPr vert="horz" lIns="95470" tIns="47736" rIns="95470" bIns="47736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1451" y="9428584"/>
            <a:ext cx="2938780" cy="496332"/>
          </a:xfrm>
          <a:prstGeom prst="rect">
            <a:avLst/>
          </a:prstGeom>
        </p:spPr>
        <p:txBody>
          <a:bodyPr vert="horz" lIns="95470" tIns="47736" rIns="95470" bIns="47736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5007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1433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2060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3756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4175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1572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2404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2572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Klicka på bilden för att komma till länken (fungerar bara i visningsläge – annars högerklicka och välj öppna hyperlänk).</a:t>
            </a:r>
          </a:p>
          <a:p>
            <a:endParaRPr lang="sv-SE" dirty="0" smtClean="0"/>
          </a:p>
          <a:p>
            <a:r>
              <a:rPr lang="sv-SE" dirty="0" smtClean="0"/>
              <a:t>Vad händer nu</a:t>
            </a:r>
          </a:p>
          <a:p>
            <a:r>
              <a:rPr lang="sv-SE" dirty="0" smtClean="0"/>
              <a:t>https://www.youtube.com/watch?v=VkwTWXkGEtg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2913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399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Klicka på bilden för att komma till länken (fungerar bara i visningsläge – annars högerklicka och välj öppna hyperlänk).</a:t>
            </a:r>
          </a:p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5267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1813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68313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1241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43450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76387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94423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98415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50905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31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89468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32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05151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33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5099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06770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34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26428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35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5796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36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33815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37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09317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38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21866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39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08194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40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30927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Klicka på bilden för att komma till länken (fungerar bara i visningsläge – annars högerklicka och välj öppna hyperlänk).</a:t>
            </a:r>
          </a:p>
          <a:p>
            <a:endParaRPr lang="sv-SE" dirty="0" smtClean="0"/>
          </a:p>
          <a:p>
            <a:r>
              <a:rPr lang="sv-SE" dirty="0" smtClean="0"/>
              <a:t>https://www.raddabarnen.se/vad-vi-gor/barn-pa-flykt/bemota-barn-pa-flykt/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41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6829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42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87550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Klicka på bilden för att komma till länken (fungerar bara i visningsläge – annars högerklicka och välj öppna hyperlänk).</a:t>
            </a:r>
          </a:p>
          <a:p>
            <a:endParaRPr lang="sv-SE" dirty="0" smtClean="0"/>
          </a:p>
          <a:p>
            <a:r>
              <a:rPr lang="sv-SE" dirty="0" smtClean="0"/>
              <a:t>https://www.raddabarnen.se/vad-vi-gor/barn-pa-flykt/bemota-barn-pa-flykt/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43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2417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62241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Klicka på bilden för att komma till länken (fungerar bara i visningsläge – annars högerklicka och välj öppna hyperlänk).</a:t>
            </a:r>
          </a:p>
          <a:p>
            <a:endParaRPr lang="sv-SE" dirty="0" smtClean="0"/>
          </a:p>
          <a:p>
            <a:r>
              <a:rPr lang="sv-SE" dirty="0" smtClean="0"/>
              <a:t>https://www.raddabarnen.se/vad-vi-gor/barn-pa-flykt/bemota-barn-pa-flykt/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44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24173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45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08870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46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62678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47</a:t>
            </a:fld>
            <a:endParaRPr lang="sv-S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62678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48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83951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49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29234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50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32474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52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22142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53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4932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54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6760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566241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64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11122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65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15566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76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376138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77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338719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87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0297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82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37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3964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935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80"/>
            <a:ext cx="121968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2059055"/>
            <a:ext cx="10363200" cy="1104900"/>
          </a:xfrm>
        </p:spPr>
        <p:txBody>
          <a:bodyPr/>
          <a:lstStyle>
            <a:lvl1pPr>
              <a:defRPr sz="3400">
                <a:solidFill>
                  <a:srgbClr val="E983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68918" y="4266502"/>
            <a:ext cx="7811357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090120" y="5380363"/>
            <a:ext cx="1536171" cy="267235"/>
          </a:xfr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fld id="{9A2B950A-9617-449B-BA37-3B6446EF6E3B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1068917" y="4475023"/>
            <a:ext cx="7811392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509" y="800438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1469-744F-4B84-9A43-4BB19CEB13D2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8872"/>
            <a:ext cx="4399721" cy="3095625"/>
          </a:xfrm>
        </p:spPr>
        <p:txBody>
          <a:bodyPr/>
          <a:lstStyle>
            <a:lvl1pPr marL="0" indent="0">
              <a:buNone/>
              <a:defRPr sz="1400" b="0" baseline="0"/>
            </a:lvl1pPr>
          </a:lstStyle>
          <a:p>
            <a:r>
              <a:rPr lang="sv-SE" smtClean="0"/>
              <a:t>Klicka på ikonen för att lägga till en bild</a:t>
            </a:r>
            <a:endParaRPr lang="sv-SE" dirty="0" smtClean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4964" y="5299365"/>
            <a:ext cx="4416293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1068918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stor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781B-5131-46B1-BC74-AD51A5D04A49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354468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8407-1DAE-4D8D-85AE-4270908C49FE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600"/>
            </a:lvl1pPr>
            <a:lvl2pPr>
              <a:defRPr sz="200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 smtClean="0"/>
              <a:t>Redigera format för bakgrundstext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 smtClean="0"/>
              <a:t>Nivå två</a:t>
            </a:r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4641863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968046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7283-5D75-4371-B01B-CFE5DD61EAE0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000"/>
            </a:lvl1pPr>
            <a:lvl2pPr>
              <a:defRPr sz="200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 smtClean="0"/>
              <a:t>Redigera format för bakgrundstext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 smtClean="0"/>
              <a:t>Nivå två</a:t>
            </a:r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4641863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253887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DFF9-F839-4F18-89BA-EFF798520609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1068918" y="2130425"/>
            <a:ext cx="4336969" cy="3054050"/>
          </a:xfrm>
        </p:spPr>
        <p:txBody>
          <a:bodyPr/>
          <a:lstStyle>
            <a:lvl1pPr marL="0" indent="0">
              <a:buNone/>
              <a:defRPr sz="2600" b="1"/>
            </a:lvl1pPr>
            <a:lvl2pPr marL="285750" indent="0">
              <a:buNone/>
              <a:defRPr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C2F8-B888-43A0-8FEB-A41D7BB83E2E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000"/>
            </a:lvl1pPr>
            <a:lvl2pPr>
              <a:defRPr sz="200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 smtClean="0"/>
              <a:t>Redigera format för bakgrundstext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 smtClean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2587608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15D0-6317-4820-B1A1-C9A1E6716445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 smtClean="0"/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15457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stor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0779-140A-4D66-AF2B-616B2D19C9FB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3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15457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276A-5675-4707-986E-B74008FEC1ED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 smtClean="0"/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600"/>
            </a:lvl1pPr>
            <a:lvl2pPr marL="285750" indent="0">
              <a:buNone/>
              <a:defRPr sz="2000"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930349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7433-2D44-497C-96EA-7406D96D9EA4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 smtClean="0"/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930349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2"/>
            <a:ext cx="121968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vänst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AE84-CAE0-4256-9FB2-FCF4410DFA43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2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600"/>
            </a:lvl1pPr>
            <a:lvl2pPr marL="285750" indent="0">
              <a:buNone/>
              <a:defRPr sz="2000"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80361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vänst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9340-3232-45BD-B671-FAC755B8D361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2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80361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B17A-DC74-48D3-93BC-E75FBD1F01EE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068918" y="2074073"/>
            <a:ext cx="9110133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A949-0090-4066-B386-C8224FC0AEF4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6"/>
            <a:ext cx="12192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4307-7ECB-4963-80D1-B8EB3608C278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5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664235"/>
            <a:ext cx="12192000" cy="500332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1855-F27A-472C-9500-2D2911A8196C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12192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 smtClean="0">
              <a:solidFill>
                <a:schemeClr val="tx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97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12192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 smtClean="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97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1C0D-7AAB-4148-AC99-88BB44909BD4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sz="2600" b="1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39064-66D8-45D4-BC14-24E51E2B5A9D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sz="2600" b="0"/>
            </a:lvl1pPr>
            <a:lvl2pPr>
              <a:defRPr sz="2000"/>
            </a:lvl2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179B-3847-4F63-A833-AF61F5F9E084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 sz="2000"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5"/>
            <a:ext cx="121968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7C53-5E14-4DCF-831D-A421F9A74039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1353267"/>
            <a:ext cx="9279467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5"/>
            <a:ext cx="12196800" cy="47928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A105-79DA-4A76-8575-4F9888BE29CD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1353267"/>
            <a:ext cx="9279467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4465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7116-B2DF-456F-A3B7-60B16355AFED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5807968" y="2060206"/>
            <a:ext cx="4540416" cy="3708400"/>
          </a:xfrm>
        </p:spPr>
        <p:txBody>
          <a:bodyPr/>
          <a:lstStyle>
            <a:lvl1pPr>
              <a:spcBef>
                <a:spcPts val="800"/>
              </a:spcBef>
              <a:defRPr sz="2600" b="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 marL="927100" indent="0">
              <a:buNone/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113906"/>
            <a:ext cx="5422900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2600" b="0" i="1">
                <a:solidFill>
                  <a:srgbClr val="FFFFFF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 dirty="0" smtClean="0"/>
              <a:t>Klicka här för att </a:t>
            </a:r>
            <a:br>
              <a:rPr lang="sv-SE" dirty="0" smtClean="0"/>
            </a:br>
            <a:r>
              <a:rPr lang="sv-SE" dirty="0" smtClean="0"/>
              <a:t>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71792" y="686594"/>
            <a:ext cx="92688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68918" y="2057400"/>
            <a:ext cx="9268485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621411" y="6295895"/>
            <a:ext cx="1536171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12FE56-979E-43E9-8EDF-83C5737C2D80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157581" y="6295895"/>
            <a:ext cx="3860800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211984" y="6295895"/>
            <a:ext cx="57672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8"/>
          <p:cNvCxnSpPr/>
          <p:nvPr/>
        </p:nvCxnSpPr>
        <p:spPr>
          <a:xfrm>
            <a:off x="-483079" y="5652398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483079" y="6195324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-483079" y="2120322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483079" y="702175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12353029" y="5652398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12353029" y="6195324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>
            <a:off x="12353029" y="2120322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>
            <a:off x="12353029" y="702175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flipV="1">
            <a:off x="1070115" y="-229676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flipV="1">
            <a:off x="10335684" y="-229676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flipV="1">
            <a:off x="1070115" y="6923599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flipV="1">
            <a:off x="10335684" y="6923599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dobjekt 22"/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97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700" r:id="rId8"/>
    <p:sldLayoutId id="2147483663" r:id="rId9"/>
    <p:sldLayoutId id="2147483664" r:id="rId10"/>
    <p:sldLayoutId id="2147483703" r:id="rId11"/>
    <p:sldLayoutId id="2147483702" r:id="rId12"/>
    <p:sldLayoutId id="2147483704" r:id="rId13"/>
    <p:sldLayoutId id="2147483667" r:id="rId14"/>
    <p:sldLayoutId id="2147483705" r:id="rId15"/>
    <p:sldLayoutId id="2147483670" r:id="rId16"/>
    <p:sldLayoutId id="2147483668" r:id="rId17"/>
    <p:sldLayoutId id="2147483707" r:id="rId18"/>
    <p:sldLayoutId id="2147483706" r:id="rId19"/>
    <p:sldLayoutId id="2147483708" r:id="rId20"/>
    <p:sldLayoutId id="2147483709" r:id="rId21"/>
    <p:sldLayoutId id="2147483666" r:id="rId22"/>
    <p:sldLayoutId id="2147483669" r:id="rId23"/>
    <p:sldLayoutId id="2147483655" r:id="rId24"/>
    <p:sldLayoutId id="2147483654" r:id="rId25"/>
    <p:sldLayoutId id="2147483698" r:id="rId26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kwTWXkGEt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OeQUwdAjE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ADkiVs8pTE&amp;index=1&amp;list=PL4aLtc1DnVDbkxZga2ZlwRSNktlSTV4dz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PanaJOZOnM&amp;index=3&amp;list=PL4aLtc1DnVDbkxZga2ZlwRSNktlSTV4dz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TLSaUqh9RU&amp;list=PL4aLtc1DnVDbkxZga2ZlwRSNktlSTV4dz&amp;index=4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mo.se/" TargetMode="External"/><Relationship Id="rId2" Type="http://schemas.openxmlformats.org/officeDocument/2006/relationships/hyperlink" Target="http://www.umo.se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socialstyrelsen.se/" TargetMode="External"/><Relationship Id="rId4" Type="http://schemas.openxmlformats.org/officeDocument/2006/relationships/hyperlink" Target="http://www.hedersf&#246;rtryck.se/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Ett hem att växa i </a:t>
            </a:r>
            <a:br>
              <a:rPr lang="sv-SE" dirty="0" smtClean="0"/>
            </a:br>
            <a:r>
              <a:rPr lang="sv-SE" dirty="0" smtClean="0"/>
              <a:t>– grundutbildning för jour- och familjehem</a:t>
            </a: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Välkommen!</a:t>
            </a:r>
          </a:p>
        </p:txBody>
      </p:sp>
      <p:sp>
        <p:nvSpPr>
          <p:cNvPr id="28" name="Platshållare för text 2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b="0" dirty="0" smtClean="0">
                <a:latin typeface="Arial" panose="020B0604020202020204" pitchFamily="34" charset="0"/>
                <a:cs typeface="Arial" panose="020B0604020202020204" pitchFamily="34" charset="0"/>
              </a:rPr>
              <a:t>Socialstyrelsen och (kommunen eller organisationens namn)</a:t>
            </a:r>
          </a:p>
        </p:txBody>
      </p:sp>
      <p:pic>
        <p:nvPicPr>
          <p:cNvPr id="2" name="Platshållare för bild 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Reflektion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3045-DA6B-4FE0-A3A1-72F2A59508B6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698428" cy="363279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sv-SE" sz="2000" dirty="0"/>
              <a:t>Tänk om </a:t>
            </a:r>
            <a:r>
              <a:rPr lang="sv-SE" sz="2000" dirty="0" smtClean="0"/>
              <a:t>det </a:t>
            </a:r>
            <a:r>
              <a:rPr lang="sv-SE" sz="2000" dirty="0"/>
              <a:t>gällde mig och mitt barn?</a:t>
            </a:r>
          </a:p>
          <a:p>
            <a:pPr>
              <a:defRPr/>
            </a:pPr>
            <a:r>
              <a:rPr lang="sv-SE" sz="2000" b="0" dirty="0"/>
              <a:t>Vad tycker du att familjehemmet i första hand behöver tänka på för </a:t>
            </a:r>
            <a:r>
              <a:rPr lang="sv-SE" sz="2000" b="0" dirty="0" smtClean="0"/>
              <a:t/>
            </a:r>
            <a:br>
              <a:rPr lang="sv-SE" sz="2000" b="0" dirty="0" smtClean="0"/>
            </a:br>
            <a:r>
              <a:rPr lang="sv-SE" sz="2000" b="0" dirty="0" smtClean="0"/>
              <a:t>att </a:t>
            </a:r>
            <a:r>
              <a:rPr lang="sv-SE" sz="2000" b="0" dirty="0"/>
              <a:t>det ska bli bra för dina barn?</a:t>
            </a:r>
          </a:p>
          <a:p>
            <a:pPr>
              <a:defRPr/>
            </a:pPr>
            <a:r>
              <a:rPr lang="sv-SE" sz="2000" b="0" dirty="0"/>
              <a:t>Finns det något särskilt du skulle vilja lägga till om ditt barn ska bo i en familj med en annan kulturell bakgrund än din egen?</a:t>
            </a:r>
          </a:p>
        </p:txBody>
      </p:sp>
      <p:pic>
        <p:nvPicPr>
          <p:cNvPr id="8" name="Platshållare för bild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1936" y="2139351"/>
            <a:ext cx="4211055" cy="34401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207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Barnkonventionens huvudprinciper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2CD3-AF0C-486A-A616-3F32F9B948DC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sz="2000" dirty="0"/>
              <a:t>Inget barn får diskrimineras på grund av </a:t>
            </a:r>
            <a:r>
              <a:rPr lang="sv-SE" sz="2000" dirty="0" smtClean="0"/>
              <a:t>härkomst,</a:t>
            </a:r>
            <a:br>
              <a:rPr lang="sv-SE" sz="2000" dirty="0" smtClean="0"/>
            </a:br>
            <a:r>
              <a:rPr lang="sv-SE" sz="2000" dirty="0" smtClean="0"/>
              <a:t>kön</a:t>
            </a:r>
            <a:r>
              <a:rPr lang="sv-SE" sz="2000" dirty="0"/>
              <a:t>, religion, funktionshinder eller andra skäl </a:t>
            </a:r>
          </a:p>
          <a:p>
            <a:r>
              <a:rPr lang="sv-SE" sz="2000" dirty="0" smtClean="0"/>
              <a:t>Barnets </a:t>
            </a:r>
            <a:r>
              <a:rPr lang="sv-SE" sz="2000" dirty="0"/>
              <a:t>bästa ska vara vägledande vid </a:t>
            </a:r>
            <a:r>
              <a:rPr lang="sv-SE" sz="2000" dirty="0" smtClean="0"/>
              <a:t>allt </a:t>
            </a:r>
            <a:br>
              <a:rPr lang="sv-SE" sz="2000" dirty="0" smtClean="0"/>
            </a:br>
            <a:r>
              <a:rPr lang="sv-SE" sz="2000" dirty="0" smtClean="0"/>
              <a:t>beslutsfattande och </a:t>
            </a:r>
            <a:r>
              <a:rPr lang="sv-SE" sz="2000" dirty="0"/>
              <a:t>alla åtgärder som rör barn</a:t>
            </a:r>
          </a:p>
          <a:p>
            <a:r>
              <a:rPr lang="sv-SE" sz="2000" dirty="0" smtClean="0"/>
              <a:t>Barn </a:t>
            </a:r>
            <a:r>
              <a:rPr lang="sv-SE" sz="2000" dirty="0"/>
              <a:t>och unga ska tillåtas att utvecklas i sin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egen </a:t>
            </a:r>
            <a:r>
              <a:rPr lang="sv-SE" sz="2000" dirty="0"/>
              <a:t>takt </a:t>
            </a:r>
            <a:r>
              <a:rPr lang="sv-SE" sz="2000" dirty="0" smtClean="0"/>
              <a:t>och </a:t>
            </a:r>
            <a:r>
              <a:rPr lang="sv-SE" sz="2000" dirty="0"/>
              <a:t>utifrån sina egna förutsättningar</a:t>
            </a:r>
          </a:p>
          <a:p>
            <a:r>
              <a:rPr lang="sv-SE" sz="2000" dirty="0" smtClean="0"/>
              <a:t>Barn </a:t>
            </a:r>
            <a:r>
              <a:rPr lang="sv-SE" sz="2000" dirty="0"/>
              <a:t>och unga ska ges möjligheter att framföra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sina </a:t>
            </a:r>
            <a:r>
              <a:rPr lang="sv-SE" sz="2000" dirty="0"/>
              <a:t>åsikter i frågor som berör dem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4306" y="2039889"/>
            <a:ext cx="2238661" cy="29321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167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Grundläggande principer för familjehemsvården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4D5C-56EA-4CF2-92FE-ED915A56A7B5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sz="2000" dirty="0"/>
              <a:t>Barns rätt till omvårdnad, trygghet, god fostran. </a:t>
            </a:r>
          </a:p>
          <a:p>
            <a:r>
              <a:rPr lang="sv-SE" sz="2000" dirty="0" smtClean="0"/>
              <a:t>Ingen </a:t>
            </a:r>
            <a:r>
              <a:rPr lang="sv-SE" sz="2000" dirty="0"/>
              <a:t>kroppslig bestraffning eller andra kränkningar (FB)</a:t>
            </a:r>
          </a:p>
          <a:p>
            <a:r>
              <a:rPr lang="sv-SE" sz="2000" dirty="0"/>
              <a:t>Barnets bästa och rätt till delaktighet</a:t>
            </a:r>
          </a:p>
          <a:p>
            <a:r>
              <a:rPr lang="sv-SE" sz="2000" dirty="0" smtClean="0"/>
              <a:t>Eftersom barn </a:t>
            </a:r>
            <a:r>
              <a:rPr lang="sv-SE" sz="2000" dirty="0"/>
              <a:t>ska i första hand växa upp hos </a:t>
            </a:r>
            <a:r>
              <a:rPr lang="sv-SE" sz="2000" dirty="0" smtClean="0"/>
              <a:t>föräldrarna ska återförening eftersträvas, men individuella bedömningar görs</a:t>
            </a:r>
            <a:endParaRPr lang="sv-SE" sz="2000" dirty="0"/>
          </a:p>
          <a:p>
            <a:r>
              <a:rPr lang="sv-SE" sz="2000" dirty="0"/>
              <a:t>God vård – trygg, säker, ändamålsenlig, med kontinuitet</a:t>
            </a:r>
          </a:p>
          <a:p>
            <a:r>
              <a:rPr lang="sv-SE" sz="2000" dirty="0" smtClean="0"/>
              <a:t>Främja </a:t>
            </a:r>
            <a:r>
              <a:rPr lang="sv-SE" sz="2000" dirty="0"/>
              <a:t>kontakt med anhöriga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197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2. Ett uppdrag i samverkan med barnet i fokus</a:t>
            </a:r>
            <a:endParaRPr lang="sv-SE" dirty="0"/>
          </a:p>
        </p:txBody>
      </p:sp>
      <p:pic>
        <p:nvPicPr>
          <p:cNvPr id="4" name="Platshållare för bild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143" t="9024" r="-3981" b="16403"/>
          <a:stretch/>
        </p:blipFill>
        <p:spPr/>
      </p:pic>
    </p:spTree>
    <p:extLst>
      <p:ext uri="{BB962C8B-B14F-4D97-AF65-F5344CB8AC3E}">
        <p14:creationId xmlns:p14="http://schemas.microsoft.com/office/powerpoint/2010/main" val="209701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Mål med andra mötet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9BA2-B0DE-43EC-993B-80C4DE9DF32C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071792" y="2059200"/>
            <a:ext cx="9279467" cy="3708400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 smtClean="0"/>
              <a:t>Få kunskaper </a:t>
            </a:r>
            <a:r>
              <a:rPr lang="sv-SE" sz="2000" dirty="0"/>
              <a:t>om</a:t>
            </a:r>
          </a:p>
          <a:p>
            <a:r>
              <a:rPr lang="sv-SE" sz="2000" dirty="0"/>
              <a:t>vikten av samarbete kring barnet</a:t>
            </a:r>
          </a:p>
          <a:p>
            <a:r>
              <a:rPr lang="sv-SE" sz="2000" dirty="0"/>
              <a:t>regler och principer som styr familjehemsvården</a:t>
            </a:r>
          </a:p>
          <a:p>
            <a:r>
              <a:rPr lang="sv-SE" sz="2000" dirty="0"/>
              <a:t>ansvarsfördelning mellan vårdnadshavare</a:t>
            </a:r>
            <a:r>
              <a:rPr lang="sv-SE" sz="2000" dirty="0" smtClean="0"/>
              <a:t>/</a:t>
            </a:r>
            <a:br>
              <a:rPr lang="sv-SE" sz="2000" dirty="0" smtClean="0"/>
            </a:br>
            <a:r>
              <a:rPr lang="sv-SE" sz="2000" dirty="0" smtClean="0"/>
              <a:t>god </a:t>
            </a:r>
            <a:r>
              <a:rPr lang="sv-SE" sz="2000" dirty="0"/>
              <a:t>man och familjehem</a:t>
            </a:r>
          </a:p>
          <a:p>
            <a:r>
              <a:rPr lang="sv-SE" sz="2000" dirty="0"/>
              <a:t>socialtjänstens ansvar och uppgifter</a:t>
            </a:r>
          </a:p>
          <a:p>
            <a:r>
              <a:rPr lang="sv-SE" sz="2000" dirty="0"/>
              <a:t>ansvaret för ensamkommande barn</a:t>
            </a:r>
          </a:p>
          <a:p>
            <a:r>
              <a:rPr lang="sv-SE" sz="2000" dirty="0"/>
              <a:t>familjehemmets villkor och rättigheter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0874" y="2220862"/>
            <a:ext cx="3630183" cy="231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4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Socialtjänstens handläggning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av </a:t>
            </a:r>
            <a:r>
              <a:rPr lang="sv-SE" dirty="0"/>
              <a:t>barn i familjehem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E87F-95B7-47D5-93EE-0D2A38048C2C}" type="datetime1">
              <a:rPr lang="sv-SE" smtClean="0"/>
              <a:t>2021-06-11</a:t>
            </a:fld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357" y="2903620"/>
            <a:ext cx="8318995" cy="2269959"/>
          </a:xfrm>
          <a:prstGeom prst="rect">
            <a:avLst/>
          </a:prstGeom>
        </p:spPr>
      </p:pic>
      <p:grpSp>
        <p:nvGrpSpPr>
          <p:cNvPr id="16" name="Grupp 15"/>
          <p:cNvGrpSpPr/>
          <p:nvPr/>
        </p:nvGrpSpPr>
        <p:grpSpPr>
          <a:xfrm>
            <a:off x="2292212" y="2599111"/>
            <a:ext cx="1502690" cy="1050468"/>
            <a:chOff x="2292212" y="2599111"/>
            <a:chExt cx="1502690" cy="1050468"/>
          </a:xfrm>
        </p:grpSpPr>
        <p:pic>
          <p:nvPicPr>
            <p:cNvPr id="15" name="Bildobjekt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2212" y="2599111"/>
              <a:ext cx="1424655" cy="1050468"/>
            </a:xfrm>
            <a:prstGeom prst="rect">
              <a:avLst/>
            </a:prstGeom>
          </p:spPr>
        </p:pic>
        <p:sp>
          <p:nvSpPr>
            <p:cNvPr id="11" name="textruta 10"/>
            <p:cNvSpPr txBox="1"/>
            <p:nvPr/>
          </p:nvSpPr>
          <p:spPr>
            <a:xfrm>
              <a:off x="2527576" y="2810680"/>
              <a:ext cx="126732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dirty="0" smtClean="0"/>
                <a:t>Anmälan om oro/ansökan </a:t>
              </a:r>
              <a:br>
                <a:rPr lang="sv-SE" sz="1100" dirty="0" smtClean="0"/>
              </a:br>
              <a:r>
                <a:rPr lang="sv-SE" sz="1100" dirty="0" smtClean="0"/>
                <a:t>om stöd</a:t>
              </a:r>
            </a:p>
          </p:txBody>
        </p:sp>
      </p:grpSp>
      <p:grpSp>
        <p:nvGrpSpPr>
          <p:cNvPr id="25" name="Grupp 24"/>
          <p:cNvGrpSpPr/>
          <p:nvPr/>
        </p:nvGrpSpPr>
        <p:grpSpPr>
          <a:xfrm>
            <a:off x="3897771" y="2575048"/>
            <a:ext cx="1367832" cy="1104050"/>
            <a:chOff x="3897771" y="2575048"/>
            <a:chExt cx="1367832" cy="1104050"/>
          </a:xfrm>
        </p:grpSpPr>
        <p:pic>
          <p:nvPicPr>
            <p:cNvPr id="17" name="Bildobjekt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7771" y="2575048"/>
              <a:ext cx="1367832" cy="1104050"/>
            </a:xfrm>
            <a:prstGeom prst="rect">
              <a:avLst/>
            </a:prstGeom>
          </p:spPr>
        </p:pic>
        <p:sp>
          <p:nvSpPr>
            <p:cNvPr id="12" name="textruta 11"/>
            <p:cNvSpPr txBox="1"/>
            <p:nvPr/>
          </p:nvSpPr>
          <p:spPr>
            <a:xfrm>
              <a:off x="4160196" y="2881136"/>
              <a:ext cx="8365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dirty="0" smtClean="0"/>
                <a:t>Utreda</a:t>
              </a:r>
              <a:br>
                <a:rPr lang="sv-SE" sz="1100" dirty="0" smtClean="0"/>
              </a:br>
              <a:r>
                <a:rPr lang="sv-SE" sz="1100" dirty="0" smtClean="0"/>
                <a:t>eller inte?</a:t>
              </a:r>
            </a:p>
          </p:txBody>
        </p:sp>
      </p:grpSp>
      <p:grpSp>
        <p:nvGrpSpPr>
          <p:cNvPr id="26" name="Grupp 25"/>
          <p:cNvGrpSpPr/>
          <p:nvPr/>
        </p:nvGrpSpPr>
        <p:grpSpPr>
          <a:xfrm>
            <a:off x="5382643" y="2679196"/>
            <a:ext cx="1505121" cy="1098720"/>
            <a:chOff x="5382643" y="2679196"/>
            <a:chExt cx="1505121" cy="1098720"/>
          </a:xfrm>
        </p:grpSpPr>
        <p:pic>
          <p:nvPicPr>
            <p:cNvPr id="18" name="Bildobjekt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2643" y="2679196"/>
              <a:ext cx="1505121" cy="1098720"/>
            </a:xfrm>
            <a:prstGeom prst="rect">
              <a:avLst/>
            </a:prstGeom>
          </p:spPr>
        </p:pic>
        <p:sp>
          <p:nvSpPr>
            <p:cNvPr id="13" name="textruta 12"/>
            <p:cNvSpPr txBox="1"/>
            <p:nvPr/>
          </p:nvSpPr>
          <p:spPr>
            <a:xfrm>
              <a:off x="5561784" y="2979957"/>
              <a:ext cx="12673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dirty="0" smtClean="0"/>
                <a:t>Utredning om </a:t>
              </a:r>
              <a:br>
                <a:rPr lang="sv-SE" sz="1100" dirty="0" smtClean="0"/>
              </a:br>
              <a:r>
                <a:rPr lang="sv-SE" sz="1100" dirty="0" smtClean="0"/>
                <a:t>barnets behov</a:t>
              </a:r>
            </a:p>
          </p:txBody>
        </p:sp>
      </p:grpSp>
      <p:grpSp>
        <p:nvGrpSpPr>
          <p:cNvPr id="27" name="Grupp 26"/>
          <p:cNvGrpSpPr/>
          <p:nvPr/>
        </p:nvGrpSpPr>
        <p:grpSpPr>
          <a:xfrm>
            <a:off x="6945624" y="2558253"/>
            <a:ext cx="1557127" cy="1307894"/>
            <a:chOff x="6945624" y="2558253"/>
            <a:chExt cx="1557127" cy="1307894"/>
          </a:xfrm>
        </p:grpSpPr>
        <p:pic>
          <p:nvPicPr>
            <p:cNvPr id="19" name="Bildobjekt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45624" y="2558253"/>
              <a:ext cx="1557127" cy="1307894"/>
            </a:xfrm>
            <a:prstGeom prst="rect">
              <a:avLst/>
            </a:prstGeom>
          </p:spPr>
        </p:pic>
        <p:sp>
          <p:nvSpPr>
            <p:cNvPr id="14" name="textruta 13"/>
            <p:cNvSpPr txBox="1"/>
            <p:nvPr/>
          </p:nvSpPr>
          <p:spPr>
            <a:xfrm>
              <a:off x="7332431" y="3013112"/>
              <a:ext cx="9683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dirty="0" smtClean="0"/>
                <a:t>Beslut om </a:t>
              </a:r>
              <a:br>
                <a:rPr lang="sv-SE" sz="1100" dirty="0" smtClean="0"/>
              </a:br>
              <a:r>
                <a:rPr lang="sv-SE" sz="1100" dirty="0" smtClean="0"/>
                <a:t>placering</a:t>
              </a:r>
            </a:p>
          </p:txBody>
        </p:sp>
      </p:grpSp>
      <p:grpSp>
        <p:nvGrpSpPr>
          <p:cNvPr id="37" name="Grupp 36"/>
          <p:cNvGrpSpPr/>
          <p:nvPr/>
        </p:nvGrpSpPr>
        <p:grpSpPr>
          <a:xfrm>
            <a:off x="1183979" y="4037588"/>
            <a:ext cx="1398876" cy="1292801"/>
            <a:chOff x="1183979" y="4037588"/>
            <a:chExt cx="1398876" cy="1292801"/>
          </a:xfrm>
        </p:grpSpPr>
        <p:pic>
          <p:nvPicPr>
            <p:cNvPr id="20" name="Bildobjekt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3979" y="4037588"/>
              <a:ext cx="1398876" cy="1292801"/>
            </a:xfrm>
            <a:prstGeom prst="rect">
              <a:avLst/>
            </a:prstGeom>
          </p:spPr>
        </p:pic>
        <p:sp>
          <p:nvSpPr>
            <p:cNvPr id="28" name="textruta 27"/>
            <p:cNvSpPr txBox="1"/>
            <p:nvPr/>
          </p:nvSpPr>
          <p:spPr>
            <a:xfrm>
              <a:off x="1323010" y="4436511"/>
              <a:ext cx="112081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dirty="0" smtClean="0"/>
                <a:t>Planering och förberedelser</a:t>
              </a:r>
            </a:p>
          </p:txBody>
        </p:sp>
      </p:grpSp>
      <p:grpSp>
        <p:nvGrpSpPr>
          <p:cNvPr id="30" name="Grupp 29"/>
          <p:cNvGrpSpPr/>
          <p:nvPr/>
        </p:nvGrpSpPr>
        <p:grpSpPr>
          <a:xfrm>
            <a:off x="2721886" y="4105659"/>
            <a:ext cx="1403748" cy="1292344"/>
            <a:chOff x="2721886" y="4105659"/>
            <a:chExt cx="1403748" cy="1292344"/>
          </a:xfrm>
        </p:grpSpPr>
        <p:pic>
          <p:nvPicPr>
            <p:cNvPr id="21" name="Bildobjekt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1886" y="4105659"/>
              <a:ext cx="1403748" cy="1292344"/>
            </a:xfrm>
            <a:prstGeom prst="rect">
              <a:avLst/>
            </a:prstGeom>
          </p:spPr>
        </p:pic>
        <p:sp>
          <p:nvSpPr>
            <p:cNvPr id="29" name="textruta 28"/>
            <p:cNvSpPr txBox="1"/>
            <p:nvPr/>
          </p:nvSpPr>
          <p:spPr>
            <a:xfrm>
              <a:off x="3065926" y="4518495"/>
              <a:ext cx="9683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dirty="0" smtClean="0"/>
                <a:t>Barnet flyttar in</a:t>
              </a:r>
            </a:p>
          </p:txBody>
        </p:sp>
      </p:grpSp>
      <p:grpSp>
        <p:nvGrpSpPr>
          <p:cNvPr id="32" name="Grupp 31"/>
          <p:cNvGrpSpPr/>
          <p:nvPr/>
        </p:nvGrpSpPr>
        <p:grpSpPr>
          <a:xfrm>
            <a:off x="4303703" y="4179319"/>
            <a:ext cx="1493055" cy="1268078"/>
            <a:chOff x="4303703" y="4179319"/>
            <a:chExt cx="1493055" cy="1268078"/>
          </a:xfrm>
        </p:grpSpPr>
        <p:pic>
          <p:nvPicPr>
            <p:cNvPr id="22" name="Bildobjekt 2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3703" y="4179319"/>
              <a:ext cx="1493055" cy="1268078"/>
            </a:xfrm>
            <a:prstGeom prst="rect">
              <a:avLst/>
            </a:prstGeom>
          </p:spPr>
        </p:pic>
        <p:sp>
          <p:nvSpPr>
            <p:cNvPr id="31" name="textruta 30"/>
            <p:cNvSpPr txBox="1"/>
            <p:nvPr/>
          </p:nvSpPr>
          <p:spPr>
            <a:xfrm>
              <a:off x="4484772" y="4566493"/>
              <a:ext cx="11448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dirty="0" smtClean="0"/>
                <a:t>Uppföljning </a:t>
              </a:r>
              <a:br>
                <a:rPr lang="sv-SE" sz="1100" dirty="0" smtClean="0"/>
              </a:br>
              <a:r>
                <a:rPr lang="sv-SE" sz="1100" dirty="0" smtClean="0"/>
                <a:t>av placeringen</a:t>
              </a:r>
            </a:p>
          </p:txBody>
        </p:sp>
      </p:grpSp>
      <p:grpSp>
        <p:nvGrpSpPr>
          <p:cNvPr id="34" name="Grupp 33"/>
          <p:cNvGrpSpPr/>
          <p:nvPr/>
        </p:nvGrpSpPr>
        <p:grpSpPr>
          <a:xfrm>
            <a:off x="5848249" y="4270921"/>
            <a:ext cx="1525634" cy="1127082"/>
            <a:chOff x="5848249" y="4270921"/>
            <a:chExt cx="1525634" cy="1127082"/>
          </a:xfrm>
        </p:grpSpPr>
        <p:pic>
          <p:nvPicPr>
            <p:cNvPr id="23" name="Bildobjekt 2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8249" y="4270921"/>
              <a:ext cx="1525634" cy="1127082"/>
            </a:xfrm>
            <a:prstGeom prst="rect">
              <a:avLst/>
            </a:prstGeom>
          </p:spPr>
        </p:pic>
        <p:sp>
          <p:nvSpPr>
            <p:cNvPr id="33" name="textruta 32"/>
            <p:cNvSpPr txBox="1"/>
            <p:nvPr/>
          </p:nvSpPr>
          <p:spPr>
            <a:xfrm>
              <a:off x="6278646" y="4597059"/>
              <a:ext cx="9683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dirty="0" smtClean="0"/>
                <a:t>Barnet</a:t>
              </a:r>
              <a:br>
                <a:rPr lang="sv-SE" sz="1100" dirty="0" smtClean="0"/>
              </a:br>
              <a:r>
                <a:rPr lang="sv-SE" sz="1100" dirty="0" smtClean="0"/>
                <a:t>flyttar ut</a:t>
              </a:r>
            </a:p>
          </p:txBody>
        </p:sp>
      </p:grpSp>
      <p:grpSp>
        <p:nvGrpSpPr>
          <p:cNvPr id="36" name="Grupp 35"/>
          <p:cNvGrpSpPr/>
          <p:nvPr/>
        </p:nvGrpSpPr>
        <p:grpSpPr>
          <a:xfrm>
            <a:off x="7488787" y="4252630"/>
            <a:ext cx="1596460" cy="1145373"/>
            <a:chOff x="7488787" y="4252630"/>
            <a:chExt cx="1596460" cy="1145373"/>
          </a:xfrm>
        </p:grpSpPr>
        <p:pic>
          <p:nvPicPr>
            <p:cNvPr id="24" name="Bildobjekt 2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8787" y="4252630"/>
              <a:ext cx="1596460" cy="1145373"/>
            </a:xfrm>
            <a:prstGeom prst="rect">
              <a:avLst/>
            </a:prstGeom>
          </p:spPr>
        </p:pic>
        <p:sp>
          <p:nvSpPr>
            <p:cNvPr id="35" name="textruta 34"/>
            <p:cNvSpPr txBox="1"/>
            <p:nvPr/>
          </p:nvSpPr>
          <p:spPr>
            <a:xfrm>
              <a:off x="7747290" y="4551561"/>
              <a:ext cx="11224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dirty="0" smtClean="0"/>
                <a:t>Stöd, hjälp och kontakter efter utflyttning</a:t>
              </a:r>
            </a:p>
          </p:txBody>
        </p:sp>
      </p:grp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602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BBIC-triangeln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A8D8-307E-400B-8746-CF28BFDBE7C9}" type="datetime1">
              <a:rPr lang="sv-SE" smtClean="0"/>
              <a:t>2021-06-11</a:t>
            </a:fld>
            <a:endParaRPr lang="sv-SE" dirty="0"/>
          </a:p>
        </p:txBody>
      </p:sp>
      <p:pic>
        <p:nvPicPr>
          <p:cNvPr id="7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615" y="2090601"/>
            <a:ext cx="56292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48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händer nu?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5D0A-6672-44F3-BE1B-C0B0B23AB42E}" type="datetime1">
              <a:rPr lang="sv-SE" smtClean="0"/>
              <a:t>2021-06-11</a:t>
            </a:fld>
            <a:endParaRPr lang="sv-SE" dirty="0"/>
          </a:p>
        </p:txBody>
      </p:sp>
      <p:pic>
        <p:nvPicPr>
          <p:cNvPr id="8" name="Bildobjekt 7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528" y="1819320"/>
            <a:ext cx="6668774" cy="3484869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12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Migrationsverkets roll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A15B-A2C5-4F5A-981A-078756A3D758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071792" y="2059200"/>
            <a:ext cx="6138905" cy="3708400"/>
          </a:xfrm>
        </p:spPr>
        <p:txBody>
          <a:bodyPr/>
          <a:lstStyle/>
          <a:p>
            <a:r>
              <a:rPr lang="sv-SE" sz="2000" dirty="0" smtClean="0"/>
              <a:t>Bedömer rätten till asyl</a:t>
            </a:r>
          </a:p>
          <a:p>
            <a:r>
              <a:rPr lang="sv-SE" sz="2000" dirty="0"/>
              <a:t>Bedömer barnets </a:t>
            </a:r>
            <a:r>
              <a:rPr lang="sv-SE" sz="2000" dirty="0" smtClean="0"/>
              <a:t>ålder</a:t>
            </a:r>
          </a:p>
          <a:p>
            <a:r>
              <a:rPr lang="sv-SE" sz="2000" dirty="0" smtClean="0"/>
              <a:t>Anvisar till kommun</a:t>
            </a:r>
            <a:endParaRPr lang="sv-SE" sz="2000" dirty="0"/>
          </a:p>
          <a:p>
            <a:r>
              <a:rPr lang="sv-SE" sz="2000" dirty="0" smtClean="0"/>
              <a:t>Utser </a:t>
            </a:r>
            <a:r>
              <a:rPr lang="sv-SE" sz="2000" dirty="0"/>
              <a:t>ett offentligt biträde för </a:t>
            </a:r>
            <a:r>
              <a:rPr lang="sv-SE" sz="2000" dirty="0" smtClean="0"/>
              <a:t>barnet</a:t>
            </a:r>
            <a:endParaRPr lang="sv-SE" sz="2000" dirty="0"/>
          </a:p>
          <a:p>
            <a:r>
              <a:rPr lang="sv-SE" sz="2000" dirty="0"/>
              <a:t>Efterforskar barnets vårdnadshavare</a:t>
            </a:r>
          </a:p>
          <a:p>
            <a:r>
              <a:rPr lang="sv-SE" sz="2000" dirty="0"/>
              <a:t>Planerar och genomför utvisning</a:t>
            </a:r>
          </a:p>
          <a:p>
            <a:r>
              <a:rPr lang="sv-SE" sz="2000" spc="-30" dirty="0" smtClean="0"/>
              <a:t>Beslutar </a:t>
            </a:r>
            <a:r>
              <a:rPr lang="sv-SE" sz="2000" spc="-30" dirty="0"/>
              <a:t>om familjeåterförening</a:t>
            </a:r>
          </a:p>
          <a:p>
            <a:r>
              <a:rPr lang="sv-SE" sz="2000" dirty="0" smtClean="0"/>
              <a:t>Arbetar med återvändande</a:t>
            </a:r>
            <a:endParaRPr lang="sv-SE" sz="20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2634" y="1901213"/>
            <a:ext cx="5179672" cy="355705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368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Filmen </a:t>
            </a:r>
            <a:r>
              <a:rPr lang="sv-SE" dirty="0" err="1"/>
              <a:t>Removed</a:t>
            </a:r>
            <a:r>
              <a:rPr lang="sv-SE" dirty="0"/>
              <a:t> 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EBA0-3D16-49DA-8DE4-542A25C35E9A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pic>
        <p:nvPicPr>
          <p:cNvPr id="6" name="Platshållare för innehåll 6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92" y="1244518"/>
            <a:ext cx="7315200" cy="411480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1071791" y="5504441"/>
            <a:ext cx="8868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chemeClr val="accent4"/>
                </a:solidFill>
                <a:ea typeface="Calibri" panose="020F0502020204030204" pitchFamily="34" charset="0"/>
              </a:rPr>
              <a:t>Klicka på bilden i visningsläge för att komma till filmen på Youtube</a:t>
            </a:r>
            <a:endParaRPr lang="sv-SE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3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1143-C38A-442A-A988-165E96088E85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 dirty="0"/>
              <a:t>Jag vill tacka min familj</a:t>
            </a:r>
          </a:p>
        </p:txBody>
      </p:sp>
      <p:sp>
        <p:nvSpPr>
          <p:cNvPr id="11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-472266" y="1983744"/>
            <a:ext cx="7330788" cy="3624424"/>
          </a:xfrm>
        </p:spPr>
        <p:txBody>
          <a:bodyPr>
            <a:normAutofit fontScale="85000" lnSpcReduction="20000"/>
          </a:bodyPr>
          <a:lstStyle/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  <a:p>
            <a:r>
              <a:rPr lang="sv-SE" dirty="0" smtClean="0">
                <a:solidFill>
                  <a:srgbClr val="FFC000"/>
                </a:solidFill>
              </a:rPr>
              <a:t>            </a:t>
            </a:r>
          </a:p>
          <a:p>
            <a:endParaRPr lang="sv-SE" dirty="0"/>
          </a:p>
          <a:p>
            <a:r>
              <a:rPr lang="sv-SE" dirty="0" smtClean="0"/>
              <a:t>                    Från en ungdom på Maskrosbarn</a:t>
            </a:r>
          </a:p>
          <a:p>
            <a:endParaRPr lang="sv-SE" dirty="0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7" y="1296017"/>
            <a:ext cx="3283699" cy="384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9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Vårdnadshavarens </a:t>
            </a:r>
            <a:r>
              <a:rPr lang="sv-SE" dirty="0"/>
              <a:t>roll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B0BC-67DB-45EE-8355-377D8563E72D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071792" y="2059200"/>
            <a:ext cx="5529305" cy="3708400"/>
          </a:xfrm>
        </p:spPr>
        <p:txBody>
          <a:bodyPr/>
          <a:lstStyle/>
          <a:p>
            <a:r>
              <a:rPr lang="sv-SE" sz="2000" dirty="0"/>
              <a:t>Vara barnets juridiska företrädare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med </a:t>
            </a:r>
            <a:r>
              <a:rPr lang="sv-SE" sz="2000" dirty="0"/>
              <a:t>ansvar och rättigheter</a:t>
            </a:r>
          </a:p>
          <a:p>
            <a:r>
              <a:rPr lang="sv-SE" sz="2000" dirty="0"/>
              <a:t>Respektera barnets rättigheter</a:t>
            </a:r>
          </a:p>
          <a:p>
            <a:r>
              <a:rPr lang="sv-SE" sz="2000" dirty="0"/>
              <a:t>LVU – begränsat inflytande,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umgängesrätt</a:t>
            </a:r>
            <a:r>
              <a:rPr lang="sv-SE" sz="2000" dirty="0"/>
              <a:t>, </a:t>
            </a:r>
            <a:r>
              <a:rPr lang="sv-SE" sz="2000" dirty="0" smtClean="0"/>
              <a:t>kontakt </a:t>
            </a:r>
            <a:r>
              <a:rPr lang="sv-SE" sz="2000" dirty="0"/>
              <a:t>och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delaktighet </a:t>
            </a:r>
            <a:r>
              <a:rPr lang="sv-SE" sz="2000" dirty="0"/>
              <a:t>är grunden</a:t>
            </a:r>
          </a:p>
          <a:p>
            <a:r>
              <a:rPr lang="sv-SE" sz="2000" dirty="0" err="1"/>
              <a:t>SoL</a:t>
            </a:r>
            <a:r>
              <a:rPr lang="sv-SE" sz="2000" dirty="0"/>
              <a:t> – vårdnadshavarens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samtycke </a:t>
            </a:r>
            <a:r>
              <a:rPr lang="sv-SE" sz="2000" dirty="0"/>
              <a:t>krävs </a:t>
            </a:r>
            <a:r>
              <a:rPr lang="sv-SE" sz="2000" dirty="0" smtClean="0"/>
              <a:t>för </a:t>
            </a:r>
            <a:r>
              <a:rPr lang="sv-SE" sz="2000" dirty="0"/>
              <a:t>placering,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bestämmer </a:t>
            </a:r>
            <a:r>
              <a:rPr lang="sv-SE" sz="2000" dirty="0"/>
              <a:t>i alla större frågor 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9300" y="1982738"/>
            <a:ext cx="4619625" cy="3524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987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Socialtjänstens roll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1438-7700-465E-921F-77D43CA46165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071792" y="2059200"/>
            <a:ext cx="7671614" cy="3708400"/>
          </a:xfrm>
        </p:spPr>
        <p:txBody>
          <a:bodyPr/>
          <a:lstStyle/>
          <a:p>
            <a:r>
              <a:rPr lang="sv-SE" sz="2000" dirty="0" smtClean="0"/>
              <a:t>Bevaka barnets </a:t>
            </a:r>
            <a:r>
              <a:rPr lang="sv-SE" sz="2000" dirty="0"/>
              <a:t>rättigheter</a:t>
            </a:r>
          </a:p>
          <a:p>
            <a:r>
              <a:rPr lang="sv-SE" sz="2000" dirty="0"/>
              <a:t>Ansvara för att barnet får god vård</a:t>
            </a:r>
          </a:p>
          <a:p>
            <a:r>
              <a:rPr lang="sv-SE" sz="2000" dirty="0"/>
              <a:t>Ansvara för utredning, planering, uppföljning, stöd efter vård</a:t>
            </a:r>
          </a:p>
          <a:p>
            <a:r>
              <a:rPr lang="sv-SE" sz="2000" dirty="0"/>
              <a:t>Stödja barn, föräldrar och familjehem </a:t>
            </a:r>
          </a:p>
          <a:p>
            <a:r>
              <a:rPr lang="sv-SE" sz="2000" dirty="0"/>
              <a:t>Stödja kontakten med närstående</a:t>
            </a:r>
          </a:p>
          <a:p>
            <a:r>
              <a:rPr lang="sv-SE" sz="2000" dirty="0"/>
              <a:t>Vara ”spindeln i nätet” och samverka</a:t>
            </a:r>
          </a:p>
          <a:p>
            <a:r>
              <a:rPr lang="sv-SE" sz="2000" dirty="0"/>
              <a:t>Har samma ansvar för ensamkommande som för alla andra barn</a:t>
            </a:r>
          </a:p>
          <a:p>
            <a:r>
              <a:rPr lang="sv-SE" sz="2000" dirty="0"/>
              <a:t>Ansöker om god man för ensamkommande barn</a:t>
            </a:r>
          </a:p>
          <a:p>
            <a:r>
              <a:rPr lang="sv-SE" sz="2000" dirty="0"/>
              <a:t>Ordna boende för ensamkommande barn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16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Familjehemmets roll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BEA3E-BFE7-4D36-A449-885A3F92C09A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11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15457" y="2139951"/>
            <a:ext cx="4451988" cy="3648075"/>
          </a:xfrm>
        </p:spPr>
        <p:txBody>
          <a:bodyPr/>
          <a:lstStyle/>
          <a:p>
            <a:r>
              <a:rPr lang="sv-SE" sz="2000" b="0" dirty="0"/>
              <a:t>Ge god omvårdnad i vardagen</a:t>
            </a:r>
          </a:p>
          <a:p>
            <a:r>
              <a:rPr lang="sv-SE" sz="2000" b="0" dirty="0"/>
              <a:t>Besluta i vardagsfrågor</a:t>
            </a:r>
          </a:p>
          <a:p>
            <a:r>
              <a:rPr lang="sv-SE" sz="2000" b="0" dirty="0" smtClean="0"/>
              <a:t>Bevaka </a:t>
            </a:r>
            <a:r>
              <a:rPr lang="sv-SE" sz="2000" b="0" dirty="0"/>
              <a:t>barnets rättigheter</a:t>
            </a:r>
          </a:p>
          <a:p>
            <a:r>
              <a:rPr lang="sv-SE" sz="2000" b="0" dirty="0"/>
              <a:t>Samråda och samarbeta </a:t>
            </a:r>
          </a:p>
          <a:p>
            <a:r>
              <a:rPr lang="sv-SE" sz="2000" b="0" dirty="0"/>
              <a:t>Stödja föräldrakontakten</a:t>
            </a:r>
          </a:p>
          <a:p>
            <a:r>
              <a:rPr lang="sv-SE" sz="2000" b="0" dirty="0"/>
              <a:t>Följa överenskommelser</a:t>
            </a:r>
          </a:p>
          <a:p>
            <a:endParaRPr lang="sv-SE" dirty="0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6"/>
          <a:stretch/>
        </p:blipFill>
        <p:spPr>
          <a:xfrm>
            <a:off x="1056801" y="2127600"/>
            <a:ext cx="4423954" cy="34411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59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 tredelade föräldraskapet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och teamet </a:t>
            </a:r>
            <a:r>
              <a:rPr lang="sv-SE" dirty="0"/>
              <a:t>runt barnet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226F4-9510-4C3E-A6C6-7B914B8042F2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8" name="Ellips 7"/>
          <p:cNvSpPr/>
          <p:nvPr/>
        </p:nvSpPr>
        <p:spPr>
          <a:xfrm>
            <a:off x="2705886" y="2051557"/>
            <a:ext cx="5864061" cy="366503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smtClean="0">
              <a:solidFill>
                <a:schemeClr val="tx1"/>
              </a:solidFill>
            </a:endParaRPr>
          </a:p>
        </p:txBody>
      </p:sp>
      <p:sp>
        <p:nvSpPr>
          <p:cNvPr id="11" name="Ellips 10"/>
          <p:cNvSpPr/>
          <p:nvPr/>
        </p:nvSpPr>
        <p:spPr>
          <a:xfrm>
            <a:off x="3621806" y="3118478"/>
            <a:ext cx="4168771" cy="260597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smtClean="0">
              <a:solidFill>
                <a:schemeClr val="tx1"/>
              </a:solidFill>
            </a:endParaRPr>
          </a:p>
        </p:txBody>
      </p:sp>
      <p:sp>
        <p:nvSpPr>
          <p:cNvPr id="12" name="Ellips 11"/>
          <p:cNvSpPr/>
          <p:nvPr/>
        </p:nvSpPr>
        <p:spPr>
          <a:xfrm>
            <a:off x="4706114" y="4457269"/>
            <a:ext cx="1980527" cy="12573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smtClean="0">
              <a:solidFill>
                <a:schemeClr val="tx1"/>
              </a:solidFill>
            </a:endParaRPr>
          </a:p>
        </p:txBody>
      </p:sp>
      <p:sp>
        <p:nvSpPr>
          <p:cNvPr id="17" name="Rektangel med rundade hörn 16"/>
          <p:cNvSpPr/>
          <p:nvPr/>
        </p:nvSpPr>
        <p:spPr>
          <a:xfrm>
            <a:off x="4226314" y="3937604"/>
            <a:ext cx="935812" cy="36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smtClean="0">
              <a:solidFill>
                <a:schemeClr val="tx1"/>
              </a:solidFill>
            </a:endParaRPr>
          </a:p>
        </p:txBody>
      </p:sp>
      <p:sp>
        <p:nvSpPr>
          <p:cNvPr id="23" name="textruta 22"/>
          <p:cNvSpPr txBox="1"/>
          <p:nvPr/>
        </p:nvSpPr>
        <p:spPr>
          <a:xfrm>
            <a:off x="3483313" y="3194630"/>
            <a:ext cx="4426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rgbClr val="FFFFFF"/>
                </a:solidFill>
              </a:rPr>
              <a:t>Det tredelade </a:t>
            </a:r>
            <a:br>
              <a:rPr lang="sv-SE" b="1" dirty="0" smtClean="0">
                <a:solidFill>
                  <a:srgbClr val="FFFFFF"/>
                </a:solidFill>
              </a:rPr>
            </a:br>
            <a:r>
              <a:rPr lang="sv-SE" b="1" dirty="0" smtClean="0">
                <a:solidFill>
                  <a:srgbClr val="FFFFFF"/>
                </a:solidFill>
              </a:rPr>
              <a:t>föräldraskapet</a:t>
            </a:r>
          </a:p>
        </p:txBody>
      </p:sp>
      <p:sp>
        <p:nvSpPr>
          <p:cNvPr id="24" name="textruta 23"/>
          <p:cNvSpPr txBox="1"/>
          <p:nvPr/>
        </p:nvSpPr>
        <p:spPr>
          <a:xfrm>
            <a:off x="2705886" y="2182291"/>
            <a:ext cx="5864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rgbClr val="FFFFFF"/>
                </a:solidFill>
              </a:rPr>
              <a:t>Teamet runt barnet</a:t>
            </a:r>
          </a:p>
        </p:txBody>
      </p:sp>
      <p:sp>
        <p:nvSpPr>
          <p:cNvPr id="28" name="Rektangel med rundade hörn 27"/>
          <p:cNvSpPr/>
          <p:nvPr/>
        </p:nvSpPr>
        <p:spPr>
          <a:xfrm>
            <a:off x="5240973" y="3932671"/>
            <a:ext cx="935812" cy="36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smtClean="0">
              <a:solidFill>
                <a:schemeClr val="tx1"/>
              </a:solidFill>
            </a:endParaRPr>
          </a:p>
        </p:txBody>
      </p:sp>
      <p:sp>
        <p:nvSpPr>
          <p:cNvPr id="19" name="textruta 18"/>
          <p:cNvSpPr txBox="1"/>
          <p:nvPr/>
        </p:nvSpPr>
        <p:spPr>
          <a:xfrm>
            <a:off x="4216795" y="3925391"/>
            <a:ext cx="945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smtClean="0">
                <a:solidFill>
                  <a:srgbClr val="FFFFFF"/>
                </a:solidFill>
              </a:rPr>
              <a:t>Vårdnads-</a:t>
            </a:r>
            <a:br>
              <a:rPr lang="sv-SE" sz="1000" dirty="0" smtClean="0">
                <a:solidFill>
                  <a:srgbClr val="FFFFFF"/>
                </a:solidFill>
              </a:rPr>
            </a:br>
            <a:r>
              <a:rPr lang="sv-SE" sz="1000" dirty="0" smtClean="0">
                <a:solidFill>
                  <a:srgbClr val="FFFFFF"/>
                </a:solidFill>
              </a:rPr>
              <a:t>havare</a:t>
            </a:r>
          </a:p>
        </p:txBody>
      </p:sp>
      <p:sp>
        <p:nvSpPr>
          <p:cNvPr id="29" name="Rektangel med rundade hörn 28"/>
          <p:cNvSpPr/>
          <p:nvPr/>
        </p:nvSpPr>
        <p:spPr>
          <a:xfrm>
            <a:off x="6249833" y="3925391"/>
            <a:ext cx="935812" cy="36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smtClean="0">
              <a:solidFill>
                <a:schemeClr val="tx1"/>
              </a:solidFill>
            </a:endParaRPr>
          </a:p>
        </p:txBody>
      </p:sp>
      <p:sp>
        <p:nvSpPr>
          <p:cNvPr id="30" name="Rektangel med rundade hörn 29"/>
          <p:cNvSpPr/>
          <p:nvPr/>
        </p:nvSpPr>
        <p:spPr>
          <a:xfrm>
            <a:off x="4217064" y="2642833"/>
            <a:ext cx="935812" cy="360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smtClean="0">
              <a:solidFill>
                <a:schemeClr val="tx1"/>
              </a:solidFill>
            </a:endParaRPr>
          </a:p>
        </p:txBody>
      </p:sp>
      <p:sp>
        <p:nvSpPr>
          <p:cNvPr id="31" name="Rektangel med rundade hörn 30"/>
          <p:cNvSpPr/>
          <p:nvPr/>
        </p:nvSpPr>
        <p:spPr>
          <a:xfrm>
            <a:off x="5231723" y="2637900"/>
            <a:ext cx="935812" cy="360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smtClean="0">
              <a:solidFill>
                <a:schemeClr val="tx1"/>
              </a:solidFill>
            </a:endParaRPr>
          </a:p>
        </p:txBody>
      </p:sp>
      <p:sp>
        <p:nvSpPr>
          <p:cNvPr id="32" name="Rektangel med rundade hörn 31"/>
          <p:cNvSpPr/>
          <p:nvPr/>
        </p:nvSpPr>
        <p:spPr>
          <a:xfrm>
            <a:off x="6240583" y="2630620"/>
            <a:ext cx="935812" cy="360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smtClean="0">
              <a:solidFill>
                <a:schemeClr val="tx1"/>
              </a:solidFill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5221793" y="3928284"/>
            <a:ext cx="1018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smtClean="0">
                <a:solidFill>
                  <a:srgbClr val="FFFFFF"/>
                </a:solidFill>
              </a:rPr>
              <a:t>Familjehems-</a:t>
            </a:r>
            <a:br>
              <a:rPr lang="sv-SE" sz="1000" dirty="0" smtClean="0">
                <a:solidFill>
                  <a:srgbClr val="FFFFFF"/>
                </a:solidFill>
              </a:rPr>
            </a:br>
            <a:r>
              <a:rPr lang="sv-SE" sz="1000" dirty="0" smtClean="0">
                <a:solidFill>
                  <a:srgbClr val="FFFFFF"/>
                </a:solidFill>
              </a:rPr>
              <a:t>föräldrar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6239151" y="3896603"/>
            <a:ext cx="935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smtClean="0">
                <a:solidFill>
                  <a:srgbClr val="FFFFFF"/>
                </a:solidFill>
              </a:rPr>
              <a:t>Social-</a:t>
            </a:r>
            <a:br>
              <a:rPr lang="sv-SE" sz="1000" dirty="0" smtClean="0">
                <a:solidFill>
                  <a:srgbClr val="FFFFFF"/>
                </a:solidFill>
              </a:rPr>
            </a:br>
            <a:r>
              <a:rPr lang="sv-SE" sz="1000" dirty="0" smtClean="0">
                <a:solidFill>
                  <a:srgbClr val="FFFFFF"/>
                </a:solidFill>
              </a:rPr>
              <a:t>tjänst</a:t>
            </a:r>
          </a:p>
        </p:txBody>
      </p:sp>
      <p:sp>
        <p:nvSpPr>
          <p:cNvPr id="33" name="textruta 32"/>
          <p:cNvSpPr txBox="1"/>
          <p:nvPr/>
        </p:nvSpPr>
        <p:spPr>
          <a:xfrm>
            <a:off x="4216795" y="2631156"/>
            <a:ext cx="945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smtClean="0">
                <a:solidFill>
                  <a:srgbClr val="FFFFFF"/>
                </a:solidFill>
              </a:rPr>
              <a:t>Lärare/skola</a:t>
            </a:r>
          </a:p>
        </p:txBody>
      </p:sp>
      <p:sp>
        <p:nvSpPr>
          <p:cNvPr id="34" name="textruta 33"/>
          <p:cNvSpPr txBox="1"/>
          <p:nvPr/>
        </p:nvSpPr>
        <p:spPr>
          <a:xfrm>
            <a:off x="5197729" y="2609985"/>
            <a:ext cx="1018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smtClean="0">
                <a:solidFill>
                  <a:srgbClr val="FFFFFF"/>
                </a:solidFill>
              </a:rPr>
              <a:t>BUP</a:t>
            </a:r>
            <a:endParaRPr lang="sv-SE" sz="1000" dirty="0">
              <a:solidFill>
                <a:srgbClr val="FFFFFF"/>
              </a:solidFill>
            </a:endParaRPr>
          </a:p>
        </p:txBody>
      </p:sp>
      <p:sp>
        <p:nvSpPr>
          <p:cNvPr id="35" name="textruta 34"/>
          <p:cNvSpPr txBox="1"/>
          <p:nvPr/>
        </p:nvSpPr>
        <p:spPr>
          <a:xfrm>
            <a:off x="6263215" y="2614400"/>
            <a:ext cx="9358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>
                <a:solidFill>
                  <a:srgbClr val="FFFFFF"/>
                </a:solidFill>
              </a:rPr>
              <a:t>S</a:t>
            </a:r>
            <a:r>
              <a:rPr lang="sv-SE" sz="1000" dirty="0" smtClean="0">
                <a:solidFill>
                  <a:srgbClr val="FFFFFF"/>
                </a:solidFill>
              </a:rPr>
              <a:t>läktingar</a:t>
            </a:r>
            <a:endParaRPr lang="sv-SE" sz="1000" dirty="0">
              <a:solidFill>
                <a:srgbClr val="FFFFFF"/>
              </a:solidFill>
            </a:endParaRPr>
          </a:p>
        </p:txBody>
      </p:sp>
      <p:sp>
        <p:nvSpPr>
          <p:cNvPr id="36" name="textruta 35"/>
          <p:cNvSpPr txBox="1"/>
          <p:nvPr/>
        </p:nvSpPr>
        <p:spPr>
          <a:xfrm>
            <a:off x="4706114" y="4581953"/>
            <a:ext cx="198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chemeClr val="accent4"/>
                </a:solidFill>
              </a:rPr>
              <a:t>Barnet</a:t>
            </a:r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0515" y="4951285"/>
            <a:ext cx="227106" cy="665101"/>
          </a:xfrm>
          <a:prstGeom prst="rect">
            <a:avLst/>
          </a:prstGeom>
        </p:spPr>
      </p:pic>
      <p:pic>
        <p:nvPicPr>
          <p:cNvPr id="38" name="Bildobjekt 3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8191" y="4944702"/>
            <a:ext cx="230258" cy="665101"/>
          </a:xfrm>
          <a:prstGeom prst="rect">
            <a:avLst/>
          </a:prstGeom>
        </p:spPr>
      </p:pic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831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God man</a:t>
            </a:r>
            <a:br>
              <a:rPr lang="sv-SE" dirty="0"/>
            </a:br>
            <a:r>
              <a:rPr lang="sv-SE" dirty="0"/>
              <a:t>Särskilt förordnad vårdnadshavare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ABDB-D6C6-41E6-A52C-735A57A8E4D4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071792" y="2059200"/>
            <a:ext cx="10464534" cy="3708400"/>
          </a:xfrm>
        </p:spPr>
        <p:txBody>
          <a:bodyPr/>
          <a:lstStyle/>
          <a:p>
            <a:r>
              <a:rPr lang="sv-SE" sz="2000" dirty="0"/>
              <a:t>Överförmyndarmyndigheten tillsätter God man (under asylprocessen)</a:t>
            </a:r>
          </a:p>
          <a:p>
            <a:r>
              <a:rPr lang="sv-SE" sz="2000" dirty="0"/>
              <a:t>TR tillsätter Särskilt förordnad vårdnadshavare (fått uppehållstillstånd och är under 18 år)</a:t>
            </a:r>
          </a:p>
          <a:p>
            <a:r>
              <a:rPr lang="sv-SE" sz="2000" dirty="0"/>
              <a:t>Vara i vårdnadshavares och förmyndares ställe</a:t>
            </a:r>
          </a:p>
          <a:p>
            <a:r>
              <a:rPr lang="sv-SE" sz="2000" dirty="0"/>
              <a:t>Rätt och skyldighet att bestämma i alla frågor som rör barnets angelägenheter, Både personliga, ekonomiska och rättsliga</a:t>
            </a:r>
          </a:p>
          <a:p>
            <a:r>
              <a:rPr lang="sv-SE" sz="2000" dirty="0"/>
              <a:t>Har inte försörjningsplikt gentemot barnet och behöver inte ansvara för den vardagliga omvårdnaden</a:t>
            </a:r>
          </a:p>
          <a:p>
            <a:r>
              <a:rPr lang="sv-SE" sz="2000" dirty="0"/>
              <a:t>Respektera barnets rättigheter</a:t>
            </a:r>
          </a:p>
          <a:p>
            <a:r>
              <a:rPr lang="sv-SE" sz="2000" dirty="0"/>
              <a:t>Kan fråntas uppdraget om hen inte anses lämplig</a:t>
            </a:r>
          </a:p>
          <a:p>
            <a:r>
              <a:rPr lang="sv-SE" sz="2000" dirty="0"/>
              <a:t>Har inte tystnadsplikt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86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Gruppövning</a:t>
            </a:r>
            <a:br>
              <a:rPr lang="sv-SE" dirty="0"/>
            </a:br>
            <a:r>
              <a:rPr lang="sv-SE" dirty="0">
                <a:solidFill>
                  <a:srgbClr val="ED8B00"/>
                </a:solidFill>
              </a:rPr>
              <a:t>Samverkan kring barnet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4288-C8AD-4CAC-9E88-4507254E567F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 dirty="0"/>
              <a:t>Ett barn som är placerat i familjehem har många personer med olika funktioner och roller omkring sig. </a:t>
            </a:r>
          </a:p>
          <a:p>
            <a:r>
              <a:rPr lang="sv-SE" sz="2000" dirty="0"/>
              <a:t>Fundera över vilka personer, funktioner och roller som finns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runt </a:t>
            </a:r>
            <a:r>
              <a:rPr lang="sv-SE" sz="2000" dirty="0"/>
              <a:t>barnet</a:t>
            </a:r>
          </a:p>
          <a:p>
            <a:r>
              <a:rPr lang="sv-SE" sz="2000" dirty="0"/>
              <a:t>Skriv upp varje funktion/roll på en post-it lapp. En </a:t>
            </a:r>
            <a:r>
              <a:rPr lang="sv-SE" sz="2000" dirty="0" smtClean="0"/>
              <a:t>roll per lapp</a:t>
            </a:r>
            <a:r>
              <a:rPr lang="sv-SE" sz="2000" dirty="0"/>
              <a:t>!</a:t>
            </a:r>
          </a:p>
          <a:p>
            <a:r>
              <a:rPr lang="sv-SE" sz="2000" dirty="0"/>
              <a:t>Tänk på att skriva tydligt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sz="4400" dirty="0" smtClean="0"/>
              <a:t>Skriv på post-it</a:t>
            </a:r>
            <a:endParaRPr lang="sv-SE" sz="4400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779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Socialtjänstens ansvar och uppgifter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D9F8-0A3A-4936-83F0-CB6BE61171C7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1068917" y="2139951"/>
            <a:ext cx="4545073" cy="3648075"/>
          </a:xfrm>
        </p:spPr>
        <p:txBody>
          <a:bodyPr/>
          <a:lstStyle/>
          <a:p>
            <a:r>
              <a:rPr lang="sv-SE" sz="2000" b="0" dirty="0"/>
              <a:t>Klargöra förväntningar</a:t>
            </a:r>
          </a:p>
          <a:p>
            <a:r>
              <a:rPr lang="sv-SE" sz="2000" b="0" dirty="0"/>
              <a:t>Upprätta avtal och planer</a:t>
            </a:r>
          </a:p>
          <a:p>
            <a:r>
              <a:rPr lang="sv-SE" sz="2000" b="0" dirty="0" smtClean="0"/>
              <a:t>Ge </a:t>
            </a:r>
            <a:r>
              <a:rPr lang="sv-SE" sz="2000" b="0" dirty="0"/>
              <a:t>information</a:t>
            </a:r>
          </a:p>
          <a:p>
            <a:r>
              <a:rPr lang="sv-SE" sz="2000" b="0" dirty="0" smtClean="0"/>
              <a:t>Ge </a:t>
            </a:r>
            <a:r>
              <a:rPr lang="sv-SE" sz="2000" b="0" dirty="0"/>
              <a:t>råd och stöd</a:t>
            </a:r>
          </a:p>
          <a:p>
            <a:r>
              <a:rPr lang="sv-SE" sz="2000" b="0" dirty="0"/>
              <a:t>Ge utbildning</a:t>
            </a:r>
          </a:p>
          <a:p>
            <a:r>
              <a:rPr lang="sv-SE" sz="2000" b="0" dirty="0"/>
              <a:t>Ge möjlighet </a:t>
            </a:r>
            <a:r>
              <a:rPr lang="sv-SE" sz="2000" b="0" dirty="0" smtClean="0"/>
              <a:t/>
            </a:r>
            <a:br>
              <a:rPr lang="sv-SE" sz="2000" b="0" dirty="0" smtClean="0"/>
            </a:br>
            <a:r>
              <a:rPr lang="sv-SE" sz="2000" b="0" dirty="0" smtClean="0"/>
              <a:t>till </a:t>
            </a:r>
            <a:r>
              <a:rPr lang="sv-SE" sz="2000" b="0" dirty="0"/>
              <a:t>delaktighet</a:t>
            </a:r>
          </a:p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4246" y="2037653"/>
            <a:ext cx="4859579" cy="34674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892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3</a:t>
            </a:r>
            <a:r>
              <a:rPr lang="sv-SE" dirty="0"/>
              <a:t>. Att möta barns behov av närhet och anknytning 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440" t="14165" r="2669" b="18252"/>
          <a:stretch/>
        </p:blipFill>
        <p:spPr/>
      </p:pic>
    </p:spTree>
    <p:extLst>
      <p:ext uri="{BB962C8B-B14F-4D97-AF65-F5344CB8AC3E}">
        <p14:creationId xmlns:p14="http://schemas.microsoft.com/office/powerpoint/2010/main" val="196195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Mål </a:t>
            </a:r>
            <a:r>
              <a:rPr lang="sv-SE" dirty="0"/>
              <a:t>med tredje mötet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9BA2-B0DE-43EC-993B-80C4DE9DF32C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071792" y="2059200"/>
            <a:ext cx="9279467" cy="3708400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 smtClean="0"/>
              <a:t>Få kunskaper </a:t>
            </a:r>
            <a:r>
              <a:rPr lang="sv-SE" sz="2000" dirty="0"/>
              <a:t>om</a:t>
            </a:r>
          </a:p>
          <a:p>
            <a:r>
              <a:rPr lang="sv-SE" sz="2000" dirty="0"/>
              <a:t>barns uppväxtvillkor</a:t>
            </a:r>
          </a:p>
          <a:p>
            <a:r>
              <a:rPr lang="sv-SE" sz="2000" dirty="0"/>
              <a:t>anknytning och varför den är så viktig</a:t>
            </a:r>
          </a:p>
          <a:p>
            <a:r>
              <a:rPr lang="sv-SE" sz="2000" dirty="0"/>
              <a:t>anknytningsmönster i olika kulturer</a:t>
            </a:r>
          </a:p>
          <a:p>
            <a:r>
              <a:rPr lang="sv-SE" sz="2000" dirty="0"/>
              <a:t>om vad du som </a:t>
            </a:r>
            <a:r>
              <a:rPr lang="sv-SE" sz="2000" dirty="0" smtClean="0"/>
              <a:t>familjehemsförälder </a:t>
            </a: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/>
              <a:t>kan göra för att påverka samspelet </a:t>
            </a:r>
            <a:br>
              <a:rPr lang="sv-SE" sz="2000" dirty="0"/>
            </a:br>
            <a:r>
              <a:rPr lang="sv-SE" sz="2000" dirty="0"/>
              <a:t>med barnet positivt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0874" y="2220862"/>
            <a:ext cx="3630183" cy="231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1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Reflektion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6F51-4BDF-4454-A05D-F447BA694600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1068919" y="2139351"/>
            <a:ext cx="4257994" cy="3632799"/>
          </a:xfrm>
        </p:spPr>
        <p:txBody>
          <a:bodyPr/>
          <a:lstStyle/>
          <a:p>
            <a:r>
              <a:rPr lang="sv-SE" sz="2000" b="0" dirty="0"/>
              <a:t>Vem eller vilka gav dig </a:t>
            </a:r>
            <a:r>
              <a:rPr lang="sv-SE" sz="2000" b="0" dirty="0" smtClean="0"/>
              <a:t/>
            </a:r>
            <a:br>
              <a:rPr lang="sv-SE" sz="2000" b="0" dirty="0" smtClean="0"/>
            </a:br>
            <a:r>
              <a:rPr lang="sv-SE" sz="2000" b="0" dirty="0" smtClean="0"/>
              <a:t>trygghet </a:t>
            </a:r>
            <a:r>
              <a:rPr lang="sv-SE" sz="2000" b="0" dirty="0"/>
              <a:t>när du var liten?</a:t>
            </a:r>
          </a:p>
          <a:p>
            <a:r>
              <a:rPr lang="sv-SE" sz="2000" b="0" dirty="0"/>
              <a:t>Hur gav dem dig trygghet?</a:t>
            </a:r>
          </a:p>
          <a:p>
            <a:r>
              <a:rPr lang="sv-SE" sz="2000" b="0" dirty="0"/>
              <a:t>Om du har egna barn – hur gör </a:t>
            </a:r>
            <a:r>
              <a:rPr lang="sv-SE" sz="2000" b="0" dirty="0" smtClean="0"/>
              <a:t/>
            </a:r>
            <a:br>
              <a:rPr lang="sv-SE" sz="2000" b="0" dirty="0" smtClean="0"/>
            </a:br>
            <a:r>
              <a:rPr lang="sv-SE" sz="2000" b="0" dirty="0" smtClean="0"/>
              <a:t>du </a:t>
            </a:r>
            <a:r>
              <a:rPr lang="sv-SE" sz="2000" b="0" dirty="0"/>
              <a:t>när du vill ge dem trygghet?</a:t>
            </a:r>
          </a:p>
          <a:p>
            <a:r>
              <a:rPr lang="sv-SE" sz="2000" b="0" dirty="0"/>
              <a:t>Hur gör du för att ge trygghet till </a:t>
            </a:r>
            <a:r>
              <a:rPr lang="sv-SE" sz="2000" b="0" dirty="0" smtClean="0"/>
              <a:t/>
            </a:r>
            <a:br>
              <a:rPr lang="sv-SE" sz="2000" b="0" dirty="0" smtClean="0"/>
            </a:br>
            <a:r>
              <a:rPr lang="sv-SE" sz="2000" b="0" dirty="0" smtClean="0"/>
              <a:t>det </a:t>
            </a:r>
            <a:r>
              <a:rPr lang="sv-SE" sz="2000" b="0" dirty="0"/>
              <a:t>barn du är familjehem för?</a:t>
            </a:r>
          </a:p>
          <a:p>
            <a:endParaRPr lang="sv-SE" dirty="0"/>
          </a:p>
        </p:txBody>
      </p:sp>
      <p:pic>
        <p:nvPicPr>
          <p:cNvPr id="8" name="Platshållare för 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12474" y="2139351"/>
            <a:ext cx="4818062" cy="34401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669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Första mötet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99EB-A321-4749-B556-82D3BC2C3848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071792" y="2059200"/>
            <a:ext cx="9279467" cy="3708400"/>
          </a:xfrm>
        </p:spPr>
        <p:txBody>
          <a:bodyPr/>
          <a:lstStyle/>
          <a:p>
            <a:r>
              <a:rPr lang="sv-SE" sz="2000" dirty="0"/>
              <a:t>Utbildningens mål och innehåll</a:t>
            </a:r>
          </a:p>
          <a:p>
            <a:r>
              <a:rPr lang="sv-SE" sz="2000" dirty="0"/>
              <a:t>Presentation av kursledare och kursdeltagare</a:t>
            </a:r>
          </a:p>
          <a:p>
            <a:pPr marL="0" indent="0">
              <a:buNone/>
            </a:pPr>
            <a:endParaRPr lang="sv-SE" sz="2000" dirty="0" smtClean="0"/>
          </a:p>
          <a:p>
            <a:pPr marL="0" indent="0">
              <a:buNone/>
            </a:pPr>
            <a:r>
              <a:rPr lang="sv-SE" sz="2000" dirty="0" smtClean="0"/>
              <a:t>Dessutom </a:t>
            </a:r>
            <a:r>
              <a:rPr lang="sv-SE" sz="2000" dirty="0"/>
              <a:t>introduktion till:</a:t>
            </a:r>
          </a:p>
          <a:p>
            <a:r>
              <a:rPr lang="sv-SE" sz="2000" dirty="0"/>
              <a:t>vad familjehemsvård är </a:t>
            </a:r>
          </a:p>
          <a:p>
            <a:r>
              <a:rPr lang="sv-SE" sz="2000" dirty="0"/>
              <a:t>barnen som bor i familjehem</a:t>
            </a:r>
          </a:p>
          <a:p>
            <a:r>
              <a:rPr lang="sv-SE" sz="2000" dirty="0"/>
              <a:t>risk- och skyddsfaktorer </a:t>
            </a:r>
          </a:p>
          <a:p>
            <a:r>
              <a:rPr lang="sv-SE" sz="2000" dirty="0"/>
              <a:t>barns åsikter om familjehemsvård</a:t>
            </a:r>
          </a:p>
          <a:p>
            <a:r>
              <a:rPr lang="sv-SE" sz="2000" dirty="0"/>
              <a:t>familjehemmens förväntningar och utmaningar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0874" y="2220862"/>
            <a:ext cx="3630183" cy="231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9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Anknytningscirkel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D58A-3CE6-44A0-9722-2D62C7E17679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7" name="Ellips 6"/>
          <p:cNvSpPr/>
          <p:nvPr/>
        </p:nvSpPr>
        <p:spPr>
          <a:xfrm>
            <a:off x="4713917" y="2601768"/>
            <a:ext cx="2649402" cy="264940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smtClean="0">
              <a:solidFill>
                <a:schemeClr val="tx1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4713915" y="3736974"/>
            <a:ext cx="2649402" cy="44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 smtClean="0">
                <a:solidFill>
                  <a:schemeClr val="accent4"/>
                </a:solidFill>
              </a:rPr>
              <a:t>Barnet</a:t>
            </a:r>
          </a:p>
        </p:txBody>
      </p:sp>
      <p:sp>
        <p:nvSpPr>
          <p:cNvPr id="17" name="Halv ram 16"/>
          <p:cNvSpPr/>
          <p:nvPr/>
        </p:nvSpPr>
        <p:spPr>
          <a:xfrm rot="5400000">
            <a:off x="4857959" y="2935710"/>
            <a:ext cx="319348" cy="319348"/>
          </a:xfrm>
          <a:prstGeom prst="halfFram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smtClean="0">
              <a:solidFill>
                <a:schemeClr val="tx1"/>
              </a:solidFill>
            </a:endParaRPr>
          </a:p>
        </p:txBody>
      </p:sp>
      <p:sp>
        <p:nvSpPr>
          <p:cNvPr id="18" name="Halv ram 17"/>
          <p:cNvSpPr/>
          <p:nvPr/>
        </p:nvSpPr>
        <p:spPr>
          <a:xfrm rot="11404479">
            <a:off x="6828177" y="2835123"/>
            <a:ext cx="319348" cy="319348"/>
          </a:xfrm>
          <a:prstGeom prst="halfFram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smtClean="0">
              <a:solidFill>
                <a:schemeClr val="tx1"/>
              </a:solidFill>
            </a:endParaRPr>
          </a:p>
        </p:txBody>
      </p:sp>
      <p:sp>
        <p:nvSpPr>
          <p:cNvPr id="19" name="Halv ram 18"/>
          <p:cNvSpPr/>
          <p:nvPr/>
        </p:nvSpPr>
        <p:spPr>
          <a:xfrm rot="16200000">
            <a:off x="6875114" y="4637768"/>
            <a:ext cx="319348" cy="319348"/>
          </a:xfrm>
          <a:prstGeom prst="halfFram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smtClean="0">
              <a:solidFill>
                <a:schemeClr val="tx1"/>
              </a:solidFill>
            </a:endParaRPr>
          </a:p>
        </p:txBody>
      </p:sp>
      <p:sp>
        <p:nvSpPr>
          <p:cNvPr id="20" name="Halv ram 19"/>
          <p:cNvSpPr/>
          <p:nvPr/>
        </p:nvSpPr>
        <p:spPr>
          <a:xfrm>
            <a:off x="5007394" y="4756253"/>
            <a:ext cx="319348" cy="319348"/>
          </a:xfrm>
          <a:prstGeom prst="halfFram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smtClean="0">
              <a:solidFill>
                <a:schemeClr val="tx1"/>
              </a:solidFill>
            </a:endParaRPr>
          </a:p>
        </p:txBody>
      </p:sp>
      <p:grpSp>
        <p:nvGrpSpPr>
          <p:cNvPr id="25" name="Grupp 24"/>
          <p:cNvGrpSpPr/>
          <p:nvPr/>
        </p:nvGrpSpPr>
        <p:grpSpPr>
          <a:xfrm>
            <a:off x="5464727" y="2107398"/>
            <a:ext cx="1157345" cy="1147659"/>
            <a:chOff x="5342638" y="2107398"/>
            <a:chExt cx="1040401" cy="1031694"/>
          </a:xfrm>
        </p:grpSpPr>
        <p:sp>
          <p:nvSpPr>
            <p:cNvPr id="12" name="Ellips 11"/>
            <p:cNvSpPr/>
            <p:nvPr/>
          </p:nvSpPr>
          <p:spPr>
            <a:xfrm>
              <a:off x="5342638" y="2107398"/>
              <a:ext cx="1031694" cy="1031694"/>
            </a:xfrm>
            <a:prstGeom prst="ellipse">
              <a:avLst/>
            </a:prstGeom>
            <a:solidFill>
              <a:srgbClr val="3DB7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900" smtClean="0">
                <a:solidFill>
                  <a:schemeClr val="tx1"/>
                </a:solidFill>
              </a:endParaRPr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5351347" y="2454287"/>
              <a:ext cx="103169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b="1" dirty="0" smtClean="0">
                  <a:solidFill>
                    <a:srgbClr val="FFFFFF"/>
                  </a:solidFill>
                </a:rPr>
                <a:t>Behov</a:t>
              </a:r>
            </a:p>
          </p:txBody>
        </p:sp>
      </p:grpSp>
      <p:grpSp>
        <p:nvGrpSpPr>
          <p:cNvPr id="27" name="Grupp 26"/>
          <p:cNvGrpSpPr/>
          <p:nvPr/>
        </p:nvGrpSpPr>
        <p:grpSpPr>
          <a:xfrm>
            <a:off x="5433184" y="4581495"/>
            <a:ext cx="1244008" cy="1147659"/>
            <a:chOff x="5314282" y="4331499"/>
            <a:chExt cx="1118307" cy="1031694"/>
          </a:xfrm>
        </p:grpSpPr>
        <p:sp>
          <p:nvSpPr>
            <p:cNvPr id="15" name="Ellips 14"/>
            <p:cNvSpPr/>
            <p:nvPr/>
          </p:nvSpPr>
          <p:spPr>
            <a:xfrm>
              <a:off x="5342638" y="4331499"/>
              <a:ext cx="1031694" cy="1031694"/>
            </a:xfrm>
            <a:prstGeom prst="ellipse">
              <a:avLst/>
            </a:prstGeom>
            <a:solidFill>
              <a:srgbClr val="3DB7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900" smtClean="0">
                <a:solidFill>
                  <a:schemeClr val="tx1"/>
                </a:solidFill>
              </a:endParaRPr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5314282" y="4580059"/>
              <a:ext cx="111830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b="1" dirty="0" smtClean="0">
                  <a:solidFill>
                    <a:srgbClr val="FFFFFF"/>
                  </a:solidFill>
                </a:rPr>
                <a:t>Tillfreds- </a:t>
              </a:r>
              <a:r>
                <a:rPr lang="sv-SE" sz="1500" b="1" dirty="0" err="1" smtClean="0">
                  <a:solidFill>
                    <a:srgbClr val="FFFFFF"/>
                  </a:solidFill>
                </a:rPr>
                <a:t>ställelse</a:t>
              </a:r>
              <a:endParaRPr lang="sv-SE" sz="1500" b="1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6" name="Grupp 25"/>
          <p:cNvGrpSpPr/>
          <p:nvPr/>
        </p:nvGrpSpPr>
        <p:grpSpPr>
          <a:xfrm>
            <a:off x="6672993" y="3393137"/>
            <a:ext cx="1208264" cy="1147659"/>
            <a:chOff x="6428814" y="3263219"/>
            <a:chExt cx="1086175" cy="1031694"/>
          </a:xfrm>
        </p:grpSpPr>
        <p:sp>
          <p:nvSpPr>
            <p:cNvPr id="13" name="Ellips 12"/>
            <p:cNvSpPr/>
            <p:nvPr/>
          </p:nvSpPr>
          <p:spPr>
            <a:xfrm>
              <a:off x="6428814" y="3263219"/>
              <a:ext cx="1031694" cy="1031694"/>
            </a:xfrm>
            <a:prstGeom prst="ellipse">
              <a:avLst/>
            </a:prstGeom>
            <a:solidFill>
              <a:srgbClr val="3DB7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900" smtClean="0">
                <a:solidFill>
                  <a:schemeClr val="tx1"/>
                </a:solidFill>
              </a:endParaRPr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438776" y="3592248"/>
              <a:ext cx="107621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b="1" dirty="0" smtClean="0">
                  <a:solidFill>
                    <a:srgbClr val="FFFFFF"/>
                  </a:solidFill>
                </a:rPr>
                <a:t>Reaktion</a:t>
              </a:r>
            </a:p>
          </p:txBody>
        </p:sp>
      </p:grpSp>
      <p:grpSp>
        <p:nvGrpSpPr>
          <p:cNvPr id="28" name="Grupp 27"/>
          <p:cNvGrpSpPr/>
          <p:nvPr/>
        </p:nvGrpSpPr>
        <p:grpSpPr>
          <a:xfrm>
            <a:off x="4256462" y="3393137"/>
            <a:ext cx="1147659" cy="1147659"/>
            <a:chOff x="4256462" y="3263219"/>
            <a:chExt cx="1031694" cy="1031694"/>
          </a:xfrm>
        </p:grpSpPr>
        <p:sp>
          <p:nvSpPr>
            <p:cNvPr id="14" name="Ellips 13"/>
            <p:cNvSpPr/>
            <p:nvPr/>
          </p:nvSpPr>
          <p:spPr>
            <a:xfrm>
              <a:off x="4256462" y="3263219"/>
              <a:ext cx="1031694" cy="1031694"/>
            </a:xfrm>
            <a:prstGeom prst="ellipse">
              <a:avLst/>
            </a:prstGeom>
            <a:solidFill>
              <a:srgbClr val="3DB7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900" smtClean="0">
                <a:solidFill>
                  <a:schemeClr val="tx1"/>
                </a:solidFill>
              </a:endParaRPr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4256462" y="3630629"/>
              <a:ext cx="103169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b="1" dirty="0" smtClean="0">
                  <a:solidFill>
                    <a:srgbClr val="FFFFFF"/>
                  </a:solidFill>
                </a:rPr>
                <a:t>Tillit</a:t>
              </a:r>
            </a:p>
          </p:txBody>
        </p:sp>
      </p:grp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227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Reflektion</a:t>
            </a:r>
            <a:endParaRPr lang="sv-SE" dirty="0">
              <a:solidFill>
                <a:srgbClr val="ED8B00"/>
              </a:solidFill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6BD3C-04E8-4127-B15D-0DE2D48A7F14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Hur känner sig Lova?</a:t>
            </a:r>
          </a:p>
          <a:p>
            <a:r>
              <a:rPr lang="sv-SE" dirty="0"/>
              <a:t>Vilka tankar tror ni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Lova har om att </a:t>
            </a:r>
            <a:r>
              <a:rPr lang="sv-SE" dirty="0"/>
              <a:t>flytta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till </a:t>
            </a:r>
            <a:r>
              <a:rPr lang="sv-SE" dirty="0"/>
              <a:t>familjehemmet?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sz="4400" dirty="0" smtClean="0"/>
              <a:t>Fundera på…</a:t>
            </a:r>
            <a:endParaRPr lang="sv-SE" sz="4400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669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Reflektion</a:t>
            </a:r>
            <a:endParaRPr lang="sv-SE" dirty="0">
              <a:solidFill>
                <a:srgbClr val="ED8B00"/>
              </a:solidFill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7C4F-A04D-4E42-BF48-9C561AF59721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Vilka tankar får ni om att ta emot en flicka som Lova?</a:t>
            </a:r>
          </a:p>
          <a:p>
            <a:r>
              <a:rPr lang="sv-SE" dirty="0"/>
              <a:t>Hur kan ni som </a:t>
            </a:r>
            <a:r>
              <a:rPr lang="sv-SE" dirty="0" smtClean="0"/>
              <a:t>familjehems-föräldrar </a:t>
            </a:r>
            <a:r>
              <a:rPr lang="sv-SE" dirty="0"/>
              <a:t>göra för att börja bygga upp en tillitsfull relation med Lova? 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sz="4400" dirty="0" smtClean="0"/>
              <a:t>Fundera på…</a:t>
            </a:r>
            <a:endParaRPr lang="sv-SE" sz="4400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38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Skapa ett positivt samspel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2098-A939-4EE7-AE60-8E88C76F412A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071792" y="2059200"/>
            <a:ext cx="6112779" cy="3708400"/>
          </a:xfrm>
        </p:spPr>
        <p:txBody>
          <a:bodyPr/>
          <a:lstStyle/>
          <a:p>
            <a:r>
              <a:rPr lang="sv-SE" sz="2000" dirty="0"/>
              <a:t>Visa kärlek, värme och omsorg</a:t>
            </a:r>
          </a:p>
          <a:p>
            <a:r>
              <a:rPr lang="sv-SE" sz="2000" dirty="0"/>
              <a:t>Sätt gränser och regler som barnet kan klara</a:t>
            </a:r>
          </a:p>
          <a:p>
            <a:r>
              <a:rPr lang="sv-SE" sz="2000" dirty="0"/>
              <a:t>Lyssna, ha tålamod och var förutsägbar</a:t>
            </a:r>
          </a:p>
          <a:p>
            <a:r>
              <a:rPr lang="sv-SE" sz="2000" dirty="0"/>
              <a:t>Skapa rutiner i vardagen</a:t>
            </a:r>
          </a:p>
          <a:p>
            <a:r>
              <a:rPr lang="sv-SE" sz="2000" dirty="0"/>
              <a:t>Småprata och sätt ord på tankar och känslor</a:t>
            </a:r>
          </a:p>
          <a:p>
            <a:r>
              <a:rPr lang="sv-SE" sz="2000" dirty="0"/>
              <a:t>Hjälp barnet att släppa oro för föräldrarna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– </a:t>
            </a:r>
            <a:r>
              <a:rPr lang="sv-SE" sz="2000" dirty="0"/>
              <a:t>ge saklig information</a:t>
            </a:r>
          </a:p>
          <a:p>
            <a:r>
              <a:rPr lang="sv-SE" sz="2000" dirty="0"/>
              <a:t>Hantera känslor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– </a:t>
            </a:r>
            <a:r>
              <a:rPr lang="sv-SE" sz="2000" dirty="0"/>
              <a:t>var en förebild</a:t>
            </a:r>
          </a:p>
          <a:p>
            <a:r>
              <a:rPr lang="sv-SE" sz="2000" dirty="0"/>
              <a:t>Inkludera barnet i familjen 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5234" y="2121324"/>
            <a:ext cx="5315276" cy="35423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21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Individuell och kollektiv familjeform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574B-C70E-440B-9D6D-F28DB25D0C39}" type="datetime1">
              <a:rPr lang="sv-SE" smtClean="0"/>
              <a:t>2021-06-11</a:t>
            </a:fld>
            <a:endParaRPr lang="sv-SE" dirty="0"/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766268"/>
              </p:ext>
            </p:extLst>
          </p:nvPr>
        </p:nvGraphicFramePr>
        <p:xfrm>
          <a:off x="1071791" y="2108569"/>
          <a:ext cx="7976959" cy="2054348"/>
        </p:xfrm>
        <a:graphic>
          <a:graphicData uri="http://schemas.openxmlformats.org/drawingml/2006/table">
            <a:tbl>
              <a:tblPr firstRow="1" firstCol="1" bandRow="1"/>
              <a:tblGrid>
                <a:gridCol w="4024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2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3587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2000" b="1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sv-SE" sz="2000" b="1" dirty="0" err="1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Me</a:t>
                      </a:r>
                      <a:r>
                        <a:rPr lang="sv-SE" sz="2000" b="1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” -kultur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7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2000" b="1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sv-SE" sz="2000" b="1" dirty="0" err="1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We</a:t>
                      </a:r>
                      <a:r>
                        <a:rPr lang="sv-SE" sz="2000" b="1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”-kultur</a:t>
                      </a:r>
                      <a:endParaRPr lang="sv-SE" sz="20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58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4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DAD7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7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4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AD7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7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7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58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4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DAD7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7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7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4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AD7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7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7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7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5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 smtClean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DAD7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7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7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 smtClean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AD7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7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7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7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1071791" y="2688087"/>
            <a:ext cx="819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chemeClr val="accent4"/>
                </a:solidFill>
              </a:rPr>
              <a:t>Skuld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5155520" y="2688087"/>
            <a:ext cx="819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chemeClr val="accent4"/>
                </a:solidFill>
              </a:rPr>
              <a:t>Skam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050947" y="3218414"/>
            <a:ext cx="1314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chemeClr val="accent4"/>
                </a:solidFill>
              </a:rPr>
              <a:t>Vem är du?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5155520" y="3218414"/>
            <a:ext cx="2276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accent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Vem hör du ihop med</a:t>
            </a:r>
            <a:r>
              <a:rPr lang="sv-SE" sz="1600" dirty="0" smtClean="0">
                <a:solidFill>
                  <a:schemeClr val="accent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?</a:t>
            </a:r>
            <a:endParaRPr lang="sv-SE" sz="1600" dirty="0" smtClean="0">
              <a:solidFill>
                <a:schemeClr val="accent4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1050947" y="3748741"/>
            <a:ext cx="4003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accent4"/>
                </a:solidFill>
              </a:rPr>
              <a:t>Oberoende, </a:t>
            </a:r>
            <a:r>
              <a:rPr lang="sv-SE" sz="1600" dirty="0" smtClean="0">
                <a:solidFill>
                  <a:schemeClr val="accent4"/>
                </a:solidFill>
              </a:rPr>
              <a:t>självbestämmande</a:t>
            </a:r>
            <a:r>
              <a:rPr lang="sv-SE" sz="1600" dirty="0">
                <a:solidFill>
                  <a:schemeClr val="accent4"/>
                </a:solidFill>
              </a:rPr>
              <a:t>, egna </a:t>
            </a:r>
            <a:r>
              <a:rPr lang="sv-SE" sz="1600" dirty="0" smtClean="0">
                <a:solidFill>
                  <a:schemeClr val="accent4"/>
                </a:solidFill>
              </a:rPr>
              <a:t>val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5155520" y="3748741"/>
            <a:ext cx="3743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accent4"/>
                </a:solidFill>
              </a:rPr>
              <a:t>Hör ihop med gruppen, lydig, </a:t>
            </a:r>
            <a:r>
              <a:rPr lang="sv-SE" sz="1600" dirty="0" smtClean="0">
                <a:solidFill>
                  <a:schemeClr val="accent4"/>
                </a:solidFill>
              </a:rPr>
              <a:t>blygsam</a:t>
            </a:r>
          </a:p>
        </p:txBody>
      </p:sp>
    </p:spTree>
    <p:extLst>
      <p:ext uri="{BB962C8B-B14F-4D97-AF65-F5344CB8AC3E}">
        <p14:creationId xmlns:p14="http://schemas.microsoft.com/office/powerpoint/2010/main" val="284321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Modell för interkulturell kommunikation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825A-2CFD-4049-B39D-24AE21EA65D0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071792" y="2059200"/>
            <a:ext cx="9279467" cy="3708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sz="2000" dirty="0"/>
              <a:t>Du är medveten om att ditt eget sätt att vara </a:t>
            </a:r>
            <a:r>
              <a:rPr lang="sv-SE" sz="2000" dirty="0" smtClean="0"/>
              <a:t>och </a:t>
            </a:r>
            <a:br>
              <a:rPr lang="sv-SE" sz="2000" dirty="0" smtClean="0"/>
            </a:br>
            <a:r>
              <a:rPr lang="sv-SE" sz="2000" dirty="0" smtClean="0"/>
              <a:t>tänka </a:t>
            </a:r>
            <a:r>
              <a:rPr lang="sv-SE" sz="2000" dirty="0"/>
              <a:t>är påverkat av den kultur du vuxit upp med.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dirty="0"/>
              <a:t>Du är medveten om att den andra personens sätt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att </a:t>
            </a:r>
            <a:r>
              <a:rPr lang="sv-SE" sz="2000" dirty="0"/>
              <a:t>vara och tänka är påverkat av den kultur han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eller </a:t>
            </a:r>
            <a:r>
              <a:rPr lang="sv-SE" sz="2000" dirty="0"/>
              <a:t>hon vuxit upp i och du är intresserad av att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genom </a:t>
            </a:r>
            <a:r>
              <a:rPr lang="sv-SE" sz="2000" dirty="0"/>
              <a:t>att lyssna, ställa öppna frågor och ha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dialog </a:t>
            </a:r>
            <a:r>
              <a:rPr lang="sv-SE" sz="2000" dirty="0"/>
              <a:t>få veta mer.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dirty="0"/>
              <a:t>Insikten och förståelsen du får i mötet skapar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förutsättningar </a:t>
            </a:r>
            <a:r>
              <a:rPr lang="sv-SE" sz="2000" dirty="0"/>
              <a:t>för en god kontakt. 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52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4</a:t>
            </a:r>
            <a:r>
              <a:rPr lang="sv-SE" dirty="0"/>
              <a:t>. Att hantera </a:t>
            </a:r>
            <a:r>
              <a:rPr lang="sv-SE" dirty="0" smtClean="0"/>
              <a:t>kriser, separationer och andra</a:t>
            </a:r>
            <a:br>
              <a:rPr lang="sv-SE" dirty="0" smtClean="0"/>
            </a:br>
            <a:r>
              <a:rPr lang="sv-SE" dirty="0" smtClean="0"/>
              <a:t>svåra upplevelser</a:t>
            </a:r>
            <a:endParaRPr lang="sv-SE" dirty="0"/>
          </a:p>
        </p:txBody>
      </p:sp>
      <p:pic>
        <p:nvPicPr>
          <p:cNvPr id="4" name="Platshållare för bild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556" t="8105" r="-4938" b="15249"/>
          <a:stretch/>
        </p:blipFill>
        <p:spPr/>
      </p:pic>
    </p:spTree>
    <p:extLst>
      <p:ext uri="{BB962C8B-B14F-4D97-AF65-F5344CB8AC3E}">
        <p14:creationId xmlns:p14="http://schemas.microsoft.com/office/powerpoint/2010/main" val="179428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Mål </a:t>
            </a:r>
            <a:r>
              <a:rPr lang="sv-SE" dirty="0"/>
              <a:t>med </a:t>
            </a:r>
            <a:r>
              <a:rPr lang="sv-SE" dirty="0" smtClean="0"/>
              <a:t>fjärde </a:t>
            </a:r>
            <a:r>
              <a:rPr lang="sv-SE" dirty="0"/>
              <a:t>mötet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9BA2-B0DE-43EC-993B-80C4DE9DF32C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071792" y="2059200"/>
            <a:ext cx="9279467" cy="3708400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 smtClean="0"/>
              <a:t>Få kunskaper </a:t>
            </a:r>
            <a:r>
              <a:rPr lang="sv-SE" sz="2000" dirty="0"/>
              <a:t>om</a:t>
            </a:r>
          </a:p>
          <a:p>
            <a:r>
              <a:rPr lang="sv-SE" sz="2000" dirty="0"/>
              <a:t>barns erfarenheter innan </a:t>
            </a:r>
            <a:r>
              <a:rPr lang="sv-SE" sz="2000" dirty="0" smtClean="0"/>
              <a:t>de </a:t>
            </a:r>
            <a:br>
              <a:rPr lang="sv-SE" sz="2000" dirty="0" smtClean="0"/>
            </a:br>
            <a:r>
              <a:rPr lang="sv-SE" sz="2000" dirty="0" smtClean="0"/>
              <a:t>kommer </a:t>
            </a:r>
            <a:r>
              <a:rPr lang="sv-SE" sz="2000" dirty="0"/>
              <a:t>till familjehemmet</a:t>
            </a:r>
          </a:p>
          <a:p>
            <a:r>
              <a:rPr lang="sv-SE" sz="2000" dirty="0"/>
              <a:t>hur barn kan uppleva </a:t>
            </a:r>
            <a:br>
              <a:rPr lang="sv-SE" sz="2000" dirty="0"/>
            </a:br>
            <a:r>
              <a:rPr lang="sv-SE" sz="2000" dirty="0"/>
              <a:t>flytten till familjehemmet</a:t>
            </a:r>
          </a:p>
          <a:p>
            <a:r>
              <a:rPr lang="sv-SE" sz="2000" dirty="0"/>
              <a:t>hur barn kan reagera </a:t>
            </a:r>
            <a:br>
              <a:rPr lang="sv-SE" sz="2000" dirty="0"/>
            </a:br>
            <a:r>
              <a:rPr lang="sv-SE" sz="2000" dirty="0"/>
              <a:t>efter svåra händelser</a:t>
            </a:r>
          </a:p>
          <a:p>
            <a:r>
              <a:rPr lang="sv-SE" sz="2000" dirty="0"/>
              <a:t>att </a:t>
            </a:r>
            <a:r>
              <a:rPr lang="sv-SE" sz="2000" dirty="0" smtClean="0"/>
              <a:t>barnet </a:t>
            </a:r>
            <a:r>
              <a:rPr lang="sv-SE" sz="2000" dirty="0"/>
              <a:t>behöver ett trauma-</a:t>
            </a:r>
            <a:br>
              <a:rPr lang="sv-SE" sz="2000" dirty="0"/>
            </a:br>
            <a:r>
              <a:rPr lang="sv-SE" sz="2000" dirty="0"/>
              <a:t>medvetet bemötande och vad </a:t>
            </a:r>
            <a:br>
              <a:rPr lang="sv-SE" sz="2000" dirty="0"/>
            </a:br>
            <a:r>
              <a:rPr lang="sv-SE" sz="2000" dirty="0"/>
              <a:t>det innebär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0874" y="2220862"/>
            <a:ext cx="3630183" cy="231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6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Separationer och förluster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BA28-E062-4707-B9CE-8EA5535D5316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071792" y="2059200"/>
            <a:ext cx="10464534" cy="3708400"/>
          </a:xfrm>
        </p:spPr>
        <p:txBody>
          <a:bodyPr/>
          <a:lstStyle/>
          <a:p>
            <a:r>
              <a:rPr lang="sv-SE" sz="2000" dirty="0"/>
              <a:t>Barnets ursprungsfamilj kan ha har förändrats flera </a:t>
            </a:r>
            <a:r>
              <a:rPr lang="sv-SE" sz="2000" dirty="0" smtClean="0"/>
              <a:t>gånger</a:t>
            </a:r>
          </a:p>
          <a:p>
            <a:r>
              <a:rPr lang="sv-SE" sz="2000" dirty="0"/>
              <a:t>Lämnat sina föräldrar och </a:t>
            </a:r>
            <a:r>
              <a:rPr lang="sv-SE" sz="2000" dirty="0" smtClean="0"/>
              <a:t>syskon</a:t>
            </a:r>
            <a:endParaRPr lang="sv-SE" sz="2000" dirty="0"/>
          </a:p>
          <a:p>
            <a:r>
              <a:rPr lang="sv-SE" sz="2000" dirty="0"/>
              <a:t>Upprepade familjehemsplaceringar är vanliga</a:t>
            </a:r>
          </a:p>
          <a:p>
            <a:r>
              <a:rPr lang="sv-SE" sz="2000" dirty="0"/>
              <a:t>Föräldrars död</a:t>
            </a:r>
          </a:p>
          <a:p>
            <a:r>
              <a:rPr lang="sv-SE" sz="2000" dirty="0" smtClean="0"/>
              <a:t>Ensamkommande barn </a:t>
            </a:r>
            <a:r>
              <a:rPr lang="sv-SE" sz="2000" dirty="0"/>
              <a:t>som har varit på flykt under lång tid</a:t>
            </a:r>
          </a:p>
          <a:p>
            <a:r>
              <a:rPr lang="sv-SE" sz="2000" dirty="0" smtClean="0"/>
              <a:t>Flyttat </a:t>
            </a:r>
            <a:r>
              <a:rPr lang="sv-SE" sz="2000" dirty="0"/>
              <a:t>runt både med sin familj och utan någon anhörig</a:t>
            </a:r>
          </a:p>
          <a:p>
            <a:r>
              <a:rPr lang="sv-SE" sz="2000" dirty="0"/>
              <a:t>Separation från språk, kultur, närmiljö och samhälle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541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22F6-DA5C-486D-B854-F0B8122CE282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Krisens stadier</a:t>
            </a:r>
          </a:p>
        </p:txBody>
      </p:sp>
      <p:sp>
        <p:nvSpPr>
          <p:cNvPr id="9" name="Högerpil 8"/>
          <p:cNvSpPr/>
          <p:nvPr/>
        </p:nvSpPr>
        <p:spPr>
          <a:xfrm>
            <a:off x="900113" y="1983744"/>
            <a:ext cx="10186987" cy="3549849"/>
          </a:xfrm>
          <a:prstGeom prst="rightArrow">
            <a:avLst/>
          </a:prstGeom>
          <a:solidFill>
            <a:srgbClr val="DAD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smtClean="0">
              <a:solidFill>
                <a:schemeClr val="tx1"/>
              </a:solidFill>
            </a:endParaRPr>
          </a:p>
        </p:txBody>
      </p:sp>
      <p:grpSp>
        <p:nvGrpSpPr>
          <p:cNvPr id="18" name="Grupp 17"/>
          <p:cNvGrpSpPr/>
          <p:nvPr/>
        </p:nvGrpSpPr>
        <p:grpSpPr>
          <a:xfrm>
            <a:off x="1071793" y="2983605"/>
            <a:ext cx="1714951" cy="1550126"/>
            <a:chOff x="1071793" y="2983605"/>
            <a:chExt cx="1714951" cy="1550126"/>
          </a:xfrm>
        </p:grpSpPr>
        <p:sp>
          <p:nvSpPr>
            <p:cNvPr id="10" name="Rektangel med rundade hörn 9"/>
            <p:cNvSpPr/>
            <p:nvPr/>
          </p:nvSpPr>
          <p:spPr>
            <a:xfrm>
              <a:off x="1071793" y="2983605"/>
              <a:ext cx="1714950" cy="1550126"/>
            </a:xfrm>
            <a:prstGeom prst="roundRect">
              <a:avLst/>
            </a:prstGeom>
            <a:solidFill>
              <a:srgbClr val="ED8B00"/>
            </a:solidFill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900" smtClean="0">
                <a:solidFill>
                  <a:schemeClr val="tx1"/>
                </a:solidFill>
              </a:endParaRPr>
            </a:p>
          </p:txBody>
        </p:sp>
        <p:sp>
          <p:nvSpPr>
            <p:cNvPr id="14" name="textruta 13"/>
            <p:cNvSpPr txBox="1"/>
            <p:nvPr/>
          </p:nvSpPr>
          <p:spPr>
            <a:xfrm>
              <a:off x="1071793" y="3536599"/>
              <a:ext cx="1714951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900" b="1" dirty="0" smtClean="0">
                  <a:solidFill>
                    <a:srgbClr val="FFFFFF"/>
                  </a:solidFill>
                </a:rPr>
                <a:t>Chock</a:t>
              </a:r>
            </a:p>
          </p:txBody>
        </p:sp>
      </p:grpSp>
      <p:grpSp>
        <p:nvGrpSpPr>
          <p:cNvPr id="19" name="Grupp 18"/>
          <p:cNvGrpSpPr/>
          <p:nvPr/>
        </p:nvGrpSpPr>
        <p:grpSpPr>
          <a:xfrm>
            <a:off x="3010823" y="2983605"/>
            <a:ext cx="1720612" cy="1550126"/>
            <a:chOff x="3010823" y="2983605"/>
            <a:chExt cx="1720612" cy="1550126"/>
          </a:xfrm>
        </p:grpSpPr>
        <p:sp>
          <p:nvSpPr>
            <p:cNvPr id="11" name="Rektangel med rundade hörn 10"/>
            <p:cNvSpPr/>
            <p:nvPr/>
          </p:nvSpPr>
          <p:spPr>
            <a:xfrm>
              <a:off x="3010823" y="2983605"/>
              <a:ext cx="1714950" cy="1550126"/>
            </a:xfrm>
            <a:prstGeom prst="roundRect">
              <a:avLst/>
            </a:prstGeom>
            <a:solidFill>
              <a:srgbClr val="ED8B00"/>
            </a:solidFill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900" smtClean="0">
                <a:solidFill>
                  <a:schemeClr val="tx1"/>
                </a:solidFill>
              </a:endParaRPr>
            </a:p>
          </p:txBody>
        </p:sp>
        <p:sp>
          <p:nvSpPr>
            <p:cNvPr id="15" name="textruta 14"/>
            <p:cNvSpPr txBox="1"/>
            <p:nvPr/>
          </p:nvSpPr>
          <p:spPr>
            <a:xfrm>
              <a:off x="3016484" y="3558613"/>
              <a:ext cx="1714951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900" b="1" dirty="0" smtClean="0">
                  <a:solidFill>
                    <a:srgbClr val="FFFFFF"/>
                  </a:solidFill>
                </a:rPr>
                <a:t>Reaktion</a:t>
              </a:r>
            </a:p>
          </p:txBody>
        </p:sp>
      </p:grpSp>
      <p:grpSp>
        <p:nvGrpSpPr>
          <p:cNvPr id="20" name="Grupp 19"/>
          <p:cNvGrpSpPr/>
          <p:nvPr/>
        </p:nvGrpSpPr>
        <p:grpSpPr>
          <a:xfrm>
            <a:off x="4944191" y="2983605"/>
            <a:ext cx="1720612" cy="1550126"/>
            <a:chOff x="4944191" y="2983605"/>
            <a:chExt cx="1720612" cy="1550126"/>
          </a:xfrm>
        </p:grpSpPr>
        <p:sp>
          <p:nvSpPr>
            <p:cNvPr id="12" name="Rektangel med rundade hörn 11"/>
            <p:cNvSpPr/>
            <p:nvPr/>
          </p:nvSpPr>
          <p:spPr>
            <a:xfrm>
              <a:off x="4949853" y="2983605"/>
              <a:ext cx="1714950" cy="1550126"/>
            </a:xfrm>
            <a:prstGeom prst="roundRect">
              <a:avLst/>
            </a:prstGeom>
            <a:solidFill>
              <a:srgbClr val="ED8B00"/>
            </a:solidFill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900" smtClean="0">
                <a:solidFill>
                  <a:schemeClr val="tx1"/>
                </a:solidFill>
              </a:endParaRPr>
            </a:p>
          </p:txBody>
        </p:sp>
        <p:sp>
          <p:nvSpPr>
            <p:cNvPr id="16" name="textruta 15"/>
            <p:cNvSpPr txBox="1"/>
            <p:nvPr/>
          </p:nvSpPr>
          <p:spPr>
            <a:xfrm>
              <a:off x="4944191" y="3536599"/>
              <a:ext cx="1714951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900" b="1" dirty="0" smtClean="0">
                  <a:solidFill>
                    <a:srgbClr val="FFFFFF"/>
                  </a:solidFill>
                </a:rPr>
                <a:t>Bearbetning</a:t>
              </a:r>
            </a:p>
          </p:txBody>
        </p:sp>
      </p:grpSp>
      <p:grpSp>
        <p:nvGrpSpPr>
          <p:cNvPr id="21" name="Grupp 20"/>
          <p:cNvGrpSpPr/>
          <p:nvPr/>
        </p:nvGrpSpPr>
        <p:grpSpPr>
          <a:xfrm>
            <a:off x="6771177" y="2983605"/>
            <a:ext cx="1963517" cy="1550126"/>
            <a:chOff x="6771177" y="2983605"/>
            <a:chExt cx="1963517" cy="1550126"/>
          </a:xfrm>
        </p:grpSpPr>
        <p:sp>
          <p:nvSpPr>
            <p:cNvPr id="13" name="Rektangel med rundade hörn 12"/>
            <p:cNvSpPr/>
            <p:nvPr/>
          </p:nvSpPr>
          <p:spPr>
            <a:xfrm>
              <a:off x="6888883" y="2983605"/>
              <a:ext cx="1714950" cy="1550126"/>
            </a:xfrm>
            <a:prstGeom prst="roundRect">
              <a:avLst/>
            </a:prstGeom>
            <a:solidFill>
              <a:srgbClr val="ED8B00"/>
            </a:solidFill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900" smtClean="0">
                <a:solidFill>
                  <a:schemeClr val="tx1"/>
                </a:solidFill>
              </a:endParaRPr>
            </a:p>
          </p:txBody>
        </p:sp>
        <p:sp>
          <p:nvSpPr>
            <p:cNvPr id="17" name="textruta 16"/>
            <p:cNvSpPr txBox="1"/>
            <p:nvPr/>
          </p:nvSpPr>
          <p:spPr>
            <a:xfrm>
              <a:off x="6771177" y="3536599"/>
              <a:ext cx="1963517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900" b="1" spc="-30" dirty="0" smtClean="0">
                  <a:solidFill>
                    <a:srgbClr val="FFFFFF"/>
                  </a:solidFill>
                </a:rPr>
                <a:t>Nyorientering</a:t>
              </a:r>
            </a:p>
          </p:txBody>
        </p:sp>
      </p:grp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731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Utbildningens mål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52F0-6962-4ED9-9149-2D3B46E295D7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071792" y="2059200"/>
            <a:ext cx="9279467" cy="3708400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Ge möjlighet att känna sig förberedda på </a:t>
            </a:r>
            <a:r>
              <a:rPr lang="sv-SE" sz="2000" dirty="0" smtClean="0"/>
              <a:t>vad </a:t>
            </a:r>
            <a:r>
              <a:rPr lang="sv-SE" sz="2000" dirty="0"/>
              <a:t>det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innebär att </a:t>
            </a:r>
            <a:r>
              <a:rPr lang="sv-SE" sz="2000" dirty="0"/>
              <a:t>vara familjehem och hur </a:t>
            </a:r>
            <a:r>
              <a:rPr lang="sv-SE" sz="2000" dirty="0" smtClean="0"/>
              <a:t>det </a:t>
            </a:r>
            <a:r>
              <a:rPr lang="sv-SE" sz="2000" dirty="0"/>
              <a:t>kan påverka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både </a:t>
            </a:r>
            <a:r>
              <a:rPr lang="sv-SE" sz="2000" dirty="0"/>
              <a:t>det </a:t>
            </a:r>
            <a:r>
              <a:rPr lang="sv-SE" sz="2000" dirty="0" smtClean="0"/>
              <a:t>placerade </a:t>
            </a:r>
            <a:r>
              <a:rPr lang="sv-SE" sz="2000" dirty="0"/>
              <a:t>barnet och den egna familjen </a:t>
            </a:r>
            <a:r>
              <a:rPr lang="sv-SE" sz="2000" dirty="0" smtClean="0"/>
              <a:t>.</a:t>
            </a:r>
            <a:endParaRPr lang="sv-SE" sz="2000" dirty="0"/>
          </a:p>
          <a:p>
            <a:pPr marL="0" indent="0">
              <a:buNone/>
            </a:pPr>
            <a:endParaRPr lang="sv-SE" sz="2000" dirty="0" smtClean="0"/>
          </a:p>
          <a:p>
            <a:pPr marL="0" indent="0">
              <a:buNone/>
            </a:pPr>
            <a:r>
              <a:rPr lang="sv-SE" sz="2000" dirty="0" smtClean="0"/>
              <a:t>Ge </a:t>
            </a:r>
            <a:r>
              <a:rPr lang="sv-SE" sz="2000" dirty="0"/>
              <a:t>ökade kunskaper om</a:t>
            </a:r>
          </a:p>
          <a:p>
            <a:r>
              <a:rPr lang="sv-SE" sz="2000" dirty="0"/>
              <a:t>familjehemsvården och barnen</a:t>
            </a:r>
          </a:p>
          <a:p>
            <a:r>
              <a:rPr lang="sv-SE" sz="2000" dirty="0"/>
              <a:t>ramarna för uppdraget – lagstiftning, samarbete, roller</a:t>
            </a:r>
          </a:p>
          <a:p>
            <a:r>
              <a:rPr lang="sv-SE" sz="2000" dirty="0"/>
              <a:t>barnens behov och rättigheter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36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90C3-A7CD-4FBB-8275-9FFF03C441A5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Migrationens olika faser</a:t>
            </a:r>
          </a:p>
        </p:txBody>
      </p:sp>
      <p:sp>
        <p:nvSpPr>
          <p:cNvPr id="9" name="Högerpil 8"/>
          <p:cNvSpPr/>
          <p:nvPr/>
        </p:nvSpPr>
        <p:spPr>
          <a:xfrm>
            <a:off x="900113" y="1983744"/>
            <a:ext cx="8015287" cy="3549849"/>
          </a:xfrm>
          <a:prstGeom prst="rightArrow">
            <a:avLst/>
          </a:prstGeom>
          <a:solidFill>
            <a:srgbClr val="DAD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smtClean="0">
              <a:solidFill>
                <a:schemeClr val="tx1"/>
              </a:solidFill>
            </a:endParaRPr>
          </a:p>
        </p:txBody>
      </p:sp>
      <p:grpSp>
        <p:nvGrpSpPr>
          <p:cNvPr id="18" name="Grupp 17"/>
          <p:cNvGrpSpPr/>
          <p:nvPr/>
        </p:nvGrpSpPr>
        <p:grpSpPr>
          <a:xfrm>
            <a:off x="1074420" y="2983605"/>
            <a:ext cx="1714951" cy="1550126"/>
            <a:chOff x="1071793" y="2983605"/>
            <a:chExt cx="1714951" cy="1550126"/>
          </a:xfrm>
        </p:grpSpPr>
        <p:sp>
          <p:nvSpPr>
            <p:cNvPr id="10" name="Rektangel med rundade hörn 9"/>
            <p:cNvSpPr/>
            <p:nvPr/>
          </p:nvSpPr>
          <p:spPr>
            <a:xfrm>
              <a:off x="1071793" y="2983605"/>
              <a:ext cx="1714950" cy="1550126"/>
            </a:xfrm>
            <a:prstGeom prst="roundRect">
              <a:avLst/>
            </a:prstGeom>
            <a:solidFill>
              <a:srgbClr val="ED8B00"/>
            </a:solidFill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900" smtClean="0">
                <a:solidFill>
                  <a:schemeClr val="tx1"/>
                </a:solidFill>
              </a:endParaRPr>
            </a:p>
          </p:txBody>
        </p:sp>
        <p:sp>
          <p:nvSpPr>
            <p:cNvPr id="14" name="textruta 13"/>
            <p:cNvSpPr txBox="1"/>
            <p:nvPr/>
          </p:nvSpPr>
          <p:spPr>
            <a:xfrm>
              <a:off x="1071793" y="3405964"/>
              <a:ext cx="171495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900" b="1" dirty="0" smtClean="0">
                  <a:solidFill>
                    <a:srgbClr val="FFFFFF"/>
                  </a:solidFill>
                </a:rPr>
                <a:t>Hemlands- fasen</a:t>
              </a:r>
            </a:p>
          </p:txBody>
        </p:sp>
      </p:grpSp>
      <p:grpSp>
        <p:nvGrpSpPr>
          <p:cNvPr id="19" name="Grupp 18"/>
          <p:cNvGrpSpPr/>
          <p:nvPr/>
        </p:nvGrpSpPr>
        <p:grpSpPr>
          <a:xfrm>
            <a:off x="3010838" y="2983605"/>
            <a:ext cx="1720612" cy="1550126"/>
            <a:chOff x="3010823" y="2983605"/>
            <a:chExt cx="1720612" cy="1550126"/>
          </a:xfrm>
        </p:grpSpPr>
        <p:sp>
          <p:nvSpPr>
            <p:cNvPr id="11" name="Rektangel med rundade hörn 10"/>
            <p:cNvSpPr/>
            <p:nvPr/>
          </p:nvSpPr>
          <p:spPr>
            <a:xfrm>
              <a:off x="3010823" y="2983605"/>
              <a:ext cx="1714950" cy="1550126"/>
            </a:xfrm>
            <a:prstGeom prst="roundRect">
              <a:avLst/>
            </a:prstGeom>
            <a:solidFill>
              <a:srgbClr val="ED8B00"/>
            </a:solidFill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900" smtClean="0">
                <a:solidFill>
                  <a:schemeClr val="tx1"/>
                </a:solidFill>
              </a:endParaRPr>
            </a:p>
          </p:txBody>
        </p:sp>
        <p:sp>
          <p:nvSpPr>
            <p:cNvPr id="15" name="textruta 14"/>
            <p:cNvSpPr txBox="1"/>
            <p:nvPr/>
          </p:nvSpPr>
          <p:spPr>
            <a:xfrm>
              <a:off x="3016484" y="3401851"/>
              <a:ext cx="171495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900" b="1" dirty="0" smtClean="0">
                  <a:solidFill>
                    <a:srgbClr val="FFFFFF"/>
                  </a:solidFill>
                </a:rPr>
                <a:t>Flykt-</a:t>
              </a:r>
              <a:br>
                <a:rPr lang="sv-SE" sz="1900" b="1" dirty="0" smtClean="0">
                  <a:solidFill>
                    <a:srgbClr val="FFFFFF"/>
                  </a:solidFill>
                </a:rPr>
              </a:br>
              <a:r>
                <a:rPr lang="sv-SE" sz="1900" b="1" dirty="0" smtClean="0">
                  <a:solidFill>
                    <a:srgbClr val="FFFFFF"/>
                  </a:solidFill>
                </a:rPr>
                <a:t>fasen</a:t>
              </a:r>
            </a:p>
          </p:txBody>
        </p:sp>
      </p:grpSp>
      <p:grpSp>
        <p:nvGrpSpPr>
          <p:cNvPr id="20" name="Grupp 19"/>
          <p:cNvGrpSpPr/>
          <p:nvPr/>
        </p:nvGrpSpPr>
        <p:grpSpPr>
          <a:xfrm>
            <a:off x="4796162" y="2983605"/>
            <a:ext cx="2013958" cy="1550126"/>
            <a:chOff x="4787437" y="2983605"/>
            <a:chExt cx="2013958" cy="1550126"/>
          </a:xfrm>
        </p:grpSpPr>
        <p:sp>
          <p:nvSpPr>
            <p:cNvPr id="12" name="Rektangel med rundade hörn 11"/>
            <p:cNvSpPr/>
            <p:nvPr/>
          </p:nvSpPr>
          <p:spPr>
            <a:xfrm>
              <a:off x="4949853" y="2983605"/>
              <a:ext cx="1714950" cy="1550126"/>
            </a:xfrm>
            <a:prstGeom prst="roundRect">
              <a:avLst/>
            </a:prstGeom>
            <a:solidFill>
              <a:srgbClr val="ED8B00"/>
            </a:solidFill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900" smtClean="0">
                <a:solidFill>
                  <a:schemeClr val="tx1"/>
                </a:solidFill>
              </a:endParaRPr>
            </a:p>
          </p:txBody>
        </p:sp>
        <p:sp>
          <p:nvSpPr>
            <p:cNvPr id="16" name="textruta 15"/>
            <p:cNvSpPr txBox="1"/>
            <p:nvPr/>
          </p:nvSpPr>
          <p:spPr>
            <a:xfrm>
              <a:off x="4787437" y="3423382"/>
              <a:ext cx="201395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900" b="1" spc="-30" dirty="0" smtClean="0">
                  <a:solidFill>
                    <a:srgbClr val="FFFFFF"/>
                  </a:solidFill>
                </a:rPr>
                <a:t>Nyetablerings-</a:t>
              </a:r>
              <a:br>
                <a:rPr lang="sv-SE" sz="1900" b="1" spc="-30" dirty="0" smtClean="0">
                  <a:solidFill>
                    <a:srgbClr val="FFFFFF"/>
                  </a:solidFill>
                </a:rPr>
              </a:br>
              <a:r>
                <a:rPr lang="sv-SE" sz="1900" b="1" dirty="0" smtClean="0">
                  <a:solidFill>
                    <a:srgbClr val="FFFFFF"/>
                  </a:solidFill>
                </a:rPr>
                <a:t>fasen</a:t>
              </a:r>
            </a:p>
          </p:txBody>
        </p:sp>
      </p:grp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611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Traumamedvetet </a:t>
            </a:r>
            <a:r>
              <a:rPr lang="sv-SE" altLang="sv-SE" dirty="0" smtClean="0"/>
              <a:t>bemötande	Del 1</a:t>
            </a:r>
            <a:br>
              <a:rPr lang="sv-SE" altLang="sv-SE" dirty="0" smtClean="0"/>
            </a:br>
            <a:r>
              <a:rPr lang="sv-SE" altLang="sv-SE" dirty="0" smtClean="0"/>
              <a:t>Vad är trauma?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26E8-6E53-4730-BA85-EF897F727619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>
          <a:xfrm>
            <a:off x="7440745" y="5221275"/>
            <a:ext cx="4658265" cy="367200"/>
          </a:xfrm>
        </p:spPr>
        <p:txBody>
          <a:bodyPr/>
          <a:lstStyle/>
          <a:p>
            <a:r>
              <a:rPr lang="sv-SE" dirty="0"/>
              <a:t>Film </a:t>
            </a:r>
            <a:r>
              <a:rPr lang="sv-SE" dirty="0" smtClean="0"/>
              <a:t>1 </a:t>
            </a:r>
            <a:r>
              <a:rPr lang="sv-SE" dirty="0"/>
              <a:t>från Rädda </a:t>
            </a:r>
            <a:r>
              <a:rPr lang="sv-SE" dirty="0" smtClean="0"/>
              <a:t>Barnen</a:t>
            </a:r>
            <a:endParaRPr lang="sv-SE" dirty="0"/>
          </a:p>
        </p:txBody>
      </p:sp>
      <p:pic>
        <p:nvPicPr>
          <p:cNvPr id="4" name="Bildobjekt 3">
            <a:hlinkClick r:id="rId3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091" y="2140867"/>
            <a:ext cx="6209404" cy="34848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058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Traumamedvetet bemötande</a:t>
            </a:r>
            <a:br>
              <a:rPr lang="sv-SE" dirty="0"/>
            </a:br>
            <a:r>
              <a:rPr lang="sv-SE" dirty="0"/>
              <a:t>några förutsättningar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D177-78B7-493F-84F7-978434E73F18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071792" y="2059200"/>
            <a:ext cx="4852758" cy="3708400"/>
          </a:xfrm>
        </p:spPr>
        <p:txBody>
          <a:bodyPr/>
          <a:lstStyle/>
          <a:p>
            <a:r>
              <a:rPr lang="sv-SE" sz="2000" dirty="0"/>
              <a:t>Ett förhållningssätt</a:t>
            </a:r>
          </a:p>
          <a:p>
            <a:r>
              <a:rPr lang="sv-SE" sz="2000" dirty="0"/>
              <a:t>Läkningen av trauma i vardagsmiljö</a:t>
            </a:r>
          </a:p>
          <a:p>
            <a:r>
              <a:rPr lang="sv-SE" sz="2000" dirty="0"/>
              <a:t>Lyhördhet och uppmärksamhet på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barnets </a:t>
            </a:r>
            <a:r>
              <a:rPr lang="sv-SE" sz="2000" dirty="0"/>
              <a:t>signaler på trauma</a:t>
            </a:r>
          </a:p>
          <a:p>
            <a:r>
              <a:rPr lang="sv-SE" sz="2000" dirty="0"/>
              <a:t>Förstå bakgrunden till barnets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reaktion </a:t>
            </a:r>
            <a:r>
              <a:rPr lang="sv-SE" sz="2000" dirty="0"/>
              <a:t>på trauma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851" y="2059200"/>
            <a:ext cx="5391150" cy="3590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26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Traumamedvetet </a:t>
            </a:r>
            <a:r>
              <a:rPr lang="sv-SE" altLang="sv-SE" dirty="0" smtClean="0"/>
              <a:t>bemötande	Del 2</a:t>
            </a:r>
            <a:br>
              <a:rPr lang="sv-SE" altLang="sv-SE" dirty="0" smtClean="0"/>
            </a:br>
            <a:r>
              <a:rPr lang="sv-SE" altLang="sv-SE" dirty="0" smtClean="0"/>
              <a:t>Vad är trauma?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197B-E72E-4C96-94DF-1F346C47A3B4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>
          <a:xfrm>
            <a:off x="7440745" y="5221275"/>
            <a:ext cx="4658265" cy="367200"/>
          </a:xfrm>
        </p:spPr>
        <p:txBody>
          <a:bodyPr/>
          <a:lstStyle/>
          <a:p>
            <a:r>
              <a:rPr lang="sv-SE" dirty="0"/>
              <a:t>Film </a:t>
            </a:r>
            <a:r>
              <a:rPr lang="sv-SE" dirty="0" smtClean="0"/>
              <a:t>3 </a:t>
            </a:r>
            <a:r>
              <a:rPr lang="sv-SE" dirty="0"/>
              <a:t>från Rädda </a:t>
            </a:r>
            <a:r>
              <a:rPr lang="sv-SE" dirty="0" smtClean="0"/>
              <a:t>Barnen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6"/>
          </p:nvPr>
        </p:nvSpPr>
        <p:spPr>
          <a:xfrm>
            <a:off x="7431049" y="2139951"/>
            <a:ext cx="4451988" cy="2310129"/>
          </a:xfrm>
        </p:spPr>
        <p:txBody>
          <a:bodyPr/>
          <a:lstStyle/>
          <a:p>
            <a:r>
              <a:rPr lang="sv-SE" dirty="0"/>
              <a:t>Behov av trygghet</a:t>
            </a:r>
          </a:p>
          <a:p>
            <a:r>
              <a:rPr lang="sv-SE" dirty="0"/>
              <a:t>G</a:t>
            </a:r>
            <a:r>
              <a:rPr lang="sv-SE" dirty="0" smtClean="0"/>
              <a:t>oda </a:t>
            </a:r>
            <a:r>
              <a:rPr lang="sv-SE" dirty="0"/>
              <a:t>relationer</a:t>
            </a:r>
          </a:p>
          <a:p>
            <a:r>
              <a:rPr lang="sv-SE" dirty="0"/>
              <a:t>H</a:t>
            </a:r>
            <a:r>
              <a:rPr lang="sv-SE" dirty="0" smtClean="0"/>
              <a:t>jälp </a:t>
            </a:r>
            <a:r>
              <a:rPr lang="sv-SE" dirty="0"/>
              <a:t>att hantera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svåra </a:t>
            </a:r>
            <a:r>
              <a:rPr lang="sv-SE" dirty="0"/>
              <a:t>känslor</a:t>
            </a:r>
          </a:p>
          <a:p>
            <a:endParaRPr lang="sv-SE" dirty="0"/>
          </a:p>
        </p:txBody>
      </p:sp>
      <p:pic>
        <p:nvPicPr>
          <p:cNvPr id="4" name="Bildobjekt 3">
            <a:hlinkClick r:id="rId3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091" y="2140867"/>
            <a:ext cx="6209404" cy="34848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925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Traumamedvetet </a:t>
            </a:r>
            <a:r>
              <a:rPr lang="sv-SE" altLang="sv-SE" dirty="0" smtClean="0"/>
              <a:t>bemötande	Del 3</a:t>
            </a:r>
            <a:br>
              <a:rPr lang="sv-SE" altLang="sv-SE" dirty="0" smtClean="0"/>
            </a:br>
            <a:r>
              <a:rPr lang="sv-SE" altLang="sv-SE" dirty="0" smtClean="0"/>
              <a:t>Vad är trauma?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197B-E72E-4C96-94DF-1F346C47A3B4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>
          <a:xfrm>
            <a:off x="7440745" y="5221275"/>
            <a:ext cx="4658265" cy="367200"/>
          </a:xfrm>
        </p:spPr>
        <p:txBody>
          <a:bodyPr/>
          <a:lstStyle/>
          <a:p>
            <a:r>
              <a:rPr lang="sv-SE" dirty="0"/>
              <a:t>Film 4</a:t>
            </a:r>
            <a:r>
              <a:rPr lang="sv-SE" dirty="0" smtClean="0"/>
              <a:t> </a:t>
            </a:r>
            <a:r>
              <a:rPr lang="sv-SE" dirty="0"/>
              <a:t>från Rädda </a:t>
            </a:r>
            <a:r>
              <a:rPr lang="sv-SE" dirty="0" smtClean="0"/>
              <a:t>Barnen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6"/>
          </p:nvPr>
        </p:nvSpPr>
        <p:spPr>
          <a:xfrm>
            <a:off x="7431049" y="2139951"/>
            <a:ext cx="4451988" cy="2310129"/>
          </a:xfrm>
        </p:spPr>
        <p:txBody>
          <a:bodyPr/>
          <a:lstStyle/>
          <a:p>
            <a:r>
              <a:rPr lang="sv-SE" dirty="0"/>
              <a:t>Behov av trygghet</a:t>
            </a:r>
          </a:p>
          <a:p>
            <a:r>
              <a:rPr lang="sv-SE" dirty="0"/>
              <a:t>G</a:t>
            </a:r>
            <a:r>
              <a:rPr lang="sv-SE" dirty="0" smtClean="0"/>
              <a:t>oda </a:t>
            </a:r>
            <a:r>
              <a:rPr lang="sv-SE" dirty="0"/>
              <a:t>relationer</a:t>
            </a:r>
          </a:p>
          <a:p>
            <a:r>
              <a:rPr lang="sv-SE" dirty="0"/>
              <a:t>H</a:t>
            </a:r>
            <a:r>
              <a:rPr lang="sv-SE" dirty="0" smtClean="0"/>
              <a:t>jälp </a:t>
            </a:r>
            <a:r>
              <a:rPr lang="sv-SE" dirty="0"/>
              <a:t>att hantera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svåra </a:t>
            </a:r>
            <a:r>
              <a:rPr lang="sv-SE" dirty="0"/>
              <a:t>känslor</a:t>
            </a:r>
          </a:p>
          <a:p>
            <a:endParaRPr lang="sv-SE" dirty="0"/>
          </a:p>
        </p:txBody>
      </p:sp>
      <p:pic>
        <p:nvPicPr>
          <p:cNvPr id="4" name="Bildobjekt 3">
            <a:hlinkClick r:id="rId3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091" y="2140867"/>
            <a:ext cx="6209404" cy="34848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426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Traumamedvetet bemötande</a:t>
            </a:r>
            <a:endParaRPr lang="sv-SE" dirty="0">
              <a:solidFill>
                <a:srgbClr val="ED8B00"/>
              </a:solidFill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3571-7D41-4CBC-8E40-4D70DEDF775A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5807967" y="2060206"/>
            <a:ext cx="4912283" cy="3708400"/>
          </a:xfrm>
        </p:spPr>
        <p:txBody>
          <a:bodyPr/>
          <a:lstStyle/>
          <a:p>
            <a:r>
              <a:rPr lang="sv-SE" dirty="0"/>
              <a:t>Vilka situationer tänker ni kan skapa trauman hos barn?</a:t>
            </a:r>
          </a:p>
          <a:p>
            <a:r>
              <a:rPr lang="sv-SE" dirty="0"/>
              <a:t>Hur ser ni att barnen är traumatiserade?</a:t>
            </a:r>
          </a:p>
          <a:p>
            <a:r>
              <a:rPr lang="sv-SE" dirty="0"/>
              <a:t>Vad kan ni som familjehem göra för att läka barnen?</a:t>
            </a:r>
          </a:p>
          <a:p>
            <a:r>
              <a:rPr lang="sv-SE" dirty="0"/>
              <a:t>När behöver man söka professionell hjälp?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sz="4400" dirty="0" smtClean="0"/>
              <a:t>Gruppdiskussion</a:t>
            </a:r>
            <a:endParaRPr lang="sv-SE" sz="4400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642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William</a:t>
            </a:r>
            <a:endParaRPr lang="sv-SE" dirty="0">
              <a:solidFill>
                <a:srgbClr val="ED8B00"/>
              </a:solidFill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237A-8FB3-49FB-B90B-0818340A3CEA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5807967" y="2060206"/>
            <a:ext cx="4912283" cy="3708400"/>
          </a:xfrm>
        </p:spPr>
        <p:txBody>
          <a:bodyPr/>
          <a:lstStyle/>
          <a:p>
            <a:r>
              <a:rPr lang="sv-SE" dirty="0"/>
              <a:t>Hur förbereder man barnet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på </a:t>
            </a:r>
            <a:r>
              <a:rPr lang="sv-SE" dirty="0"/>
              <a:t>ytterligare en separation</a:t>
            </a:r>
          </a:p>
          <a:p>
            <a:r>
              <a:rPr lang="sv-SE" dirty="0"/>
              <a:t>Hur förbereder man sin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egen </a:t>
            </a:r>
            <a:r>
              <a:rPr lang="sv-SE" dirty="0"/>
              <a:t>familj på separationen</a:t>
            </a:r>
          </a:p>
          <a:p>
            <a:r>
              <a:rPr lang="sv-SE" dirty="0"/>
              <a:t>Vilka känslor vill du att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William </a:t>
            </a:r>
            <a:r>
              <a:rPr lang="sv-SE" dirty="0"/>
              <a:t>ska ha när han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lämnar </a:t>
            </a:r>
            <a:r>
              <a:rPr lang="sv-SE" dirty="0"/>
              <a:t>familjehemmet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sz="4400" dirty="0" smtClean="0"/>
              <a:t>Fundera på…</a:t>
            </a:r>
            <a:endParaRPr lang="sv-SE" sz="4400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337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William</a:t>
            </a:r>
            <a:endParaRPr lang="sv-SE" dirty="0">
              <a:solidFill>
                <a:srgbClr val="ED8B00"/>
              </a:solidFill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237A-8FB3-49FB-B90B-0818340A3CEA}" type="datetime1">
              <a:rPr lang="sv-SE" smtClean="0">
                <a:solidFill>
                  <a:srgbClr val="002B45"/>
                </a:solidFill>
              </a:rPr>
              <a:pPr/>
              <a:t>2021-06-11</a:t>
            </a:fld>
            <a:endParaRPr lang="sv-SE" dirty="0">
              <a:solidFill>
                <a:srgbClr val="002B45"/>
              </a:solidFill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5807967" y="2060206"/>
            <a:ext cx="4912283" cy="3708400"/>
          </a:xfrm>
        </p:spPr>
        <p:txBody>
          <a:bodyPr/>
          <a:lstStyle/>
          <a:p>
            <a:pPr lvl="0"/>
            <a:r>
              <a:rPr lang="sv-SE" sz="2400" dirty="0"/>
              <a:t>Vilka tecken finns det på att William skulle behöva professionell hjälp?</a:t>
            </a:r>
          </a:p>
          <a:p>
            <a:pPr lvl="0"/>
            <a:r>
              <a:rPr lang="sv-SE" sz="2400" dirty="0"/>
              <a:t>Vilken </a:t>
            </a:r>
            <a:r>
              <a:rPr lang="sv-SE" sz="2400" dirty="0" smtClean="0"/>
              <a:t>professionell hjälp tror ni han skulle </a:t>
            </a:r>
            <a:r>
              <a:rPr lang="sv-SE" sz="2400" dirty="0"/>
              <a:t>behöva och vem </a:t>
            </a:r>
            <a:r>
              <a:rPr lang="sv-SE" sz="2400" dirty="0" smtClean="0"/>
              <a:t>tänker ni </a:t>
            </a:r>
            <a:r>
              <a:rPr lang="sv-SE" sz="2400" dirty="0"/>
              <a:t>ska ge honom det?</a:t>
            </a:r>
          </a:p>
          <a:p>
            <a:r>
              <a:rPr lang="sv-SE" sz="2400" dirty="0"/>
              <a:t>Diskutera vilken hjälp som ni känner till som finns att tillgå för </a:t>
            </a:r>
            <a:r>
              <a:rPr lang="sv-SE" sz="2400" dirty="0" smtClean="0"/>
              <a:t>er och ert barn?</a:t>
            </a:r>
            <a:endParaRPr lang="sv-SE" sz="2400" dirty="0"/>
          </a:p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sz="4400" dirty="0" smtClean="0"/>
              <a:t>Fundera på…</a:t>
            </a:r>
            <a:endParaRPr lang="sv-SE" sz="4400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B45"/>
                </a:solidFill>
              </a:rPr>
              <a:t>Ett hem att växa i – grundutbildning för jour- och familjehem</a:t>
            </a:r>
            <a:endParaRPr lang="sv-SE" dirty="0">
              <a:solidFill>
                <a:srgbClr val="002B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5</a:t>
            </a:r>
            <a:r>
              <a:rPr lang="sv-SE" dirty="0"/>
              <a:t>. Livslånga relationer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och </a:t>
            </a:r>
            <a:r>
              <a:rPr lang="sv-SE" dirty="0"/>
              <a:t>ursprungsfamiljens betydelse 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206" t="20344" r="7601" b="18948"/>
          <a:stretch/>
        </p:blipFill>
        <p:spPr/>
      </p:pic>
    </p:spTree>
    <p:extLst>
      <p:ext uri="{BB962C8B-B14F-4D97-AF65-F5344CB8AC3E}">
        <p14:creationId xmlns:p14="http://schemas.microsoft.com/office/powerpoint/2010/main" val="76660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Mål </a:t>
            </a:r>
            <a:r>
              <a:rPr lang="sv-SE" dirty="0"/>
              <a:t>med </a:t>
            </a:r>
            <a:r>
              <a:rPr lang="sv-SE" dirty="0" smtClean="0"/>
              <a:t>femte </a:t>
            </a:r>
            <a:r>
              <a:rPr lang="sv-SE" dirty="0"/>
              <a:t>mötet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9BA2-B0DE-43EC-993B-80C4DE9DF32C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071792" y="2059200"/>
            <a:ext cx="9279467" cy="3708400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 smtClean="0"/>
              <a:t>Få kunskaper </a:t>
            </a:r>
            <a:r>
              <a:rPr lang="sv-SE" sz="2000" dirty="0"/>
              <a:t>om</a:t>
            </a:r>
          </a:p>
          <a:p>
            <a:r>
              <a:rPr lang="sv-SE" sz="2000" dirty="0"/>
              <a:t>b</a:t>
            </a:r>
            <a:r>
              <a:rPr lang="sv-SE" sz="2000" dirty="0" smtClean="0"/>
              <a:t>arns olika flyttar </a:t>
            </a:r>
            <a:r>
              <a:rPr lang="sv-SE" sz="2000" dirty="0"/>
              <a:t>och uppbrott</a:t>
            </a:r>
          </a:p>
          <a:p>
            <a:r>
              <a:rPr lang="sv-SE" sz="2000" dirty="0"/>
              <a:t>om ursprungsfamiljens betydelse</a:t>
            </a:r>
          </a:p>
          <a:p>
            <a:r>
              <a:rPr lang="sv-SE" sz="2000" dirty="0"/>
              <a:t>barnets umgänge med sina föräldrar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och </a:t>
            </a:r>
            <a:r>
              <a:rPr lang="sv-SE" sz="2000" dirty="0"/>
              <a:t>andra viktiga personer</a:t>
            </a:r>
          </a:p>
          <a:p>
            <a:r>
              <a:rPr lang="sv-SE" sz="2000" dirty="0"/>
              <a:t>om samarbetet mellan familjehemmet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och </a:t>
            </a:r>
            <a:r>
              <a:rPr lang="sv-SE" sz="2000" dirty="0"/>
              <a:t>barnets föräldrar</a:t>
            </a:r>
          </a:p>
          <a:p>
            <a:r>
              <a:rPr lang="sv-SE" sz="2000" dirty="0"/>
              <a:t>ensamkommande barn och </a:t>
            </a:r>
            <a:r>
              <a:rPr lang="sv-SE" sz="2000" dirty="0" smtClean="0"/>
              <a:t>ursprungs-</a:t>
            </a:r>
            <a:br>
              <a:rPr lang="sv-SE" sz="2000" dirty="0" smtClean="0"/>
            </a:br>
            <a:r>
              <a:rPr lang="sv-SE" sz="2000" dirty="0" smtClean="0"/>
              <a:t>familjens </a:t>
            </a:r>
            <a:r>
              <a:rPr lang="sv-SE" sz="2000" dirty="0"/>
              <a:t>betydelse 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0874" y="2220862"/>
            <a:ext cx="3630183" cy="231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9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Innehåll – åtta delar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3FAA-740B-445D-A836-0D996E2DDE2D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071792" y="2059200"/>
            <a:ext cx="9279467" cy="3708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sz="2000" dirty="0"/>
              <a:t>Familjehemsvården och barnen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dirty="0"/>
              <a:t>Ett uppdrag i samverkan med barnet i fokus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dirty="0"/>
              <a:t>Att stödja barns behov av närhet och anknytning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dirty="0"/>
              <a:t>Att hantera </a:t>
            </a:r>
            <a:r>
              <a:rPr lang="sv-SE" sz="2000" dirty="0" smtClean="0"/>
              <a:t>kriser, separationer och andra svåra upplevelser</a:t>
            </a:r>
            <a:endParaRPr lang="sv-SE" sz="2000" dirty="0"/>
          </a:p>
          <a:p>
            <a:pPr marL="457200" indent="-457200">
              <a:buFont typeface="+mj-lt"/>
              <a:buAutoNum type="arabicPeriod"/>
            </a:pPr>
            <a:r>
              <a:rPr lang="sv-SE" sz="2000" dirty="0"/>
              <a:t>Livslånga relationer och ursprungsfamiljens betydelse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dirty="0"/>
              <a:t>Barns skolgång och hälsa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dirty="0"/>
              <a:t>Att fostra och vägleda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dirty="0"/>
              <a:t>Vardagen i familjehemmet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540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Reflektion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A7B5-B5EB-476F-962A-AD94231BCC25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071792" y="2059200"/>
            <a:ext cx="4897687" cy="3708400"/>
          </a:xfrm>
        </p:spPr>
        <p:txBody>
          <a:bodyPr/>
          <a:lstStyle/>
          <a:p>
            <a:r>
              <a:rPr lang="sv-SE" sz="2000" dirty="0"/>
              <a:t>Varför ska barnet ha kontakt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med </a:t>
            </a:r>
            <a:r>
              <a:rPr lang="sv-SE" sz="2000" dirty="0"/>
              <a:t>sin ursprungsfamilj, det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vill </a:t>
            </a:r>
            <a:r>
              <a:rPr lang="sv-SE" sz="2000" dirty="0"/>
              <a:t>säga föräldrar, </a:t>
            </a:r>
            <a:r>
              <a:rPr lang="sv-SE" sz="2000" dirty="0" smtClean="0"/>
              <a:t>syskon </a:t>
            </a:r>
            <a:r>
              <a:rPr lang="sv-SE" sz="2000" dirty="0"/>
              <a:t>och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andra </a:t>
            </a:r>
            <a:r>
              <a:rPr lang="sv-SE" sz="2000" dirty="0"/>
              <a:t>släktingar?</a:t>
            </a:r>
          </a:p>
          <a:p>
            <a:r>
              <a:rPr lang="sv-SE" sz="2000" dirty="0"/>
              <a:t>Vad tänker ni om </a:t>
            </a:r>
            <a:r>
              <a:rPr lang="sv-SE" sz="2000" dirty="0" smtClean="0"/>
              <a:t>ensam-</a:t>
            </a:r>
            <a:br>
              <a:rPr lang="sv-SE" sz="2000" dirty="0" smtClean="0"/>
            </a:br>
            <a:r>
              <a:rPr lang="sv-SE" sz="2000" dirty="0" smtClean="0"/>
              <a:t>kommande barns kontakt </a:t>
            </a:r>
            <a:r>
              <a:rPr lang="sv-SE" sz="2000" dirty="0"/>
              <a:t>med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sitt </a:t>
            </a:r>
            <a:r>
              <a:rPr lang="sv-SE" sz="2000" dirty="0"/>
              <a:t>ursprung?</a:t>
            </a:r>
          </a:p>
        </p:txBody>
      </p:sp>
      <p:pic>
        <p:nvPicPr>
          <p:cNvPr id="7" name="Platshållare för bild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5213" y="1982738"/>
            <a:ext cx="4256087" cy="34401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690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Umgänge mellan barn och föräldrar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0779-140A-4D66-AF2B-616B2D19C9FB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sv-SE" sz="2000" b="0" dirty="0">
                <a:solidFill>
                  <a:srgbClr val="002B45"/>
                </a:solidFill>
              </a:rPr>
              <a:t>Grundprincip i lagen att barnet ska </a:t>
            </a:r>
            <a:br>
              <a:rPr lang="sv-SE" sz="2000" b="0" dirty="0">
                <a:solidFill>
                  <a:srgbClr val="002B45"/>
                </a:solidFill>
              </a:rPr>
            </a:br>
            <a:r>
              <a:rPr lang="sv-SE" sz="2000" b="0" dirty="0">
                <a:solidFill>
                  <a:srgbClr val="002B45"/>
                </a:solidFill>
              </a:rPr>
              <a:t>ha umgänge med sina föräldrar</a:t>
            </a:r>
          </a:p>
          <a:p>
            <a:pPr lvl="0"/>
            <a:r>
              <a:rPr lang="sv-SE" sz="2000" b="0" dirty="0" smtClean="0">
                <a:solidFill>
                  <a:srgbClr val="002B45"/>
                </a:solidFill>
              </a:rPr>
              <a:t>Planering av umgänge</a:t>
            </a:r>
            <a:endParaRPr lang="sv-SE" sz="2000" b="0" dirty="0">
              <a:solidFill>
                <a:srgbClr val="002B45"/>
              </a:solidFill>
            </a:endParaRPr>
          </a:p>
          <a:p>
            <a:pPr lvl="0"/>
            <a:r>
              <a:rPr lang="sv-SE" sz="2000" b="0" dirty="0">
                <a:solidFill>
                  <a:srgbClr val="002B45"/>
                </a:solidFill>
              </a:rPr>
              <a:t>Frivilliga placeringar</a:t>
            </a:r>
          </a:p>
          <a:p>
            <a:pPr lvl="0"/>
            <a:r>
              <a:rPr lang="sv-SE" sz="2000" b="0" dirty="0">
                <a:solidFill>
                  <a:srgbClr val="002B45"/>
                </a:solidFill>
              </a:rPr>
              <a:t>LVU-placeringar</a:t>
            </a:r>
          </a:p>
          <a:p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27600"/>
            <a:ext cx="5468466" cy="3454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026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BF30-2CA3-437D-A180-7474E24C3F88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>
                <a:solidFill>
                  <a:srgbClr val="FFFFFF"/>
                </a:solidFill>
              </a:rPr>
              <a:t>Att finnas kvar för barnet</a:t>
            </a:r>
          </a:p>
          <a:p>
            <a:r>
              <a:rPr lang="sv-SE" dirty="0"/>
              <a:t>Satsa på att bygga upp en bra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kontakt </a:t>
            </a:r>
            <a:r>
              <a:rPr lang="sv-SE" dirty="0"/>
              <a:t>med barnets föräldrar</a:t>
            </a:r>
          </a:p>
          <a:p>
            <a:r>
              <a:rPr lang="sv-SE" dirty="0"/>
              <a:t>Försök upprätthålla kontakten </a:t>
            </a:r>
            <a:r>
              <a:rPr lang="sv-SE" dirty="0" smtClean="0"/>
              <a:t>med </a:t>
            </a:r>
            <a:br>
              <a:rPr lang="sv-SE" dirty="0" smtClean="0"/>
            </a:br>
            <a:r>
              <a:rPr lang="sv-SE" dirty="0" smtClean="0"/>
              <a:t>barnet </a:t>
            </a:r>
            <a:r>
              <a:rPr lang="sv-SE" dirty="0"/>
              <a:t>efter hemflytt eller utvisning/avvisning</a:t>
            </a:r>
          </a:p>
          <a:p>
            <a:r>
              <a:rPr lang="sv-SE" dirty="0"/>
              <a:t>Bekräfta för barnet hur viktig hon eller han är för er</a:t>
            </a:r>
          </a:p>
          <a:p>
            <a:r>
              <a:rPr lang="sv-SE" dirty="0"/>
              <a:t>Stå ut vid tonåringens frigörelse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53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6</a:t>
            </a:r>
            <a:r>
              <a:rPr lang="sv-SE" dirty="0"/>
              <a:t>. Barns hälsa och skolgång</a:t>
            </a:r>
          </a:p>
        </p:txBody>
      </p:sp>
      <p:pic>
        <p:nvPicPr>
          <p:cNvPr id="7" name="Platshållare för bild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" t="6846" r="-78" b="31588"/>
          <a:stretch/>
        </p:blipFill>
        <p:spPr/>
      </p:pic>
    </p:spTree>
    <p:extLst>
      <p:ext uri="{BB962C8B-B14F-4D97-AF65-F5344CB8AC3E}">
        <p14:creationId xmlns:p14="http://schemas.microsoft.com/office/powerpoint/2010/main" val="263019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Mål </a:t>
            </a:r>
            <a:r>
              <a:rPr lang="sv-SE" dirty="0"/>
              <a:t>med </a:t>
            </a:r>
            <a:r>
              <a:rPr lang="sv-SE" dirty="0" smtClean="0"/>
              <a:t>sjätte </a:t>
            </a:r>
            <a:r>
              <a:rPr lang="sv-SE" dirty="0"/>
              <a:t>mötet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9BA2-B0DE-43EC-993B-80C4DE9DF32C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071792" y="2059200"/>
            <a:ext cx="9279467" cy="3708400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 smtClean="0"/>
              <a:t>Få kunskaper </a:t>
            </a:r>
            <a:r>
              <a:rPr lang="sv-SE" sz="2000" dirty="0"/>
              <a:t>om</a:t>
            </a:r>
          </a:p>
          <a:p>
            <a:pPr>
              <a:defRPr/>
            </a:pPr>
            <a:r>
              <a:rPr lang="sv-SE" sz="2000" dirty="0"/>
              <a:t>v</a:t>
            </a:r>
            <a:r>
              <a:rPr lang="sv-SE" sz="2000" dirty="0" smtClean="0"/>
              <a:t>ad </a:t>
            </a:r>
            <a:r>
              <a:rPr lang="sv-SE" sz="2000" dirty="0"/>
              <a:t>lagen säger om familjehemsplacerade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barns </a:t>
            </a:r>
            <a:r>
              <a:rPr lang="sv-SE" sz="2000" dirty="0"/>
              <a:t>hälsa och skolgång</a:t>
            </a:r>
          </a:p>
          <a:p>
            <a:pPr>
              <a:defRPr/>
            </a:pPr>
            <a:r>
              <a:rPr lang="sv-SE" sz="2000" dirty="0"/>
              <a:t>o</a:t>
            </a:r>
            <a:r>
              <a:rPr lang="sv-SE" sz="2000" dirty="0" smtClean="0"/>
              <a:t>m </a:t>
            </a:r>
            <a:r>
              <a:rPr lang="sv-SE" sz="2000" dirty="0"/>
              <a:t>familjehemsplacerade barns hälsoproblem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och </a:t>
            </a:r>
            <a:r>
              <a:rPr lang="sv-SE" sz="2000" dirty="0"/>
              <a:t>att de  behöver uppmärksammas mer</a:t>
            </a:r>
          </a:p>
          <a:p>
            <a:pPr>
              <a:defRPr/>
            </a:pPr>
            <a:r>
              <a:rPr lang="sv-SE" sz="2000" dirty="0"/>
              <a:t>h</a:t>
            </a:r>
            <a:r>
              <a:rPr lang="sv-SE" sz="2000" dirty="0" smtClean="0"/>
              <a:t>ur </a:t>
            </a:r>
            <a:r>
              <a:rPr lang="sv-SE" sz="2000" dirty="0"/>
              <a:t>stor inverkan bra skolresultat har på möjligheten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till </a:t>
            </a:r>
            <a:r>
              <a:rPr lang="sv-SE" sz="2000" dirty="0"/>
              <a:t>ett bra liv</a:t>
            </a:r>
          </a:p>
          <a:p>
            <a:pPr>
              <a:defRPr/>
            </a:pPr>
            <a:r>
              <a:rPr lang="sv-SE" sz="2000" dirty="0"/>
              <a:t>o</a:t>
            </a:r>
            <a:r>
              <a:rPr lang="sv-SE" sz="2000" dirty="0" smtClean="0"/>
              <a:t>m </a:t>
            </a:r>
            <a:r>
              <a:rPr lang="sv-SE" sz="2000" dirty="0"/>
              <a:t>ensamkommande barns hälsa och skolgång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0874" y="2220862"/>
            <a:ext cx="3630183" cy="231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3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Placerade barns hälsa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1469-744F-4B84-9A43-4BB19CEB13D2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1068917" y="2139951"/>
            <a:ext cx="5422193" cy="364807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sv-SE" altLang="sv-SE" sz="2000" b="0" dirty="0"/>
              <a:t>75−80% av barnen lider av </a:t>
            </a:r>
            <a:r>
              <a:rPr lang="sv-SE" altLang="sv-SE" sz="2000" b="0" dirty="0" smtClean="0"/>
              <a:t>fysisk </a:t>
            </a:r>
            <a:br>
              <a:rPr lang="sv-SE" altLang="sv-SE" sz="2000" b="0" dirty="0" smtClean="0"/>
            </a:br>
            <a:r>
              <a:rPr lang="sv-SE" altLang="sv-SE" sz="2000" b="0" dirty="0" smtClean="0"/>
              <a:t>och </a:t>
            </a:r>
            <a:r>
              <a:rPr lang="sv-SE" altLang="sv-SE" sz="2000" b="0" dirty="0"/>
              <a:t>psykisk ohälsa</a:t>
            </a:r>
          </a:p>
          <a:p>
            <a:pPr>
              <a:spcBef>
                <a:spcPct val="0"/>
              </a:spcBef>
            </a:pPr>
            <a:r>
              <a:rPr lang="sv-SE" altLang="sv-SE" sz="2000" b="0" dirty="0"/>
              <a:t>Många har inte fått del av basprogram </a:t>
            </a:r>
            <a:r>
              <a:rPr lang="sv-SE" altLang="sv-SE" sz="2000" b="0" dirty="0" smtClean="0"/>
              <a:t/>
            </a:r>
            <a:br>
              <a:rPr lang="sv-SE" altLang="sv-SE" sz="2000" b="0" dirty="0" smtClean="0"/>
            </a:br>
            <a:r>
              <a:rPr lang="sv-SE" altLang="sv-SE" sz="2000" b="0" dirty="0" smtClean="0"/>
              <a:t>i </a:t>
            </a:r>
            <a:r>
              <a:rPr lang="sv-SE" altLang="sv-SE" sz="2000" b="0" dirty="0"/>
              <a:t>barn- och skolhälsovård</a:t>
            </a:r>
          </a:p>
          <a:p>
            <a:pPr>
              <a:spcBef>
                <a:spcPct val="0"/>
              </a:spcBef>
            </a:pPr>
            <a:r>
              <a:rPr lang="sv-SE" altLang="sv-SE" sz="2000" b="0" dirty="0"/>
              <a:t>Brister tandvård</a:t>
            </a:r>
          </a:p>
          <a:p>
            <a:pPr>
              <a:spcBef>
                <a:spcPct val="0"/>
              </a:spcBef>
            </a:pPr>
            <a:r>
              <a:rPr lang="sv-SE" altLang="sv-SE" sz="2000" b="0" dirty="0"/>
              <a:t>Socialtjänsten har dålig kännedom </a:t>
            </a:r>
            <a:r>
              <a:rPr lang="sv-SE" altLang="sv-SE" sz="2000" b="0" dirty="0" smtClean="0"/>
              <a:t/>
            </a:r>
            <a:br>
              <a:rPr lang="sv-SE" altLang="sv-SE" sz="2000" b="0" dirty="0" smtClean="0"/>
            </a:br>
            <a:r>
              <a:rPr lang="sv-SE" altLang="sv-SE" sz="2000" b="0" dirty="0" smtClean="0"/>
              <a:t>om </a:t>
            </a:r>
            <a:r>
              <a:rPr lang="sv-SE" altLang="sv-SE" sz="2000" b="0" dirty="0"/>
              <a:t>barnens hälsa</a:t>
            </a:r>
          </a:p>
          <a:p>
            <a:pPr>
              <a:spcBef>
                <a:spcPct val="0"/>
              </a:spcBef>
            </a:pPr>
            <a:r>
              <a:rPr lang="sv-SE" altLang="sv-SE" sz="2000" b="0" dirty="0"/>
              <a:t>Högre risk för framtida sociala </a:t>
            </a:r>
            <a:r>
              <a:rPr lang="sv-SE" altLang="sv-SE" sz="2000" b="0" dirty="0" smtClean="0"/>
              <a:t/>
            </a:r>
            <a:br>
              <a:rPr lang="sv-SE" altLang="sv-SE" sz="2000" b="0" dirty="0" smtClean="0"/>
            </a:br>
            <a:r>
              <a:rPr lang="sv-SE" altLang="sv-SE" sz="2000" b="0" dirty="0" smtClean="0"/>
              <a:t>och </a:t>
            </a:r>
            <a:r>
              <a:rPr lang="sv-SE" altLang="sv-SE" sz="2000" b="0" dirty="0"/>
              <a:t>psykiska problem</a:t>
            </a:r>
          </a:p>
          <a:p>
            <a:pPr>
              <a:spcBef>
                <a:spcPct val="0"/>
              </a:spcBef>
            </a:pPr>
            <a:r>
              <a:rPr lang="sv-SE" altLang="sv-SE" sz="2000" b="0" dirty="0"/>
              <a:t>De ensamkommande </a:t>
            </a:r>
            <a:r>
              <a:rPr lang="sv-SE" altLang="sv-SE" sz="2000" b="0" dirty="0" smtClean="0"/>
              <a:t>barnen drabbas </a:t>
            </a:r>
            <a:r>
              <a:rPr lang="sv-SE" altLang="sv-SE" sz="2000" b="0" dirty="0"/>
              <a:t>ofta av </a:t>
            </a:r>
            <a:r>
              <a:rPr lang="sv-SE" altLang="sv-SE" sz="2000" b="0" dirty="0" smtClean="0"/>
              <a:t/>
            </a:r>
            <a:br>
              <a:rPr lang="sv-SE" altLang="sv-SE" sz="2000" b="0" dirty="0" smtClean="0"/>
            </a:br>
            <a:r>
              <a:rPr lang="sv-SE" altLang="sv-SE" sz="2000" b="0" dirty="0" smtClean="0"/>
              <a:t>stark </a:t>
            </a:r>
            <a:r>
              <a:rPr lang="sv-SE" altLang="sv-SE" sz="2000" b="0" dirty="0"/>
              <a:t>oro, depression och PTSD</a:t>
            </a:r>
          </a:p>
        </p:txBody>
      </p:sp>
      <p:pic>
        <p:nvPicPr>
          <p:cNvPr id="10" name="Platshållare för bild 9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70559" y="2261857"/>
            <a:ext cx="4399721" cy="30956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68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Psykisk ohälsa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0779-140A-4D66-AF2B-616B2D19C9FB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sv-SE" altLang="sv-SE" sz="2000" b="0" dirty="0"/>
              <a:t>Oro och nedstämdhet</a:t>
            </a:r>
          </a:p>
          <a:p>
            <a:pPr>
              <a:lnSpc>
                <a:spcPct val="90000"/>
              </a:lnSpc>
              <a:defRPr/>
            </a:pPr>
            <a:r>
              <a:rPr lang="sv-SE" altLang="sv-SE" sz="2000" b="0" dirty="0"/>
              <a:t>Huvudvärk och magont</a:t>
            </a:r>
          </a:p>
          <a:p>
            <a:pPr>
              <a:lnSpc>
                <a:spcPct val="90000"/>
              </a:lnSpc>
              <a:defRPr/>
            </a:pPr>
            <a:r>
              <a:rPr lang="sv-SE" altLang="sv-SE" sz="2000" b="0" dirty="0"/>
              <a:t>Sömnsvårigheter</a:t>
            </a:r>
          </a:p>
          <a:p>
            <a:pPr>
              <a:lnSpc>
                <a:spcPct val="90000"/>
              </a:lnSpc>
              <a:defRPr/>
            </a:pPr>
            <a:r>
              <a:rPr lang="sv-SE" altLang="sv-SE" sz="2000" b="0" dirty="0"/>
              <a:t>Svårigheter kring matsituationen</a:t>
            </a:r>
          </a:p>
          <a:p>
            <a:pPr>
              <a:lnSpc>
                <a:spcPct val="90000"/>
              </a:lnSpc>
              <a:defRPr/>
            </a:pPr>
            <a:r>
              <a:rPr lang="sv-SE" altLang="sv-SE" sz="2000" b="0" dirty="0"/>
              <a:t>Utagerande beteende och aggressivitet</a:t>
            </a:r>
          </a:p>
          <a:p>
            <a:pPr>
              <a:lnSpc>
                <a:spcPct val="90000"/>
              </a:lnSpc>
              <a:defRPr/>
            </a:pPr>
            <a:r>
              <a:rPr lang="sv-SE" altLang="sv-SE" sz="2000" b="0" dirty="0"/>
              <a:t>Blyghet och ängslan</a:t>
            </a:r>
          </a:p>
          <a:p>
            <a:pPr>
              <a:lnSpc>
                <a:spcPct val="90000"/>
              </a:lnSpc>
              <a:defRPr/>
            </a:pPr>
            <a:r>
              <a:rPr lang="sv-SE" altLang="sv-SE" sz="2000" b="0" dirty="0"/>
              <a:t>Svårigheter att förstå andra och att göra sig förstådd</a:t>
            </a:r>
          </a:p>
          <a:p>
            <a:pPr>
              <a:lnSpc>
                <a:spcPct val="90000"/>
              </a:lnSpc>
              <a:defRPr/>
            </a:pPr>
            <a:r>
              <a:rPr lang="sv-SE" altLang="sv-SE" sz="2000" b="0" dirty="0"/>
              <a:t>Skolproblem</a:t>
            </a:r>
            <a:endParaRPr lang="en-US" altLang="sv-SE" sz="2000" b="0" dirty="0"/>
          </a:p>
        </p:txBody>
      </p:sp>
      <p:pic>
        <p:nvPicPr>
          <p:cNvPr id="13" name="Platshållare för bild 12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600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Risker och utsatthet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0779-140A-4D66-AF2B-616B2D19C9FB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b="0" dirty="0" smtClean="0"/>
              <a:t>Alkohol och andra droger</a:t>
            </a:r>
          </a:p>
          <a:p>
            <a:r>
              <a:rPr lang="sv-SE" b="0" dirty="0" smtClean="0"/>
              <a:t>Tonårsföräldraskap</a:t>
            </a:r>
          </a:p>
          <a:p>
            <a:r>
              <a:rPr lang="sv-SE" b="0" dirty="0" smtClean="0"/>
              <a:t>Sociala medier</a:t>
            </a:r>
          </a:p>
          <a:p>
            <a:r>
              <a:rPr lang="sv-SE" b="0" dirty="0" smtClean="0"/>
              <a:t>Sexuellt utnyttjande</a:t>
            </a:r>
          </a:p>
          <a:p>
            <a:r>
              <a:rPr lang="sv-SE" b="0" dirty="0" smtClean="0"/>
              <a:t>Hedersförtryck</a:t>
            </a:r>
          </a:p>
          <a:p>
            <a:r>
              <a:rPr lang="sv-SE" b="0" dirty="0" smtClean="0"/>
              <a:t>Könsstympning</a:t>
            </a:r>
            <a:endParaRPr lang="sv-SE" b="0" dirty="0"/>
          </a:p>
        </p:txBody>
      </p:sp>
    </p:spTree>
    <p:extLst>
      <p:ext uri="{BB962C8B-B14F-4D97-AF65-F5344CB8AC3E}">
        <p14:creationId xmlns:p14="http://schemas.microsoft.com/office/powerpoint/2010/main" val="315534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Tips på bra sidor för fördjupning och vidare hjälp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1C0D-7AAB-4148-AC99-88BB44909BD4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 smtClean="0">
                <a:hlinkClick r:id="rId2"/>
              </a:rPr>
              <a:t>www.UMO.se</a:t>
            </a:r>
            <a:endParaRPr lang="sv-SE" dirty="0" smtClean="0"/>
          </a:p>
          <a:p>
            <a:r>
              <a:rPr lang="sv-SE" dirty="0" smtClean="0">
                <a:hlinkClick r:id="rId3"/>
              </a:rPr>
              <a:t>www.YOUMO.se</a:t>
            </a:r>
            <a:endParaRPr lang="sv-SE" dirty="0" smtClean="0"/>
          </a:p>
          <a:p>
            <a:r>
              <a:rPr lang="sv-SE" dirty="0" smtClean="0"/>
              <a:t>www.dinarättigheter.se</a:t>
            </a:r>
          </a:p>
          <a:p>
            <a:r>
              <a:rPr lang="sv-SE" dirty="0" smtClean="0">
                <a:hlinkClick r:id="rId4"/>
              </a:rPr>
              <a:t>www.hedersförtryck.se</a:t>
            </a:r>
            <a:endParaRPr lang="sv-SE" dirty="0" smtClean="0"/>
          </a:p>
          <a:p>
            <a:r>
              <a:rPr lang="sv-SE" dirty="0" smtClean="0"/>
              <a:t>Sex mot ersättning </a:t>
            </a:r>
            <a:r>
              <a:rPr lang="sv-SE" dirty="0" smtClean="0">
                <a:hlinkClick r:id="rId5"/>
              </a:rPr>
              <a:t>www.socialstyrelsen.se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330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Forskning om skolgången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0779-140A-4D66-AF2B-616B2D19C9FB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23246" y="2127600"/>
            <a:ext cx="5437965" cy="361670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sv-SE" altLang="sv-SE" sz="2000" b="0" dirty="0"/>
              <a:t>Det finns ett starkt samband mellan låga betyg i årskurs 9 och framtida problem </a:t>
            </a:r>
          </a:p>
          <a:p>
            <a:pPr>
              <a:spcBef>
                <a:spcPct val="0"/>
              </a:spcBef>
            </a:pPr>
            <a:r>
              <a:rPr lang="sv-SE" altLang="sv-SE" sz="2000" b="0" dirty="0"/>
              <a:t>Det är 2−3 gånger vanligare med låga betyg hos familjehemsplacerade barn jämfört med andra barn</a:t>
            </a:r>
          </a:p>
          <a:p>
            <a:pPr>
              <a:spcBef>
                <a:spcPct val="0"/>
              </a:spcBef>
            </a:pPr>
            <a:r>
              <a:rPr lang="sv-SE" altLang="sv-SE" sz="2000" b="0" dirty="0"/>
              <a:t>P</a:t>
            </a:r>
            <a:r>
              <a:rPr lang="sv-SE" altLang="sv-SE" sz="2000" b="0" dirty="0" smtClean="0"/>
              <a:t>lacerade </a:t>
            </a:r>
            <a:r>
              <a:rPr lang="sv-SE" altLang="sv-SE" sz="2000" b="0" dirty="0"/>
              <a:t>barn underpresterar trots normal begåvning och flera år i familjehem - </a:t>
            </a:r>
            <a:r>
              <a:rPr lang="sv-SE" altLang="sv-SE" sz="2000" b="0" dirty="0" smtClean="0"/>
              <a:t>för </a:t>
            </a:r>
            <a:r>
              <a:rPr lang="sv-SE" altLang="sv-SE" sz="2000" b="0" dirty="0"/>
              <a:t>låga förväntningar </a:t>
            </a:r>
          </a:p>
          <a:p>
            <a:pPr>
              <a:spcBef>
                <a:spcPct val="0"/>
              </a:spcBef>
            </a:pPr>
            <a:r>
              <a:rPr lang="sv-SE" altLang="sv-SE" sz="2000" b="0" dirty="0"/>
              <a:t>37% av de placerade barnen avslutar 3-årigt gymnasium jämfört med 79% i normalpopulationen (2015)</a:t>
            </a:r>
          </a:p>
          <a:p>
            <a:endParaRPr lang="sv-SE" dirty="0"/>
          </a:p>
        </p:txBody>
      </p:sp>
      <p:pic>
        <p:nvPicPr>
          <p:cNvPr id="10" name="Platshållare för bild 9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761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1. Familjehemsvården och barnen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6" t="9862" r="2277" b="23440"/>
          <a:stretch/>
        </p:blipFill>
        <p:spPr/>
      </p:pic>
    </p:spTree>
    <p:extLst>
      <p:ext uri="{BB962C8B-B14F-4D97-AF65-F5344CB8AC3E}">
        <p14:creationId xmlns:p14="http://schemas.microsoft.com/office/powerpoint/2010/main" val="28724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Rättvist?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B17A-DC74-48D3-93BC-E75FBD1F01EE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9434" y="1509611"/>
            <a:ext cx="6354412" cy="409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60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Framgångsfaktorer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1469-744F-4B84-9A43-4BB19CEB13D2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pic>
        <p:nvPicPr>
          <p:cNvPr id="8" name="Platshållare för bild 7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defRPr/>
            </a:pPr>
            <a:r>
              <a:rPr lang="sv-SE" altLang="sv-SE" sz="2000" b="0" dirty="0"/>
              <a:t>Samverkan mellan alla inblandade</a:t>
            </a:r>
          </a:p>
          <a:p>
            <a:pPr>
              <a:defRPr/>
            </a:pPr>
            <a:r>
              <a:rPr lang="sv-SE" altLang="sv-SE" sz="2000" b="0" dirty="0"/>
              <a:t>Samordning  av resurser</a:t>
            </a:r>
          </a:p>
          <a:p>
            <a:pPr>
              <a:defRPr/>
            </a:pPr>
            <a:r>
              <a:rPr lang="sv-SE" altLang="sv-SE" sz="2000" b="0" dirty="0"/>
              <a:t>Pedagogisk kartläggning av barnet</a:t>
            </a:r>
          </a:p>
          <a:p>
            <a:pPr>
              <a:defRPr/>
            </a:pPr>
            <a:r>
              <a:rPr lang="sv-SE" altLang="sv-SE" sz="2000" b="0" dirty="0"/>
              <a:t>Individuella planer med mål</a:t>
            </a:r>
          </a:p>
          <a:p>
            <a:pPr>
              <a:defRPr/>
            </a:pPr>
            <a:r>
              <a:rPr lang="sv-SE" altLang="sv-SE" sz="2000" b="0" dirty="0"/>
              <a:t>Handledning</a:t>
            </a:r>
          </a:p>
        </p:txBody>
      </p:sp>
    </p:spTree>
    <p:extLst>
      <p:ext uri="{BB962C8B-B14F-4D97-AF65-F5344CB8AC3E}">
        <p14:creationId xmlns:p14="http://schemas.microsoft.com/office/powerpoint/2010/main" val="61805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Reflektion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0779-140A-4D66-AF2B-616B2D19C9FB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altLang="sv-SE" sz="2000" b="0" dirty="0"/>
              <a:t>Vilka positiva erfarenheter har du av att läsa tillsammans med barn?</a:t>
            </a:r>
          </a:p>
          <a:p>
            <a:r>
              <a:rPr lang="sv-SE" altLang="sv-SE" sz="2000" b="0" dirty="0"/>
              <a:t>Hur kan man öka barns och ungas läsintresse? Exempel utifrån olika åldrar.</a:t>
            </a:r>
          </a:p>
        </p:txBody>
      </p:sp>
      <p:pic>
        <p:nvPicPr>
          <p:cNvPr id="8" name="Platshållare för bild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7"/>
          <a:stretch>
            <a:fillRect/>
          </a:stretch>
        </p:blipFill>
        <p:spPr>
          <a:xfrm>
            <a:off x="0" y="2139951"/>
            <a:ext cx="4818062" cy="34401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320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Reflektion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7116-B2DF-456F-A3B7-60B16355AFED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altLang="sv-SE" dirty="0"/>
              <a:t>Hur skulle ni som familjehemsföräldrar, konkret, kunna hjälpa Danny på hemmaplan? </a:t>
            </a:r>
          </a:p>
          <a:p>
            <a:r>
              <a:rPr lang="sv-SE" altLang="sv-SE" dirty="0"/>
              <a:t>Behöver ni eller Danny hjälp från annat håll också? Vad behöver ni och från vem?</a:t>
            </a:r>
          </a:p>
          <a:p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defRPr/>
            </a:pPr>
            <a:r>
              <a:rPr lang="sv-SE" sz="4400" dirty="0"/>
              <a:t>Fundera på!</a:t>
            </a:r>
          </a:p>
        </p:txBody>
      </p:sp>
    </p:spTree>
    <p:extLst>
      <p:ext uri="{BB962C8B-B14F-4D97-AF65-F5344CB8AC3E}">
        <p14:creationId xmlns:p14="http://schemas.microsoft.com/office/powerpoint/2010/main" val="208191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7</a:t>
            </a:r>
            <a:r>
              <a:rPr lang="sv-SE" dirty="0"/>
              <a:t>. </a:t>
            </a:r>
            <a:r>
              <a:rPr lang="sv-SE" dirty="0" smtClean="0"/>
              <a:t>Samspel och gränssättning</a:t>
            </a:r>
            <a:endParaRPr lang="sv-SE" dirty="0"/>
          </a:p>
        </p:txBody>
      </p:sp>
      <p:pic>
        <p:nvPicPr>
          <p:cNvPr id="4" name="Platshållare för bild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11" t="10441" r="-1088" b="23560"/>
          <a:stretch/>
        </p:blipFill>
        <p:spPr/>
      </p:pic>
    </p:spTree>
    <p:extLst>
      <p:ext uri="{BB962C8B-B14F-4D97-AF65-F5344CB8AC3E}">
        <p14:creationId xmlns:p14="http://schemas.microsoft.com/office/powerpoint/2010/main" val="39838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Mål </a:t>
            </a:r>
            <a:r>
              <a:rPr lang="sv-SE" dirty="0"/>
              <a:t>med </a:t>
            </a:r>
            <a:r>
              <a:rPr lang="sv-SE" dirty="0" smtClean="0"/>
              <a:t>sjunde </a:t>
            </a:r>
            <a:r>
              <a:rPr lang="sv-SE" dirty="0"/>
              <a:t>mötet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9BA2-B0DE-43EC-993B-80C4DE9DF32C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071792" y="2059200"/>
            <a:ext cx="9279467" cy="3708400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 smtClean="0"/>
              <a:t>Få kunskaper </a:t>
            </a:r>
            <a:r>
              <a:rPr lang="sv-SE" sz="2000" dirty="0"/>
              <a:t>om</a:t>
            </a:r>
          </a:p>
          <a:p>
            <a:pPr>
              <a:defRPr/>
            </a:pPr>
            <a:r>
              <a:rPr lang="sv-SE" sz="2000" dirty="0"/>
              <a:t>hur du som familjehemsförälder kan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främja </a:t>
            </a:r>
            <a:r>
              <a:rPr lang="sv-SE" sz="2000" dirty="0"/>
              <a:t>ett bra samarbete med barnet</a:t>
            </a:r>
          </a:p>
          <a:p>
            <a:pPr>
              <a:defRPr/>
            </a:pPr>
            <a:r>
              <a:rPr lang="sv-SE" sz="2000" dirty="0"/>
              <a:t>strategier för att lösa konfliktsituationer</a:t>
            </a:r>
          </a:p>
          <a:p>
            <a:pPr>
              <a:defRPr/>
            </a:pPr>
            <a:r>
              <a:rPr lang="sv-SE" sz="2000" dirty="0"/>
              <a:t>hur du kan hjälpa barnet att bryta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negativa </a:t>
            </a:r>
            <a:r>
              <a:rPr lang="sv-SE" sz="2000" dirty="0"/>
              <a:t>beteenden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0874" y="2220862"/>
            <a:ext cx="3630183" cy="231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1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Reflektion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781B-5131-46B1-BC74-AD51A5D04A49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altLang="sv-SE" sz="2000" b="0" dirty="0"/>
              <a:t>Känns rollerna realistiska eller är det något som inte stämmer med verkligheten? Är något oklart?</a:t>
            </a:r>
          </a:p>
          <a:p>
            <a:r>
              <a:rPr lang="sv-SE" altLang="sv-SE" sz="2000" b="0" dirty="0"/>
              <a:t>Vad känns som den största utmaningen för dig?</a:t>
            </a:r>
          </a:p>
        </p:txBody>
      </p:sp>
      <p:pic>
        <p:nvPicPr>
          <p:cNvPr id="8" name="Platshållare för bild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7"/>
          <a:stretch>
            <a:fillRect/>
          </a:stretch>
        </p:blipFill>
        <p:spPr>
          <a:xfrm>
            <a:off x="6415722" y="1964762"/>
            <a:ext cx="4818062" cy="34401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109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Om beteendeproblem som riskfaktor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39064-66D8-45D4-BC14-24E51E2B5A9D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defRPr/>
            </a:pPr>
            <a:r>
              <a:rPr lang="sv-SE" altLang="sv-SE" sz="2000" dirty="0"/>
              <a:t>Alla placerade barn har inte beteendeproblem</a:t>
            </a:r>
          </a:p>
          <a:p>
            <a:pPr>
              <a:defRPr/>
            </a:pPr>
            <a:r>
              <a:rPr lang="sv-SE" altLang="sv-SE" sz="2000" dirty="0"/>
              <a:t>Positiva förväntningar − positiva beteenden</a:t>
            </a:r>
          </a:p>
          <a:p>
            <a:pPr>
              <a:defRPr/>
            </a:pPr>
            <a:r>
              <a:rPr lang="sv-SE" altLang="sv-SE" sz="2000" dirty="0"/>
              <a:t>Beteendeproblem kan ha olika orsaker och kräva olika bemötanden </a:t>
            </a:r>
          </a:p>
          <a:p>
            <a:pPr>
              <a:defRPr/>
            </a:pPr>
            <a:r>
              <a:rPr lang="sv-SE" altLang="sv-SE" sz="2000" dirty="0"/>
              <a:t>Att skapa en god relation är grunden</a:t>
            </a:r>
          </a:p>
        </p:txBody>
      </p:sp>
    </p:spTree>
    <p:extLst>
      <p:ext uri="{BB962C8B-B14F-4D97-AF65-F5344CB8AC3E}">
        <p14:creationId xmlns:p14="http://schemas.microsoft.com/office/powerpoint/2010/main" val="370920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Reflektion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0779-140A-4D66-AF2B-616B2D19C9FB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defRPr/>
            </a:pPr>
            <a:r>
              <a:rPr lang="sv-SE" altLang="sv-SE" sz="2000" b="0" dirty="0"/>
              <a:t>Vilken typ av uppmuntran använder du? </a:t>
            </a:r>
          </a:p>
          <a:p>
            <a:pPr>
              <a:defRPr/>
            </a:pPr>
            <a:r>
              <a:rPr lang="sv-SE" altLang="sv-SE" sz="2000" b="0" dirty="0"/>
              <a:t>Vad skulle du behöva göra om du ville öka graden av uppmuntran?</a:t>
            </a:r>
          </a:p>
        </p:txBody>
      </p:sp>
      <p:pic>
        <p:nvPicPr>
          <p:cNvPr id="8" name="Platshållare för bild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8275" y="2139951"/>
            <a:ext cx="4818062" cy="34401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62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Reflektion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7116-B2DF-456F-A3B7-60B16355AFED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altLang="sv-SE" dirty="0"/>
              <a:t>Vad tror du Maria känner och hur kan hon hantera sina känslor?</a:t>
            </a:r>
          </a:p>
          <a:p>
            <a:r>
              <a:rPr lang="sv-SE" altLang="sv-SE" dirty="0"/>
              <a:t>Vad är viktigt att tänka på för att nå fram?</a:t>
            </a:r>
          </a:p>
          <a:p>
            <a:r>
              <a:rPr lang="sv-SE" altLang="sv-SE" dirty="0">
                <a:solidFill>
                  <a:srgbClr val="002060"/>
                </a:solidFill>
              </a:rPr>
              <a:t>När och hur kan det vara klokast att tala med Daniel?</a:t>
            </a:r>
          </a:p>
          <a:p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sz="4400" dirty="0"/>
              <a:t>Fundera på!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25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Familjehemsvård förr och nu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B1D8-50C4-4E3C-A1D5-09BECA1AF5FB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sz="2000" b="1" dirty="0"/>
              <a:t>Första fosterbarnsstadgan 1785</a:t>
            </a:r>
          </a:p>
          <a:p>
            <a:pPr lvl="1"/>
            <a:r>
              <a:rPr lang="sv-SE" dirty="0"/>
              <a:t>Mål: att rota sig och växa </a:t>
            </a:r>
            <a:r>
              <a:rPr lang="sv-SE" dirty="0" smtClean="0"/>
              <a:t>upp</a:t>
            </a:r>
            <a:endParaRPr lang="sv-SE" dirty="0"/>
          </a:p>
          <a:p>
            <a:r>
              <a:rPr lang="sv-SE" sz="2000" b="1" dirty="0" err="1"/>
              <a:t>SoL</a:t>
            </a:r>
            <a:r>
              <a:rPr lang="sv-SE" sz="2000" b="1" dirty="0"/>
              <a:t> och LVU kom 1982</a:t>
            </a:r>
          </a:p>
          <a:p>
            <a:pPr lvl="1"/>
            <a:r>
              <a:rPr lang="sv-SE" dirty="0" err="1" smtClean="0"/>
              <a:t>SoL</a:t>
            </a:r>
            <a:r>
              <a:rPr lang="sv-SE" dirty="0" smtClean="0"/>
              <a:t> </a:t>
            </a:r>
            <a:r>
              <a:rPr lang="sv-SE" dirty="0"/>
              <a:t>– frivillighet och samverkan</a:t>
            </a:r>
          </a:p>
          <a:p>
            <a:r>
              <a:rPr lang="sv-SE" sz="2000" b="1" dirty="0"/>
              <a:t>LVU – tvång</a:t>
            </a:r>
          </a:p>
          <a:p>
            <a:pPr lvl="1"/>
            <a:r>
              <a:rPr lang="sv-SE" dirty="0"/>
              <a:t>Mål: fortsatt kontakt och om möjligt återförening</a:t>
            </a:r>
          </a:p>
          <a:p>
            <a:r>
              <a:rPr lang="sv-SE" sz="2000" b="1" dirty="0"/>
              <a:t>Ändrad syn på barn, Barnkonventionen 1989</a:t>
            </a:r>
          </a:p>
          <a:p>
            <a:r>
              <a:rPr lang="sv-SE" sz="2000" b="1" dirty="0"/>
              <a:t>1920-talet: 37 000 barn − nu: ca 12 000 barn </a:t>
            </a:r>
          </a:p>
          <a:p>
            <a:pPr lvl="1"/>
            <a:r>
              <a:rPr lang="sv-SE" dirty="0" smtClean="0"/>
              <a:t>(</a:t>
            </a:r>
            <a:r>
              <a:rPr lang="sv-SE" dirty="0"/>
              <a:t>de ensamkommande barnen ej medräknade)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9281" y="2059200"/>
            <a:ext cx="3645650" cy="3554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725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Aktivt lyssnande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1469-744F-4B84-9A43-4BB19CEB13D2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pic>
        <p:nvPicPr>
          <p:cNvPr id="8" name="Platshållare för bild 7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sv-SE" altLang="sv-SE" sz="2000" b="0" dirty="0"/>
              <a:t>Visa med din kropp att du lyssnar</a:t>
            </a:r>
          </a:p>
          <a:p>
            <a:pPr>
              <a:spcBef>
                <a:spcPct val="0"/>
              </a:spcBef>
            </a:pPr>
            <a:r>
              <a:rPr lang="sv-SE" altLang="sv-SE" sz="2000" b="0" dirty="0"/>
              <a:t>Lyssna färdigt, avbryt inte</a:t>
            </a:r>
          </a:p>
          <a:p>
            <a:pPr>
              <a:spcBef>
                <a:spcPct val="0"/>
              </a:spcBef>
            </a:pPr>
            <a:r>
              <a:rPr lang="sv-SE" altLang="sv-SE" sz="2000" b="0" dirty="0"/>
              <a:t>Använd ”öppna frågor”</a:t>
            </a:r>
          </a:p>
          <a:p>
            <a:pPr>
              <a:spcBef>
                <a:spcPct val="0"/>
              </a:spcBef>
            </a:pPr>
            <a:r>
              <a:rPr lang="sv-SE" altLang="sv-SE" sz="2000" b="0" dirty="0"/>
              <a:t>Hjälp till att sätta ord på känslor, </a:t>
            </a:r>
            <a:r>
              <a:rPr lang="sv-SE" altLang="sv-SE" sz="2000" b="0" dirty="0" smtClean="0"/>
              <a:t/>
            </a:r>
            <a:br>
              <a:rPr lang="sv-SE" altLang="sv-SE" sz="2000" b="0" dirty="0" smtClean="0"/>
            </a:br>
            <a:r>
              <a:rPr lang="sv-SE" altLang="sv-SE" sz="2000" b="0" dirty="0" smtClean="0"/>
              <a:t>men </a:t>
            </a:r>
            <a:r>
              <a:rPr lang="sv-SE" altLang="sv-SE" sz="2000" b="0" dirty="0"/>
              <a:t>var lyhörd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899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7C53-5E14-4DCF-831D-A421F9A74039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sv-SE" dirty="0"/>
              <a:t>Rollspel 1:</a:t>
            </a:r>
          </a:p>
          <a:p>
            <a:pPr marL="0" indent="0">
              <a:buNone/>
              <a:defRPr/>
            </a:pPr>
            <a:r>
              <a:rPr lang="sv-SE" dirty="0"/>
              <a:t>Daniel börjar: ”Jag tänker inte gå till den där </a:t>
            </a:r>
            <a:r>
              <a:rPr lang="sv-SE" dirty="0" err="1"/>
              <a:t>jä</a:t>
            </a:r>
            <a:r>
              <a:rPr lang="sv-SE" dirty="0"/>
              <a:t>-a fotbollsträningen för ledaren är </a:t>
            </a:r>
            <a:r>
              <a:rPr lang="sv-SE" dirty="0" smtClean="0"/>
              <a:t>inte ok!”</a:t>
            </a:r>
            <a:endParaRPr lang="sv-SE" dirty="0"/>
          </a:p>
          <a:p>
            <a:pPr marL="0" indent="0">
              <a:buNone/>
              <a:defRPr/>
            </a:pPr>
            <a:r>
              <a:rPr lang="sv-SE" dirty="0"/>
              <a:t>Rollspel 2:</a:t>
            </a:r>
          </a:p>
          <a:p>
            <a:pPr marL="0" indent="0">
              <a:buNone/>
              <a:defRPr/>
            </a:pPr>
            <a:r>
              <a:rPr lang="sv-SE" dirty="0"/>
              <a:t>Maria börjar: ”Jag hörde av din lärare att du inte var i skolan i måndags”.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387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Effektiv kommunikation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39064-66D8-45D4-BC14-24E51E2B5A9D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defRPr/>
            </a:pPr>
            <a:r>
              <a:rPr lang="sv-SE" sz="2000" dirty="0"/>
              <a:t>Välj tillfälle och se till att fånga uppmärksamheten</a:t>
            </a:r>
          </a:p>
          <a:p>
            <a:pPr>
              <a:defRPr/>
            </a:pPr>
            <a:r>
              <a:rPr lang="sv-SE" sz="2000" dirty="0"/>
              <a:t>Var kortfattat och tydlig, men vänlig</a:t>
            </a:r>
          </a:p>
          <a:p>
            <a:pPr>
              <a:defRPr/>
            </a:pPr>
            <a:r>
              <a:rPr lang="sv-SE" sz="2000" dirty="0"/>
              <a:t>Tala om vad du önskar – inte vad du </a:t>
            </a:r>
            <a:r>
              <a:rPr lang="sv-SE" sz="2000" b="1" dirty="0"/>
              <a:t>inte</a:t>
            </a:r>
            <a:r>
              <a:rPr lang="sv-SE" sz="2000" dirty="0"/>
              <a:t> önskar</a:t>
            </a:r>
          </a:p>
          <a:p>
            <a:pPr>
              <a:defRPr/>
            </a:pPr>
            <a:r>
              <a:rPr lang="sv-SE" sz="2000" dirty="0"/>
              <a:t>Skapa tid för barnet att utföra en uppmaning och andra önskemål</a:t>
            </a:r>
          </a:p>
        </p:txBody>
      </p:sp>
    </p:spTree>
    <p:extLst>
      <p:ext uri="{BB962C8B-B14F-4D97-AF65-F5344CB8AC3E}">
        <p14:creationId xmlns:p14="http://schemas.microsoft.com/office/powerpoint/2010/main" val="2649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De tre korgarna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179B-3847-4F63-A833-AF61F5F9E084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Aft>
                <a:spcPct val="0"/>
              </a:spcAft>
            </a:pPr>
            <a:r>
              <a:rPr lang="sv-SE" altLang="sv-SE" dirty="0"/>
              <a:t>Ej förhandlingsbart			</a:t>
            </a:r>
          </a:p>
          <a:p>
            <a:pPr>
              <a:spcAft>
                <a:spcPct val="0"/>
              </a:spcAft>
            </a:pPr>
            <a:endParaRPr lang="sv-SE" altLang="sv-SE" b="0" dirty="0"/>
          </a:p>
          <a:p>
            <a:pPr>
              <a:spcAft>
                <a:spcPct val="0"/>
              </a:spcAft>
            </a:pPr>
            <a:r>
              <a:rPr lang="sv-SE" altLang="sv-SE" dirty="0"/>
              <a:t>Förhandlingsbart</a:t>
            </a:r>
            <a:r>
              <a:rPr lang="sv-SE" altLang="sv-SE" b="0" dirty="0"/>
              <a:t>		</a:t>
            </a:r>
          </a:p>
          <a:p>
            <a:pPr>
              <a:spcAft>
                <a:spcPct val="0"/>
              </a:spcAft>
            </a:pPr>
            <a:r>
              <a:rPr lang="sv-SE" altLang="sv-SE" b="0" dirty="0"/>
              <a:t>			</a:t>
            </a:r>
          </a:p>
          <a:p>
            <a:pPr>
              <a:spcAft>
                <a:spcPct val="0"/>
              </a:spcAft>
            </a:pPr>
            <a:r>
              <a:rPr lang="sv-SE" altLang="sv-SE" dirty="0"/>
              <a:t>Låt passera, barnet bestämmer själv</a:t>
            </a:r>
          </a:p>
        </p:txBody>
      </p:sp>
      <p:sp>
        <p:nvSpPr>
          <p:cNvPr id="6" name="Flödesschema: Manuell åtgärd 3"/>
          <p:cNvSpPr>
            <a:spLocks noChangeArrowheads="1"/>
          </p:cNvSpPr>
          <p:nvPr/>
        </p:nvSpPr>
        <p:spPr bwMode="auto">
          <a:xfrm>
            <a:off x="7064371" y="3948324"/>
            <a:ext cx="896937" cy="962025"/>
          </a:xfrm>
          <a:prstGeom prst="flowChartManualOperation">
            <a:avLst/>
          </a:prstGeom>
          <a:solidFill>
            <a:schemeClr val="accent3">
              <a:lumMod val="40000"/>
              <a:lumOff val="60000"/>
            </a:schemeClr>
          </a:solidFill>
          <a:ln w="31750" algn="ctr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altLang="sv-SE" sz="2400">
              <a:latin typeface="Times New Roman" pitchFamily="18" charset="0"/>
              <a:cs typeface="+mn-cs"/>
            </a:endParaRPr>
          </a:p>
        </p:txBody>
      </p:sp>
      <p:sp>
        <p:nvSpPr>
          <p:cNvPr id="7" name="Flödesschema: Manuell åtgärd 4"/>
          <p:cNvSpPr>
            <a:spLocks noChangeArrowheads="1"/>
          </p:cNvSpPr>
          <p:nvPr/>
        </p:nvSpPr>
        <p:spPr bwMode="auto">
          <a:xfrm>
            <a:off x="7170733" y="2816436"/>
            <a:ext cx="684213" cy="679450"/>
          </a:xfrm>
          <a:prstGeom prst="flowChartManualOperation">
            <a:avLst/>
          </a:prstGeom>
          <a:solidFill>
            <a:schemeClr val="accent3">
              <a:lumMod val="40000"/>
              <a:lumOff val="60000"/>
            </a:schemeClr>
          </a:solidFill>
          <a:ln w="31750" algn="ctr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altLang="sv-SE" sz="2400" dirty="0">
              <a:latin typeface="Times New Roman" pitchFamily="18" charset="0"/>
              <a:cs typeface="+mn-cs"/>
            </a:endParaRPr>
          </a:p>
        </p:txBody>
      </p:sp>
      <p:sp>
        <p:nvSpPr>
          <p:cNvPr id="8" name="Flödesschema: Manuell åtgärd 5"/>
          <p:cNvSpPr>
            <a:spLocks noChangeArrowheads="1"/>
          </p:cNvSpPr>
          <p:nvPr/>
        </p:nvSpPr>
        <p:spPr bwMode="auto">
          <a:xfrm flipH="1">
            <a:off x="7343771" y="2030624"/>
            <a:ext cx="338137" cy="431800"/>
          </a:xfrm>
          <a:prstGeom prst="flowChartManualOperation">
            <a:avLst/>
          </a:prstGeom>
          <a:solidFill>
            <a:schemeClr val="accent3">
              <a:lumMod val="40000"/>
              <a:lumOff val="60000"/>
            </a:schemeClr>
          </a:solidFill>
          <a:ln w="31750" algn="ctr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altLang="sv-SE" sz="2400"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90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Reflektion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7116-B2DF-456F-A3B7-60B16355AFED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altLang="sv-SE" dirty="0"/>
              <a:t>Vad tycker du om att använda belöningar och konsekvenser?</a:t>
            </a:r>
          </a:p>
          <a:p>
            <a:r>
              <a:rPr lang="sv-SE" altLang="sv-SE" dirty="0"/>
              <a:t>Vilka erfarenheter har du från din barndom? </a:t>
            </a:r>
          </a:p>
          <a:p>
            <a:r>
              <a:rPr lang="sv-SE" altLang="sv-SE" dirty="0"/>
              <a:t>Erfarenheter med egna barn?</a:t>
            </a:r>
          </a:p>
          <a:p>
            <a:r>
              <a:rPr lang="sv-SE" altLang="sv-SE" dirty="0"/>
              <a:t>Fördelar och nackdelar? </a:t>
            </a:r>
          </a:p>
          <a:p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defRPr/>
            </a:pPr>
            <a:r>
              <a:rPr lang="sv-SE" sz="4400" dirty="0"/>
              <a:t>Fundera på!</a:t>
            </a:r>
          </a:p>
        </p:txBody>
      </p:sp>
    </p:spTree>
    <p:extLst>
      <p:ext uri="{BB962C8B-B14F-4D97-AF65-F5344CB8AC3E}">
        <p14:creationId xmlns:p14="http://schemas.microsoft.com/office/powerpoint/2010/main" val="376271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Viktigt om belöningssystem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39064-66D8-45D4-BC14-24E51E2B5A9D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sv-SE" altLang="sv-SE" sz="2000" dirty="0"/>
              <a:t>Barnets delaktighet och barnets bästa </a:t>
            </a:r>
          </a:p>
          <a:p>
            <a:pPr>
              <a:spcBef>
                <a:spcPct val="0"/>
              </a:spcBef>
            </a:pPr>
            <a:r>
              <a:rPr lang="sv-SE" altLang="sv-SE" sz="2000" dirty="0"/>
              <a:t>Begränsad tid</a:t>
            </a:r>
          </a:p>
          <a:p>
            <a:pPr>
              <a:spcBef>
                <a:spcPct val="0"/>
              </a:spcBef>
            </a:pPr>
            <a:r>
              <a:rPr lang="sv-SE" altLang="sv-SE" sz="2000" dirty="0"/>
              <a:t>Avgränsat moment, inte aktivt barnets hela vakentid</a:t>
            </a:r>
          </a:p>
          <a:p>
            <a:pPr>
              <a:spcBef>
                <a:spcPct val="0"/>
              </a:spcBef>
            </a:pPr>
            <a:r>
              <a:rPr lang="sv-SE" altLang="sv-SE" sz="2000" dirty="0"/>
              <a:t>Endast positiv förstärkning, inte straff</a:t>
            </a:r>
          </a:p>
          <a:p>
            <a:pPr>
              <a:spcBef>
                <a:spcPct val="0"/>
              </a:spcBef>
            </a:pPr>
            <a:r>
              <a:rPr lang="sv-SE" altLang="sv-SE" sz="2000" dirty="0"/>
              <a:t>Belöningar får inte omfatta det som barnet har rätt till ändå </a:t>
            </a:r>
          </a:p>
        </p:txBody>
      </p:sp>
    </p:spTree>
    <p:extLst>
      <p:ext uri="{BB962C8B-B14F-4D97-AF65-F5344CB8AC3E}">
        <p14:creationId xmlns:p14="http://schemas.microsoft.com/office/powerpoint/2010/main" val="14250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8. Vardagen i familjehemmet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797" t="14023" r="656" b="20632"/>
          <a:stretch/>
        </p:blipFill>
        <p:spPr/>
      </p:pic>
    </p:spTree>
    <p:extLst>
      <p:ext uri="{BB962C8B-B14F-4D97-AF65-F5344CB8AC3E}">
        <p14:creationId xmlns:p14="http://schemas.microsoft.com/office/powerpoint/2010/main" val="427734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Mål </a:t>
            </a:r>
            <a:r>
              <a:rPr lang="sv-SE" dirty="0"/>
              <a:t>med </a:t>
            </a:r>
            <a:r>
              <a:rPr lang="sv-SE" dirty="0" smtClean="0"/>
              <a:t>åttonde </a:t>
            </a:r>
            <a:r>
              <a:rPr lang="sv-SE" dirty="0"/>
              <a:t>mötet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9BA2-B0DE-43EC-993B-80C4DE9DF32C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071792" y="2059200"/>
            <a:ext cx="9279467" cy="3708400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 smtClean="0"/>
              <a:t>Få kunskaper </a:t>
            </a:r>
            <a:r>
              <a:rPr lang="sv-SE" sz="2000" dirty="0"/>
              <a:t>om</a:t>
            </a:r>
          </a:p>
          <a:p>
            <a:pPr>
              <a:defRPr/>
            </a:pPr>
            <a:r>
              <a:rPr lang="sv-SE" sz="2000" dirty="0"/>
              <a:t>hur du som familjehemsförälder kan ta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emot </a:t>
            </a:r>
            <a:r>
              <a:rPr lang="sv-SE" sz="2000" dirty="0"/>
              <a:t>barnet på ett välkomnande sätt </a:t>
            </a:r>
          </a:p>
          <a:p>
            <a:pPr>
              <a:defRPr/>
            </a:pPr>
            <a:r>
              <a:rPr lang="sv-SE" sz="2000" dirty="0"/>
              <a:t>hur den egna familjen påverkas när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en </a:t>
            </a:r>
            <a:r>
              <a:rPr lang="sv-SE" sz="2000" dirty="0"/>
              <a:t>ny familjemedlem flyttar in</a:t>
            </a:r>
          </a:p>
          <a:p>
            <a:pPr>
              <a:defRPr/>
            </a:pPr>
            <a:r>
              <a:rPr lang="sv-SE" sz="2000" dirty="0"/>
              <a:t>hur de egna barnen kan känna och tänka</a:t>
            </a:r>
          </a:p>
          <a:p>
            <a:pPr>
              <a:defRPr/>
            </a:pPr>
            <a:r>
              <a:rPr lang="sv-SE" sz="2000" dirty="0"/>
              <a:t>hur du kan stödja barnet inför flytt till eget boende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0874" y="2220862"/>
            <a:ext cx="3630183" cy="231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9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Att skapa trygghet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39064-66D8-45D4-BC14-24E51E2B5A9D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1068917" y="1947446"/>
            <a:ext cx="7016749" cy="3991341"/>
          </a:xfrm>
        </p:spPr>
        <p:txBody>
          <a:bodyPr/>
          <a:lstStyle/>
          <a:p>
            <a:r>
              <a:rPr lang="sv-SE" sz="2000" b="0" dirty="0"/>
              <a:t>Inkludera barnet och skapa känsla av tillhörighet</a:t>
            </a:r>
          </a:p>
          <a:p>
            <a:r>
              <a:rPr lang="sv-SE" sz="2000" b="0" dirty="0"/>
              <a:t>Ha tid för barnet och visa att du lyssnar</a:t>
            </a:r>
          </a:p>
          <a:p>
            <a:r>
              <a:rPr lang="sv-SE" sz="2000" b="0" dirty="0"/>
              <a:t>Skapa trygga och förutsägbara rutiner</a:t>
            </a:r>
          </a:p>
          <a:p>
            <a:r>
              <a:rPr lang="sv-SE" sz="2000" b="0" dirty="0"/>
              <a:t>Gör roliga och trivsamma saker tillsammans</a:t>
            </a:r>
          </a:p>
          <a:p>
            <a:r>
              <a:rPr lang="sv-SE" sz="2000" b="0" dirty="0"/>
              <a:t>Var tydlig med vad du vill och menar</a:t>
            </a:r>
          </a:p>
          <a:p>
            <a:r>
              <a:rPr lang="sv-SE" sz="2000" b="0" dirty="0"/>
              <a:t>Berätta om era vanor och traditioner</a:t>
            </a:r>
          </a:p>
          <a:p>
            <a:r>
              <a:rPr lang="sv-SE" sz="2000" b="0" dirty="0"/>
              <a:t>Ta det lugnt i </a:t>
            </a:r>
            <a:r>
              <a:rPr lang="sv-SE" sz="2000" b="0" dirty="0" smtClean="0"/>
              <a:t>början</a:t>
            </a:r>
            <a:endParaRPr lang="sv-SE" sz="2000" b="0" dirty="0"/>
          </a:p>
        </p:txBody>
      </p:sp>
    </p:spTree>
    <p:extLst>
      <p:ext uri="{BB962C8B-B14F-4D97-AF65-F5344CB8AC3E}">
        <p14:creationId xmlns:p14="http://schemas.microsoft.com/office/powerpoint/2010/main" val="399530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Särskilt om ensamkommande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781B-5131-46B1-BC74-AD51A5D04A49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sv-SE" altLang="sv-SE" sz="2000" b="0" dirty="0"/>
              <a:t>Ingen tid för förberedelse</a:t>
            </a:r>
          </a:p>
          <a:p>
            <a:pPr>
              <a:spcBef>
                <a:spcPct val="0"/>
              </a:spcBef>
            </a:pPr>
            <a:r>
              <a:rPr lang="sv-SE" altLang="sv-SE" sz="2000" b="0" dirty="0"/>
              <a:t>Ofta mindre bakgrundinformation</a:t>
            </a:r>
          </a:p>
          <a:p>
            <a:pPr>
              <a:spcBef>
                <a:spcPct val="0"/>
              </a:spcBef>
            </a:pPr>
            <a:r>
              <a:rPr lang="sv-SE" altLang="sv-SE" sz="2000" b="0" dirty="0"/>
              <a:t>Talar olika språk</a:t>
            </a:r>
          </a:p>
          <a:p>
            <a:pPr>
              <a:spcBef>
                <a:spcPct val="0"/>
              </a:spcBef>
            </a:pPr>
            <a:r>
              <a:rPr lang="sv-SE" altLang="sv-SE" sz="2000" b="0" dirty="0"/>
              <a:t>Vikten av att behålla modersmål</a:t>
            </a:r>
          </a:p>
          <a:p>
            <a:pPr>
              <a:spcBef>
                <a:spcPct val="0"/>
              </a:spcBef>
            </a:pPr>
            <a:r>
              <a:rPr lang="sv-SE" altLang="sv-SE" sz="2000" b="0" dirty="0"/>
              <a:t>Religionens betydelse</a:t>
            </a:r>
          </a:p>
          <a:p>
            <a:pPr>
              <a:spcBef>
                <a:spcPct val="0"/>
              </a:spcBef>
            </a:pPr>
            <a:r>
              <a:rPr lang="sv-SE" altLang="sv-SE" sz="2000" b="0" dirty="0"/>
              <a:t>Asylprocess som stressar och </a:t>
            </a:r>
            <a:r>
              <a:rPr lang="sv-SE" altLang="sv-SE" sz="2000" b="0" dirty="0" smtClean="0"/>
              <a:t>oroar</a:t>
            </a:r>
          </a:p>
          <a:p>
            <a:pPr>
              <a:spcBef>
                <a:spcPct val="0"/>
              </a:spcBef>
            </a:pPr>
            <a:r>
              <a:rPr lang="sv-SE" altLang="sv-SE" sz="2000" b="0" dirty="0"/>
              <a:t>V</a:t>
            </a:r>
            <a:r>
              <a:rPr lang="sv-SE" altLang="sv-SE" sz="2000" b="0" dirty="0" smtClean="0"/>
              <a:t>iktigt att känna tillhörighet och gemenskap med familjehemmet</a:t>
            </a:r>
            <a:endParaRPr lang="sv-SE" altLang="sv-SE" sz="2000" b="0" dirty="0"/>
          </a:p>
          <a:p>
            <a:endParaRPr lang="sv-SE" dirty="0"/>
          </a:p>
        </p:txBody>
      </p:sp>
      <p:pic>
        <p:nvPicPr>
          <p:cNvPr id="8" name="Platshållare för bild 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7682" y="2139351"/>
            <a:ext cx="5765893" cy="32683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892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Ensamkommande barn</a:t>
            </a:r>
            <a:br>
              <a:rPr lang="sv-SE" dirty="0" smtClean="0"/>
            </a:br>
            <a:r>
              <a:rPr lang="sv-SE" dirty="0" smtClean="0"/>
              <a:t>Statistik 2016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EFC1-6EEB-4D95-A5AA-8CAA5882280B}" type="datetime1">
              <a:rPr lang="sv-SE" smtClean="0"/>
              <a:t>2021-06-11</a:t>
            </a:fld>
            <a:endParaRPr lang="sv-SE" dirty="0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917" y="2110703"/>
            <a:ext cx="8860093" cy="3568201"/>
          </a:xfrm>
          <a:prstGeom prst="rect">
            <a:avLst/>
          </a:prstGeom>
        </p:spPr>
      </p:pic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36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Vincent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7116-B2DF-456F-A3B7-60B16355AFED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altLang="sv-SE" dirty="0"/>
              <a:t>Vilka risker ser ni för Vincent när placeringen avslutas?</a:t>
            </a:r>
          </a:p>
          <a:p>
            <a:r>
              <a:rPr lang="sv-SE" altLang="sv-SE" dirty="0"/>
              <a:t>Vad kan ni som familjehem göra för att förbereda Vincent på utflytten?</a:t>
            </a:r>
          </a:p>
          <a:p>
            <a:r>
              <a:rPr lang="sv-SE" altLang="sv-SE" dirty="0"/>
              <a:t>Vad kan ni som familjehem göra för Vincent när han har </a:t>
            </a:r>
            <a:r>
              <a:rPr lang="sv-SE" altLang="sv-SE" dirty="0" smtClean="0"/>
              <a:t>flyttat </a:t>
            </a:r>
            <a:r>
              <a:rPr lang="sv-SE" altLang="sv-SE" dirty="0"/>
              <a:t>från er?</a:t>
            </a:r>
          </a:p>
          <a:p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sz="4400" dirty="0"/>
              <a:t>Fundera på!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752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Reflektion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781B-5131-46B1-BC74-AD51A5D04A49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altLang="sv-SE" sz="2000" b="0" dirty="0"/>
              <a:t>Om du har egna barn, hur har de blivit förberedda på att de kanske ska få eller har fått fostersyskon? </a:t>
            </a:r>
          </a:p>
          <a:p>
            <a:r>
              <a:rPr lang="sv-SE" altLang="sv-SE" sz="2000" b="0" dirty="0"/>
              <a:t>Hur tror du att det påverkar dina barn att </a:t>
            </a:r>
            <a:r>
              <a:rPr lang="sv-SE" altLang="sv-SE" sz="2000" b="0" dirty="0" smtClean="0"/>
              <a:t>ni </a:t>
            </a:r>
            <a:r>
              <a:rPr lang="sv-SE" altLang="sv-SE" sz="2000" b="0" dirty="0"/>
              <a:t>blir familjehem? </a:t>
            </a:r>
            <a:endParaRPr lang="sv-SE" altLang="sv-SE" sz="2000" b="0" dirty="0">
              <a:solidFill>
                <a:srgbClr val="FF0000"/>
              </a:solidFill>
            </a:endParaRPr>
          </a:p>
        </p:txBody>
      </p:sp>
      <p:pic>
        <p:nvPicPr>
          <p:cNvPr id="8" name="Platshållare för bild 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83413" y="2139351"/>
            <a:ext cx="4818062" cy="34401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150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Att tänka på − barn 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1C0D-7AAB-4148-AC99-88BB44909BD4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defRPr/>
            </a:pPr>
            <a:r>
              <a:rPr lang="sv-SE" altLang="sv-SE" sz="2000" b="0" dirty="0"/>
              <a:t>Förbered och involvera de egna barnen inför placeringen</a:t>
            </a:r>
          </a:p>
          <a:p>
            <a:pPr>
              <a:defRPr/>
            </a:pPr>
            <a:r>
              <a:rPr lang="sv-SE" altLang="sv-SE" sz="2000" b="0" dirty="0"/>
              <a:t>Alla barnen i familjen behöver tid och uppmärksamhet </a:t>
            </a:r>
            <a:r>
              <a:rPr lang="sv-SE" altLang="sv-SE" sz="2000" b="0" dirty="0" smtClean="0"/>
              <a:t/>
            </a:r>
            <a:br>
              <a:rPr lang="sv-SE" altLang="sv-SE" sz="2000" b="0" dirty="0" smtClean="0"/>
            </a:br>
            <a:r>
              <a:rPr lang="sv-SE" altLang="sv-SE" sz="2000" b="0" dirty="0" smtClean="0"/>
              <a:t>– </a:t>
            </a:r>
            <a:r>
              <a:rPr lang="sv-SE" altLang="sv-SE" sz="2000" b="0" dirty="0"/>
              <a:t>både egna och placerade</a:t>
            </a:r>
          </a:p>
          <a:p>
            <a:pPr>
              <a:defRPr/>
            </a:pPr>
            <a:r>
              <a:rPr lang="sv-SE" altLang="sv-SE" sz="2000" b="0" dirty="0"/>
              <a:t>Var observant på relationen mellan barnen</a:t>
            </a:r>
          </a:p>
          <a:p>
            <a:pPr>
              <a:defRPr/>
            </a:pPr>
            <a:r>
              <a:rPr lang="sv-SE" altLang="sv-SE" sz="2000" b="0" dirty="0"/>
              <a:t>En god relation mellan barnen betyder mycket och  </a:t>
            </a:r>
            <a:r>
              <a:rPr lang="sv-SE" altLang="sv-SE" sz="2000" b="0" dirty="0" smtClean="0"/>
              <a:t/>
            </a:r>
            <a:br>
              <a:rPr lang="sv-SE" altLang="sv-SE" sz="2000" b="0" dirty="0" smtClean="0"/>
            </a:br>
            <a:r>
              <a:rPr lang="sv-SE" altLang="sv-SE" sz="2000" b="0" dirty="0" smtClean="0"/>
              <a:t>extra </a:t>
            </a:r>
            <a:r>
              <a:rPr lang="sv-SE" altLang="sv-SE" sz="2000" b="0" dirty="0"/>
              <a:t>stöd kan behövas för att skapa bästa möjliga </a:t>
            </a:r>
            <a:r>
              <a:rPr lang="sv-SE" altLang="sv-SE" sz="2000" b="0" dirty="0" smtClean="0"/>
              <a:t/>
            </a:r>
            <a:br>
              <a:rPr lang="sv-SE" altLang="sv-SE" sz="2000" b="0" dirty="0" smtClean="0"/>
            </a:br>
            <a:r>
              <a:rPr lang="sv-SE" altLang="sv-SE" sz="2000" b="0" dirty="0" smtClean="0"/>
              <a:t>förutsättningar </a:t>
            </a:r>
            <a:r>
              <a:rPr lang="sv-SE" altLang="sv-SE" sz="2000" b="0" dirty="0"/>
              <a:t>för det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60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Att tänka på − vuxna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1C0D-7AAB-4148-AC99-88BB44909BD4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sv-SE" altLang="sv-SE" sz="2000" b="0" dirty="0"/>
              <a:t>De vuxna behöver prata och stötta varandra</a:t>
            </a:r>
          </a:p>
          <a:p>
            <a:pPr>
              <a:spcBef>
                <a:spcPct val="0"/>
              </a:spcBef>
            </a:pPr>
            <a:r>
              <a:rPr lang="sv-SE" altLang="sv-SE" sz="2000" b="0" dirty="0"/>
              <a:t>Egen släkt och vänkrets berörs − styrka och  svårighet</a:t>
            </a:r>
          </a:p>
          <a:p>
            <a:pPr>
              <a:spcBef>
                <a:spcPct val="0"/>
              </a:spcBef>
            </a:pPr>
            <a:r>
              <a:rPr lang="sv-SE" altLang="sv-SE" sz="2000" b="0" dirty="0"/>
              <a:t>Ta hjälp av släkt och vänner om möjligt</a:t>
            </a:r>
          </a:p>
          <a:p>
            <a:pPr>
              <a:spcBef>
                <a:spcPct val="0"/>
              </a:spcBef>
            </a:pPr>
            <a:r>
              <a:rPr lang="sv-SE" altLang="sv-SE" sz="2000" b="0" dirty="0"/>
              <a:t>Försök hitta en personlig strategi för stresshantering som </a:t>
            </a:r>
            <a:r>
              <a:rPr lang="sv-SE" altLang="sv-SE" sz="2000" b="0" dirty="0" smtClean="0"/>
              <a:t/>
            </a:r>
            <a:br>
              <a:rPr lang="sv-SE" altLang="sv-SE" sz="2000" b="0" dirty="0" smtClean="0"/>
            </a:br>
            <a:r>
              <a:rPr lang="sv-SE" altLang="sv-SE" sz="2000" b="0" dirty="0" smtClean="0"/>
              <a:t>promenad</a:t>
            </a:r>
            <a:r>
              <a:rPr lang="sv-SE" altLang="sv-SE" sz="2000" b="0" dirty="0"/>
              <a:t>, fotboll, </a:t>
            </a:r>
            <a:r>
              <a:rPr lang="sv-SE" altLang="sv-SE" sz="2000" b="0" dirty="0" smtClean="0"/>
              <a:t>yoga …</a:t>
            </a:r>
            <a:endParaRPr lang="sv-SE" altLang="sv-SE" sz="2000" b="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051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179B-3847-4F63-A833-AF61F5F9E084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Aft>
                <a:spcPct val="0"/>
              </a:spcAft>
            </a:pPr>
            <a:r>
              <a:rPr lang="sv-SE" altLang="sv-SE" b="0" dirty="0"/>
              <a:t>”Men när man kommit igenom det där </a:t>
            </a:r>
            <a:r>
              <a:rPr lang="sv-SE" altLang="sv-SE" b="0" dirty="0" smtClean="0"/>
              <a:t/>
            </a:r>
            <a:br>
              <a:rPr lang="sv-SE" altLang="sv-SE" b="0" dirty="0" smtClean="0"/>
            </a:br>
            <a:r>
              <a:rPr lang="sv-SE" altLang="sv-SE" b="0" dirty="0" smtClean="0"/>
              <a:t>och </a:t>
            </a:r>
            <a:r>
              <a:rPr lang="sv-SE" altLang="sv-SE" b="0" dirty="0"/>
              <a:t>nått en lösning, använt sig av sina kunskaper </a:t>
            </a:r>
            <a:r>
              <a:rPr lang="sv-SE" altLang="sv-SE" b="0" dirty="0" smtClean="0"/>
              <a:t/>
            </a:r>
            <a:br>
              <a:rPr lang="sv-SE" altLang="sv-SE" b="0" dirty="0" smtClean="0"/>
            </a:br>
            <a:r>
              <a:rPr lang="sv-SE" altLang="sv-SE" b="0" dirty="0" smtClean="0"/>
              <a:t>och </a:t>
            </a:r>
            <a:r>
              <a:rPr lang="sv-SE" altLang="sv-SE" b="0" dirty="0"/>
              <a:t>fått ny kunskap och erfarenhet, </a:t>
            </a:r>
            <a:r>
              <a:rPr lang="sv-SE" altLang="sv-SE" b="0" dirty="0" smtClean="0"/>
              <a:t/>
            </a:r>
            <a:br>
              <a:rPr lang="sv-SE" altLang="sv-SE" b="0" dirty="0" smtClean="0"/>
            </a:br>
            <a:r>
              <a:rPr lang="sv-SE" altLang="sv-SE" b="0" dirty="0" smtClean="0"/>
              <a:t>då </a:t>
            </a:r>
            <a:r>
              <a:rPr lang="sv-SE" altLang="sv-SE" b="0" dirty="0"/>
              <a:t>känns det så bra.”</a:t>
            </a:r>
          </a:p>
          <a:p>
            <a:pPr>
              <a:spcAft>
                <a:spcPct val="0"/>
              </a:spcAft>
            </a:pPr>
            <a:endParaRPr lang="sv-SE" altLang="sv-SE" b="0" dirty="0"/>
          </a:p>
          <a:p>
            <a:pPr algn="r">
              <a:spcAft>
                <a:spcPct val="0"/>
              </a:spcAft>
            </a:pPr>
            <a:r>
              <a:rPr lang="sv-SE" altLang="sv-SE" sz="2000" b="0" i="1" dirty="0"/>
              <a:t>Familjehemsförälder</a:t>
            </a:r>
          </a:p>
        </p:txBody>
      </p:sp>
    </p:spTree>
    <p:extLst>
      <p:ext uri="{BB962C8B-B14F-4D97-AF65-F5344CB8AC3E}">
        <p14:creationId xmlns:p14="http://schemas.microsoft.com/office/powerpoint/2010/main" val="148563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 smtClean="0"/>
              <a:t>Utbildningens innehåll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179B-3847-4F63-A833-AF61F5F9E084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sz="2000" b="0" dirty="0"/>
              <a:t>Familjehemsvården och barnen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b="0" dirty="0"/>
              <a:t>Ett uppdrag i samverkan med barnet i fokus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b="0" dirty="0"/>
              <a:t>Att stödja barns behov av närhet och anknytning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b="0" dirty="0"/>
              <a:t>Att hantera kriser, separationer och andra svåra upplevelser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b="0" dirty="0"/>
              <a:t>Livslånga relationer och ursprungsfamiljens betydelse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b="0" dirty="0"/>
              <a:t>Barns skolgång och hälsa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b="0" dirty="0"/>
              <a:t>Att fostra och vägleda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b="0" dirty="0"/>
              <a:t>Vardagen i familjehemmet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444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9381-C19B-4FE8-B5D0-4254EFC0C141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068917" y="2362917"/>
            <a:ext cx="9279467" cy="1589958"/>
          </a:xfrm>
        </p:spPr>
        <p:txBody>
          <a:bodyPr/>
          <a:lstStyle/>
          <a:p>
            <a:pPr marL="0" indent="0" algn="ctr">
              <a:buNone/>
            </a:pPr>
            <a:r>
              <a:rPr lang="sv-SE" sz="3400" dirty="0" smtClean="0"/>
              <a:t>Tack för att du deltagit!</a:t>
            </a:r>
          </a:p>
          <a:p>
            <a:pPr marL="0" indent="0" algn="ctr">
              <a:buNone/>
            </a:pPr>
            <a:r>
              <a:rPr lang="sv-SE" sz="3400" dirty="0" smtClean="0">
                <a:solidFill>
                  <a:srgbClr val="ED8B00"/>
                </a:solidFill>
              </a:rPr>
              <a:t>LYCKA TILL!</a:t>
            </a:r>
            <a:endParaRPr lang="sv-SE" sz="3400" dirty="0">
              <a:solidFill>
                <a:srgbClr val="ED8B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786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4349088" y="4877221"/>
            <a:ext cx="57569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Exempel på skyddande faktorer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057C-6232-4282-BF4F-E51C964535AC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068917" y="2059199"/>
            <a:ext cx="10408708" cy="4084425"/>
          </a:xfrm>
        </p:spPr>
        <p:txBody>
          <a:bodyPr numCol="2" spcCol="36000"/>
          <a:lstStyle/>
          <a:p>
            <a:r>
              <a:rPr lang="sv-SE" b="1" dirty="0"/>
              <a:t>Barnen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dirty="0" smtClean="0"/>
              <a:t>God hälsa</a:t>
            </a:r>
            <a:endParaRPr lang="sv-SE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sv-SE" dirty="0" smtClean="0"/>
              <a:t>Trygg identitet och känsla av acceptans</a:t>
            </a:r>
            <a:endParaRPr lang="sv-SE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sv-SE" dirty="0" smtClean="0"/>
              <a:t>Godkända skolresultat</a:t>
            </a:r>
            <a:endParaRPr lang="sv-SE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sv-SE" dirty="0"/>
              <a:t>Möjlighet att lära sig det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nya </a:t>
            </a:r>
            <a:r>
              <a:rPr lang="sv-SE" dirty="0"/>
              <a:t>landets språk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dirty="0"/>
              <a:t>Att leva med eller ha kontakt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med </a:t>
            </a:r>
            <a:r>
              <a:rPr lang="sv-SE" dirty="0"/>
              <a:t>andra från samma kultur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dirty="0"/>
              <a:t>Att ha kontakt med sin </a:t>
            </a:r>
            <a:r>
              <a:rPr lang="sv-SE" dirty="0" smtClean="0"/>
              <a:t>ursprungsfamilj</a:t>
            </a:r>
          </a:p>
          <a:p>
            <a:pPr marL="285750" lvl="1" indent="0">
              <a:buNone/>
            </a:pPr>
            <a:endParaRPr lang="sv-SE" dirty="0"/>
          </a:p>
          <a:p>
            <a:r>
              <a:rPr lang="sv-SE" b="1" dirty="0"/>
              <a:t>Familjen och närmiljön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dirty="0"/>
              <a:t>B</a:t>
            </a:r>
            <a:r>
              <a:rPr lang="sv-SE" dirty="0" smtClean="0"/>
              <a:t>ra </a:t>
            </a:r>
            <a:r>
              <a:rPr lang="sv-SE" dirty="0"/>
              <a:t>relation med </a:t>
            </a:r>
            <a:r>
              <a:rPr lang="sv-SE" dirty="0" smtClean="0"/>
              <a:t>vårdnadshavare och andra i ursprungsfamiljen</a:t>
            </a:r>
            <a:endParaRPr lang="sv-SE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sv-SE" dirty="0" smtClean="0"/>
              <a:t>Så </a:t>
            </a:r>
            <a:r>
              <a:rPr lang="sv-SE" dirty="0"/>
              <a:t>få </a:t>
            </a:r>
            <a:r>
              <a:rPr lang="sv-SE" dirty="0" smtClean="0"/>
              <a:t>separationer som möjligt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Ett hem att växa i – grundutbildning för jour- och familjehem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884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S-PPT-svensk-150922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  <a:custClrLst>
    <a:custClr name="Beige Diagrambakgrund">
      <a:srgbClr val="DAD7CB"/>
    </a:custClr>
    <a:custClr name="Mörkbeige">
      <a:srgbClr val="D3BF96"/>
    </a:custClr>
    <a:custClr name="Ljusbrun">
      <a:srgbClr val="AAA38E"/>
    </a:custClr>
    <a:custClr name="Brun">
      <a:srgbClr val="857363"/>
    </a:custClr>
    <a:custClr name="Mellanbrun">
      <a:srgbClr val="6D5047"/>
    </a:custClr>
    <a:custClr name="Mörkbrun">
      <a:srgbClr val="452325"/>
    </a:custClr>
    <a:custClr name="Vit">
      <a:srgbClr val="FFFFFF"/>
    </a:custClr>
    <a:custClr name="Vit">
      <a:srgbClr val="FFFFFF"/>
    </a:custClr>
    <a:custClr name="Svart">
      <a:srgbClr val="000000"/>
    </a:custClr>
    <a:custClr name="Vit">
      <a:srgbClr val="FFFFFF"/>
    </a:custClr>
    <a:custClr name="Ljusblå">
      <a:srgbClr val="E0E6E6"/>
    </a:custClr>
    <a:custClr name="Isblå">
      <a:srgbClr val="A6BCC6"/>
    </a:custClr>
    <a:custClr name="Ljus blågrå">
      <a:srgbClr val="A5ACAF"/>
    </a:custClr>
    <a:custClr name="Blågrå">
      <a:srgbClr val="7D9AAA"/>
    </a:custClr>
    <a:custClr name="Mörk blågrå">
      <a:srgbClr val="51626F"/>
    </a:custClr>
    <a:custClr name="Mörkblå">
      <a:srgbClr val="002B45"/>
    </a:custClr>
    <a:custClr name="Vit">
      <a:srgbClr val="FFFFFF"/>
    </a:custClr>
    <a:custClr name="Diagramfärg Riket Huvudfärg">
      <a:srgbClr val="ED8B00"/>
    </a:custClr>
    <a:custClr name="Blå">
      <a:srgbClr val="3DB7E4"/>
    </a:custClr>
    <a:custClr name="Grön">
      <a:srgbClr val="3F9C35"/>
    </a:custClr>
    <a:custClr name="Diagramfärg Riket 251/230/204">
      <a:srgbClr val="FBE6CC"/>
    </a:custClr>
    <a:custClr name="Diagramfärg Riket 246/205/153">
      <a:srgbClr val="F6CD99"/>
    </a:custClr>
    <a:custClr name="Diagramfärg Riket 242/181/102">
      <a:srgbClr val="F2B566"/>
    </a:custClr>
    <a:custClr name="Diagramfärg Riket Huvudfärg">
      <a:srgbClr val="ED8B00"/>
    </a:custClr>
    <a:custClr name="Diagramfärg Riket 175/98/10">
      <a:srgbClr val="AF620A"/>
    </a:custClr>
    <a:custClr name="Diagramfärg Riket 117/66/0">
      <a:srgbClr val="754200"/>
    </a:custClr>
    <a:custClr name="Vit">
      <a:srgbClr val="FFFFFF"/>
    </a:custClr>
    <a:custClr name="Diagramfärg Riket Huvudfärg">
      <a:srgbClr val="ED8B00"/>
    </a:custClr>
    <a:custClr name="Röd">
      <a:srgbClr val="BA0C2F"/>
    </a:custClr>
    <a:custClr name="Beige Diagrambakgrund">
      <a:srgbClr val="DAD7CB"/>
    </a:custClr>
    <a:custClr name="Diagramfärg män 218/237/203">
      <a:srgbClr val="DAEDCB"/>
    </a:custClr>
    <a:custClr name="Diagramfärg män 180/219/151">
      <a:srgbClr val="B4DB97"/>
    </a:custClr>
    <a:custClr name="Diagramfärg män 142/201/99">
      <a:srgbClr val="8EC963"/>
    </a:custClr>
    <a:custClr name="Diagramfärg män Huvudfärg">
      <a:srgbClr val="4A7729"/>
    </a:custClr>
    <a:custClr name="Diagramfärg män 55/88/31">
      <a:srgbClr val="3B581F"/>
    </a:custClr>
    <a:custClr name="Diagramfärg män 36/58/20">
      <a:srgbClr val="243A14"/>
    </a:custClr>
    <a:custClr name="Vit">
      <a:srgbClr val="FFFFFF"/>
    </a:custClr>
    <a:custClr name="Diagramfärg män Huvudfärg">
      <a:srgbClr val="4A7729"/>
    </a:custClr>
    <a:custClr name="Vit">
      <a:srgbClr val="FFFFFF"/>
    </a:custClr>
    <a:custClr name="Vit">
      <a:srgbClr val="FFFFFF"/>
    </a:custClr>
    <a:custClr name="Diagramfärg kvinnor 232/225/234">
      <a:srgbClr val="E8E1EA"/>
    </a:custClr>
    <a:custClr name="Diagramfärg kvinnor 209/197/214">
      <a:srgbClr val="D1C5D6"/>
    </a:custClr>
    <a:custClr name="Diagramfärg kvinnor 186/167/192">
      <a:srgbClr val="BAA7C0"/>
    </a:custClr>
    <a:custClr name="Diagramfärg kvinnor Huvudfärg">
      <a:srgbClr val="8D6E97"/>
    </a:custClr>
    <a:custClr name="Diagramfärg kvinnor 106/82/114">
      <a:srgbClr val="6A5272"/>
    </a:custClr>
    <a:custClr name="Diagramfärg kvinnor 70/54/75">
      <a:srgbClr val="46364B"/>
    </a:custClr>
    <a:custClr name="Vit">
      <a:srgbClr val="FFFFFF"/>
    </a:custClr>
    <a:custClr name="Diagramfärg kvinnor">
      <a:srgbClr val="8D6E97"/>
    </a:custClr>
    <a:custClr name="Vit">
      <a:srgbClr val="FFFFFF"/>
    </a:custClr>
    <a:custClr name="Vit">
      <a:srgbClr val="FFFFFF"/>
    </a:custClr>
  </a:custClrLst>
  <a:extLst>
    <a:ext uri="{05A4C25C-085E-4340-85A3-A5531E510DB2}">
      <thm15:themeFamily xmlns:thm15="http://schemas.microsoft.com/office/thememl/2012/main" name="SoS PPT-sve-16.9.potx" id="{F8A54C40-09DE-4C76-BED6-A85D6005ABF9}" vid="{BE267D1D-06D9-4C46-AEF5-1BE3F1D370C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piServer" ma:contentTypeID="0x010100096182B2028BF449A3D0EB79FD2CC846010018B3E305294CA74CB0E27D6EDADC3259" ma:contentTypeVersion="52" ma:contentTypeDescription="Dessa fält används av artikelkatalogen och är en innehållstyp för samtliga fält som ska vara läsbara via EpiServer Connector." ma:contentTypeScope="" ma:versionID="d6178074cd8a45ffae2d46c5727c386f">
  <xsd:schema xmlns:xsd="http://www.w3.org/2001/XMLSchema" xmlns:xs="http://www.w3.org/2001/XMLSchema" xmlns:p="http://schemas.microsoft.com/office/2006/metadata/properties" xmlns:ns1="343f6c91-b5b3-4dff-89ad-5fc55ccc8930" xmlns:ns3="3b7fe2ab-f366-46fa-9c85-7b29d4e9a966" xmlns:ns4="18942921-39ac-4bf3-98fa-6ceb15a22cb8" targetNamespace="http://schemas.microsoft.com/office/2006/metadata/properties" ma:root="true" ma:fieldsID="0a9203d43977c5c7c78f1ee722c15c23" ns1:_="" ns3:_="" ns4:_="">
    <xsd:import namespace="343f6c91-b5b3-4dff-89ad-5fc55ccc8930"/>
    <xsd:import namespace="3b7fe2ab-f366-46fa-9c85-7b29d4e9a966"/>
    <xsd:import namespace="18942921-39ac-4bf3-98fa-6ceb15a22cb8"/>
    <xsd:element name="properties">
      <xsd:complexType>
        <xsd:sequence>
          <xsd:element name="documentManagement">
            <xsd:complexType>
              <xsd:all>
                <xsd:element ref="ns1:Titel"/>
                <xsd:element ref="ns1:SOCPublYear" minOccurs="0"/>
                <xsd:element ref="ns1:SOCPublMonth" minOccurs="0"/>
                <xsd:element ref="ns1:Beställningsnummer" minOccurs="0"/>
                <xsd:element ref="ns1:Artikelnummer" minOccurs="0"/>
                <xsd:element ref="ns1:Vikt_x0020__x0028_gram_x0029_" minOccurs="0"/>
                <xsd:element ref="ns1:Antal_x0020_sidor" minOccurs="0"/>
                <xsd:element ref="ns1:ISBN" minOccurs="0"/>
                <xsd:element ref="ns1:Typ_x0020_av_x0020_format" minOccurs="0"/>
                <xsd:element ref="ns3:POD-typ" minOccurs="0"/>
                <xsd:element ref="ns3:Språk_x0020_på_x0020_publikation" minOccurs="0"/>
                <xsd:element ref="ns1:Pris_x0020__x0028_exkl._x0020_moms_x0029_" minOccurs="0"/>
                <xsd:element ref="ns1:Moms" minOccurs="0"/>
                <xsd:element ref="ns1:SOCPublEdition" minOccurs="0"/>
                <xsd:element ref="ns1:Anteckningar" minOccurs="0"/>
                <xsd:element ref="ns1:Status_x0020_på_x0020_publikation"/>
                <xsd:element ref="ns1:Datum_x0020_för_x0020_publicering"/>
                <xsd:element ref="ns1:Ansvarig_x0020_produktionsledare" minOccurs="0"/>
                <xsd:element ref="ns1:Ansvarig_x0020_sakkunnig" minOccurs="0"/>
                <xsd:element ref="ns1:Dokumenttyp" minOccurs="0"/>
                <xsd:element ref="ns1:Avpubliceringsdatum" minOccurs="0"/>
                <xsd:element ref="ns3:E-plikt" minOccurs="0"/>
                <xsd:element ref="ns1:Granskas_x0020_av_x0020_webbredaktion" minOccurs="0"/>
                <xsd:element ref="ns1:Datum_x0020_för_x0020_uppdatering" minOccurs="0"/>
                <xsd:element ref="ns1:Huvuddokument_x002f_bilaga"/>
                <xsd:element ref="ns1:Leveransmetod" minOccurs="0"/>
                <xsd:element ref="ns1:Ingress" minOccurs="0"/>
                <xsd:element ref="ns1:Produkter"/>
                <xsd:element ref="ns3:Ämnesområde" minOccurs="0"/>
                <xsd:element ref="ns4:PortfoljID" minOccurs="0"/>
                <xsd:element ref="ns1:Verksamhetsområde" minOccurs="0"/>
                <xsd:element ref="ns1:TaxCatchAll" minOccurs="0"/>
                <xsd:element ref="ns1:TaxCatchAllLabel" minOccurs="0"/>
                <xsd:element ref="ns1:f0b63fb838514edda550d3da4cfbf27d" minOccurs="0"/>
                <xsd:element ref="ns1:n100172ac3744ec48476a6bc1cfadbfc" minOccurs="0"/>
                <xsd:element ref="ns1:Finns_x0020_omslag_x0020_till_x0020_huvuddok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f6c91-b5b3-4dff-89ad-5fc55ccc8930" elementFormDefault="qualified">
    <xsd:import namespace="http://schemas.microsoft.com/office/2006/documentManagement/types"/>
    <xsd:import namespace="http://schemas.microsoft.com/office/infopath/2007/PartnerControls"/>
    <xsd:element name="Titel" ma:index="0" ma:displayName="Titel" ma:internalName="Titel" ma:readOnly="false">
      <xsd:simpleType>
        <xsd:restriction base="dms:Text">
          <xsd:maxLength value="255"/>
        </xsd:restriction>
      </xsd:simpleType>
    </xsd:element>
    <xsd:element name="SOCPublYear" ma:index="1" nillable="true" ma:displayName="Publiceringsår" ma:decimals="0" ma:internalName="SOCPublYear" ma:readOnly="false">
      <xsd:simpleType>
        <xsd:restriction base="dms:Number">
          <xsd:maxInclusive value="2050"/>
          <xsd:minInclusive value="1980"/>
        </xsd:restriction>
      </xsd:simpleType>
    </xsd:element>
    <xsd:element name="SOCPublMonth" ma:index="2" nillable="true" ma:displayName="Publiceringsmånad" ma:default="01" ma:format="Dropdown" ma:internalName="SOCPublMonth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</xsd:restriction>
      </xsd:simpleType>
    </xsd:element>
    <xsd:element name="Beställningsnummer" ma:index="4" nillable="true" ma:displayName="Beställningsnummer" ma:internalName="Best_x00e4_llningsnummer" ma:readOnly="false">
      <xsd:simpleType>
        <xsd:restriction base="dms:Text">
          <xsd:maxLength value="25"/>
        </xsd:restriction>
      </xsd:simpleType>
    </xsd:element>
    <xsd:element name="Artikelnummer" ma:index="5" nillable="true" ma:displayName="Artikelnummer" ma:internalName="Artikelnummer" ma:readOnly="false">
      <xsd:simpleType>
        <xsd:restriction base="dms:Text">
          <xsd:maxLength value="255"/>
        </xsd:restriction>
      </xsd:simpleType>
    </xsd:element>
    <xsd:element name="Vikt_x0020__x0028_gram_x0029_" ma:index="6" nillable="true" ma:displayName="Vikt (gram)" ma:decimals="0" ma:internalName="Vikt_x0020__x0028_gram_x0029_" ma:readOnly="false" ma:percentage="FALSE">
      <xsd:simpleType>
        <xsd:restriction base="dms:Number"/>
      </xsd:simpleType>
    </xsd:element>
    <xsd:element name="Antal_x0020_sidor" ma:index="7" nillable="true" ma:displayName="Antal sidor" ma:decimals="0" ma:internalName="Antal_x0020_sidor" ma:readOnly="false" ma:percentage="FALSE">
      <xsd:simpleType>
        <xsd:restriction base="dms:Number"/>
      </xsd:simpleType>
    </xsd:element>
    <xsd:element name="ISBN" ma:index="8" nillable="true" ma:displayName="ISBN" ma:internalName="ISBN" ma:readOnly="false">
      <xsd:simpleType>
        <xsd:restriction base="dms:Text">
          <xsd:maxLength value="255"/>
        </xsd:restriction>
      </xsd:simpleType>
    </xsd:element>
    <xsd:element name="Typ_x0020_av_x0020_format" ma:index="9" nillable="true" ma:displayName="Typ av format" ma:format="Dropdown" ma:internalName="Typ_x0020_av_x0020_format" ma:readOnly="false">
      <xsd:simpleType>
        <xsd:restriction base="dms:Choice">
          <xsd:enumeration value="---"/>
          <xsd:enumeration value="Affisch"/>
          <xsd:enumeration value="Blad"/>
          <xsd:enumeration value="Bok"/>
          <xsd:enumeration value="Broschyr"/>
          <xsd:enumeration value="DVD"/>
          <xsd:enumeration value="Folder"/>
          <xsd:enumeration value="Häfte"/>
          <xsd:enumeration value="Kort"/>
          <xsd:enumeration value="PDF"/>
          <xsd:enumeration value="POD"/>
          <xsd:enumeration value="Punktskrift"/>
          <xsd:enumeration value="Kartongställ"/>
        </xsd:restriction>
      </xsd:simpleType>
    </xsd:element>
    <xsd:element name="Pris_x0020__x0028_exkl._x0020_moms_x0029_" ma:index="12" nillable="true" ma:displayName="Pris (exkl. moms)" ma:LCID="1053" ma:internalName="Pris_x0020__x0028_exkl_x002e__x0020_moms_x0029_">
      <xsd:simpleType>
        <xsd:restriction base="dms:Currency"/>
      </xsd:simpleType>
    </xsd:element>
    <xsd:element name="Moms" ma:index="13" nillable="true" ma:displayName="Moms" ma:default="0%" ma:format="Dropdown" ma:internalName="Moms" ma:readOnly="false">
      <xsd:simpleType>
        <xsd:restriction base="dms:Choice">
          <xsd:enumeration value="0%"/>
          <xsd:enumeration value="6%"/>
          <xsd:enumeration value="25%"/>
        </xsd:restriction>
      </xsd:simpleType>
    </xsd:element>
    <xsd:element name="SOCPublEdition" ma:index="14" nillable="true" ma:displayName="Upplaga" ma:decimals="0" ma:internalName="SOCPublEdition" ma:readOnly="false">
      <xsd:simpleType>
        <xsd:restriction base="dms:Number"/>
      </xsd:simpleType>
    </xsd:element>
    <xsd:element name="Anteckningar" ma:index="15" nillable="true" ma:displayName="Anteckningar" ma:internalName="Anteckningar" ma:readOnly="false">
      <xsd:simpleType>
        <xsd:restriction base="dms:Note">
          <xsd:maxLength value="255"/>
        </xsd:restriction>
      </xsd:simpleType>
    </xsd:element>
    <xsd:element name="Status_x0020_på_x0020_publikation" ma:index="16" ma:displayName="Status på publikation" ma:format="Dropdown" ma:indexed="true" ma:internalName="Status_x0020_p_x00e5__x0020_publikation" ma:readOnly="false">
      <xsd:simpleType>
        <xsd:restriction base="dms:Choice">
          <xsd:enumeration value="Ej publicerad"/>
          <xsd:enumeration value="Publicerad"/>
          <xsd:enumeration value="Inaktuell"/>
        </xsd:restriction>
      </xsd:simpleType>
    </xsd:element>
    <xsd:element name="Datum_x0020_för_x0020_publicering" ma:index="17" ma:displayName="Datum för publicering på webb" ma:format="DateTime" ma:indexed="true" ma:internalName="Datum_x0020_f_x00f6_r_x0020_publicering" ma:readOnly="false">
      <xsd:simpleType>
        <xsd:restriction base="dms:DateTime"/>
      </xsd:simpleType>
    </xsd:element>
    <xsd:element name="Ansvarig_x0020_produktionsledare" ma:index="18" nillable="true" ma:displayName="Ansvarig produktionsledare" ma:indexed="true" ma:list="UserInfo" ma:SharePointGroup="0" ma:internalName="Ansvarig_x0020_produktionsledare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nsvarig_x0020_sakkunnig" ma:index="19" nillable="true" ma:displayName="Ansvarig sakkunnig" ma:list="UserInfo" ma:SharePointGroup="0" ma:internalName="Ansvarig_x0020_sakkunnig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enttyp" ma:index="22" nillable="true" ma:displayName="Dokumenttyp" ma:default="Publikation" ma:format="Dropdown" ma:internalName="Dokumenttyp" ma:readOnly="false">
      <xsd:simpleType>
        <xsd:restriction base="dms:Choice">
          <xsd:enumeration value="Publikation"/>
        </xsd:restriction>
      </xsd:simpleType>
    </xsd:element>
    <xsd:element name="Avpubliceringsdatum" ma:index="23" nillable="true" ma:displayName="Avpubliceringsdatum" ma:format="DateOnly" ma:internalName="Avpubliceringsdatum" ma:readOnly="false">
      <xsd:simpleType>
        <xsd:restriction base="dms:DateTime"/>
      </xsd:simpleType>
    </xsd:element>
    <xsd:element name="Granskas_x0020_av_x0020_webbredaktion" ma:index="25" nillable="true" ma:displayName="Granskas av webbredaktion" ma:default="0" ma:internalName="Granskas_x0020_av_x0020_webbredaktion" ma:readOnly="false">
      <xsd:simpleType>
        <xsd:restriction base="dms:Boolean"/>
      </xsd:simpleType>
    </xsd:element>
    <xsd:element name="Datum_x0020_för_x0020_uppdatering" ma:index="26" nillable="true" ma:displayName="Datum för uppdatering" ma:format="DateOnly" ma:internalName="Datum_x0020_f_x00f6_r_x0020_uppdatering" ma:readOnly="false">
      <xsd:simpleType>
        <xsd:restriction base="dms:DateTime"/>
      </xsd:simpleType>
    </xsd:element>
    <xsd:element name="Huvuddokument_x002f_bilaga" ma:index="27" ma:displayName="Huvuddokument/bilaga" ma:format="Dropdown" ma:internalName="Huvuddokument_x002F_bilaga" ma:readOnly="false">
      <xsd:simpleType>
        <xsd:restriction base="dms:Choice">
          <xsd:enumeration value="Huvuddokument"/>
          <xsd:enumeration value="Bilaga"/>
          <xsd:enumeration value="Omslag"/>
        </xsd:restriction>
      </xsd:simpleType>
    </xsd:element>
    <xsd:element name="Leveransmetod" ma:index="28" nillable="true" ma:displayName="Leveransmetod" ma:default="Nedladdningsbar" ma:internalName="Leveransmetod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edladdningsbar"/>
                    <xsd:enumeration value="Tryckt upplaga"/>
                    <xsd:enumeration value="Print on demand"/>
                  </xsd:restriction>
                </xsd:simpleType>
              </xsd:element>
            </xsd:sequence>
          </xsd:extension>
        </xsd:complexContent>
      </xsd:complexType>
    </xsd:element>
    <xsd:element name="Ingress" ma:index="29" nillable="true" ma:displayName="Ingress" ma:internalName="Ingress" ma:readOnly="false">
      <xsd:simpleType>
        <xsd:restriction base="dms:Note">
          <xsd:maxLength value="255"/>
        </xsd:restriction>
      </xsd:simpleType>
    </xsd:element>
    <xsd:element name="Produkter" ma:index="30" ma:displayName="Produkt" ma:default="Övrigt" ma:format="RadioButtons" ma:internalName="Produkter" ma:readOnly="false">
      <xsd:simpleType>
        <xsd:restriction base="dms:Choice">
          <xsd:enumeration value="Föreskrifter och allmänna råd"/>
          <xsd:enumeration value="Handböcker"/>
          <xsd:enumeration value="Klassifikationer och koder"/>
          <xsd:enumeration value="Kunskapsstöd"/>
          <xsd:enumeration value="Meddelandeblad"/>
          <xsd:enumeration value="Nationella riktlinjer"/>
          <xsd:enumeration value="Nationella screeningprogram"/>
          <xsd:enumeration value="Statistik"/>
          <xsd:enumeration value="Vägledning"/>
          <xsd:enumeration value="Öppna jämförelser"/>
          <xsd:enumeration value="Övrigt"/>
        </xsd:restriction>
      </xsd:simpleType>
    </xsd:element>
    <xsd:element name="Verksamhetsområde" ma:index="33" nillable="true" ma:displayName="Verksamhetsområde" ma:internalName="Verksamhetsomr_x00e5_de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älso- och sjukvård"/>
                    <xsd:enumeration value="Socialtjänst"/>
                    <xsd:enumeration value="Tandvård"/>
                  </xsd:restriction>
                </xsd:simpleType>
              </xsd:element>
            </xsd:sequence>
          </xsd:extension>
        </xsd:complexContent>
      </xsd:complexType>
    </xsd:element>
    <xsd:element name="TaxCatchAll" ma:index="36" nillable="true" ma:displayName="Taxonomy Catch All Column" ma:description="" ma:hidden="true" ma:list="{d16448d0-d907-4fd0-a73a-d926832f6153}" ma:internalName="TaxCatchAll" ma:readOnly="false" ma:showField="CatchAllData" ma:web="343f6c91-b5b3-4dff-89ad-5fc55ccc89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7" nillable="true" ma:displayName="Taxonomy Catch All Column1" ma:description="" ma:hidden="true" ma:list="{d16448d0-d907-4fd0-a73a-d926832f6153}" ma:internalName="TaxCatchAllLabel" ma:readOnly="true" ma:showField="CatchAllDataLabel" ma:web="343f6c91-b5b3-4dff-89ad-5fc55ccc89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0b63fb838514edda550d3da4cfbf27d" ma:index="39" nillable="true" ma:taxonomy="true" ma:internalName="f0b63fb838514edda550d3da4cfbf27d" ma:taxonomyFieldName="Ansvarig_x0020_avdelning_x002F_enhet" ma:displayName="Ansvarig enhet" ma:readOnly="false" ma:default="" ma:fieldId="{f0b63fb8-3851-4edd-a550-d3da4cfbf27d}" ma:sspId="68028966-b333-4fcd-be16-92d907fe3d90" ma:termSetId="2ebf11d2-b480-4a3f-9366-2ba648925ad7" ma:anchorId="bcf0acf7-28b0-4787-afb1-e092e400ba94" ma:open="false" ma:isKeyword="false">
      <xsd:complexType>
        <xsd:sequence>
          <xsd:element ref="pc:Terms" minOccurs="0" maxOccurs="1"/>
        </xsd:sequence>
      </xsd:complexType>
    </xsd:element>
    <xsd:element name="n100172ac3744ec48476a6bc1cfadbfc" ma:index="40" nillable="true" ma:taxonomy="true" ma:internalName="n100172ac3744ec48476a6bc1cfadbfc" ma:taxonomyFieldName="Ansvarig_x0020_avdelning" ma:displayName="Ansvarig avdelning" ma:default="" ma:fieldId="{7100172a-c374-4ec4-8476-a6bc1cfadbfc}" ma:sspId="68028966-b333-4fcd-be16-92d907fe3d90" ma:termSetId="2ebf11d2-b480-4a3f-9366-2ba648925ad7" ma:anchorId="bcf0acf7-28b0-4787-afb1-e092e400ba94" ma:open="false" ma:isKeyword="false">
      <xsd:complexType>
        <xsd:sequence>
          <xsd:element ref="pc:Terms" minOccurs="0" maxOccurs="1"/>
        </xsd:sequence>
      </xsd:complexType>
    </xsd:element>
    <xsd:element name="Finns_x0020_omslag_x0020_till_x0020_huvuddokument" ma:index="48" nillable="true" ma:displayName="Finns omslag till huvuddokument" ma:default="0" ma:internalName="Finns_x0020_omslag_x0020_till_x0020_huvuddokument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7fe2ab-f366-46fa-9c85-7b29d4e9a966" elementFormDefault="qualified">
    <xsd:import namespace="http://schemas.microsoft.com/office/2006/documentManagement/types"/>
    <xsd:import namespace="http://schemas.microsoft.com/office/infopath/2007/PartnerControls"/>
    <xsd:element name="POD-typ" ma:index="10" nillable="true" ma:displayName="POD-typ" ma:format="Dropdown" ma:internalName="POD_x002d_typ" ma:readOnly="false">
      <xsd:simpleType>
        <xsd:restriction base="dms:Choice">
          <xsd:enumeration value="---"/>
          <xsd:enumeration value="Klamrade blad"/>
          <xsd:enumeration value="Limbindning"/>
          <xsd:enumeration value="Rygghäftning"/>
          <xsd:enumeration value="Utskrift (1-2 sidor)"/>
        </xsd:restriction>
      </xsd:simpleType>
    </xsd:element>
    <xsd:element name="Språk_x0020_på_x0020_publikation" ma:index="11" nillable="true" ma:displayName="Språk på publikation" ma:default="Svenska" ma:format="Dropdown" ma:internalName="Spr_x00e5_k_x0020_p_x00e5__x0020_publikation" ma:readOnly="false">
      <xsd:simpleType>
        <xsd:restriction base="dms:Choice">
          <xsd:enumeration value="Afghanska"/>
          <xsd:enumeration value="Albanska"/>
          <xsd:enumeration value="Amarinja"/>
          <xsd:enumeration value="Amhariska"/>
          <xsd:enumeration value="Arabiska"/>
          <xsd:enumeration value="Assyriska"/>
          <xsd:enumeration value="Azerbajdzjanska"/>
          <xsd:enumeration value="Azeriska"/>
          <xsd:enumeration value="Bajuni"/>
          <xsd:enumeration value="Baskiska"/>
          <xsd:enumeration value="Behdini"/>
          <xsd:enumeration value="Vitryska"/>
          <xsd:enumeration value="Bengali"/>
          <xsd:enumeration value="Berber"/>
          <xsd:enumeration value="BKS"/>
          <xsd:enumeration value="Bosniska"/>
          <xsd:enumeration value="Bravanese"/>
          <xsd:enumeration value="Bulgariska"/>
          <xsd:enumeration value="Burmesiska"/>
          <xsd:enumeration value="Cakchiquel"/>
          <xsd:enumeration value="Kambodjanska"/>
          <xsd:enumeration value="Kantonesiska"/>
          <xsd:enumeration value="Katalansk"/>
          <xsd:enumeration value="Kaldeiska"/>
          <xsd:enumeration value="Chamorro"/>
          <xsd:enumeration value="Chao-chow"/>
          <xsd:enumeration value="Chavacano"/>
          <xsd:enumeration value="chuukese"/>
          <xsd:enumeration value="Kroatisk"/>
          <xsd:enumeration value="Tjeckiska"/>
          <xsd:enumeration value="Danska"/>
          <xsd:enumeration value="Dari"/>
          <xsd:enumeration value="Dinka"/>
          <xsd:enumeration value="Diula"/>
          <xsd:enumeration value="Holländska"/>
          <xsd:enumeration value="Engelska"/>
          <xsd:enumeration value="Estniska"/>
          <xsd:enumeration value="Fante"/>
          <xsd:enumeration value="Persiska"/>
          <xsd:enumeration value="Finska"/>
          <xsd:enumeration value="Flamländsk"/>
          <xsd:enumeration value="Franska"/>
          <xsd:enumeration value="Fukienese"/>
          <xsd:enumeration value="Fula"/>
          <xsd:enumeration value="Fulani"/>
          <xsd:enumeration value="Fuzhou"/>
          <xsd:enumeration value="Gaddang"/>
          <xsd:enumeration value="Gaelisk"/>
          <xsd:enumeration value="Gaelic-irländsk"/>
          <xsd:enumeration value="Gaelic-skott"/>
          <xsd:enumeration value="Georgiansk"/>
          <xsd:enumeration value="Tyska"/>
          <xsd:enumeration value="Gorani"/>
          <xsd:enumeration value="Grekiska"/>
          <xsd:enumeration value="Gujarati"/>
          <xsd:enumeration value="Haitisk kreol"/>
          <xsd:enumeration value="Hakka"/>
          <xsd:enumeration value="Hakka-chinese"/>
          <xsd:enumeration value="Hausa"/>
          <xsd:enumeration value="Hgebreiska"/>
          <xsd:enumeration value="Hindi"/>
          <xsd:enumeration value="Hmong"/>
          <xsd:enumeration value="Ungerska"/>
          <xsd:enumeration value="Ibanag"/>
          <xsd:enumeration value="Isländska"/>
          <xsd:enumeration value="Igbo"/>
          <xsd:enumeration value="Ilocano"/>
          <xsd:enumeration value="Indonesiska"/>
          <xsd:enumeration value="Inuktitut"/>
          <xsd:enumeration value="Italienska"/>
          <xsd:enumeration value="Jakartanese"/>
          <xsd:enumeration value="Japanska"/>
          <xsd:enumeration value="Javanesisk"/>
          <xsd:enumeration value="Jiddisch"/>
          <xsd:enumeration value="Kanjobal"/>
          <xsd:enumeration value="Karen"/>
          <xsd:enumeration value="Karenni"/>
          <xsd:enumeration value="Kashmiri"/>
          <xsd:enumeration value="Kazakiska"/>
          <xsd:enumeration value="Kikuyu"/>
          <xsd:enumeration value="Kinyarwanda"/>
          <xsd:enumeration value="Kirundi"/>
          <xsd:enumeration value="Koreanska"/>
          <xsd:enumeration value="Kosovos"/>
          <xsd:enumeration value="Kotokoli"/>
          <xsd:enumeration value="Krio"/>
          <xsd:enumeration value="Kurdisk"/>
          <xsd:enumeration value="kurmanji"/>
          <xsd:enumeration value="Kirgizistan"/>
          <xsd:enumeration value="Lakota"/>
          <xsd:enumeration value="Laotiska"/>
          <xsd:enumeration value="Lettiska"/>
          <xsd:enumeration value="Lingala"/>
          <xsd:enumeration value="Litauiska"/>
          <xsd:enumeration value="Luganda"/>
          <xsd:enumeration value="Lulesamiska"/>
          <xsd:enumeration value="Maay"/>
          <xsd:enumeration value="Makedonska"/>
          <xsd:enumeration value="Malay"/>
          <xsd:enumeration value="Malayalam"/>
          <xsd:enumeration value="Maltesisk"/>
          <xsd:enumeration value="Mandarin"/>
          <xsd:enumeration value="Mandingo"/>
          <xsd:enumeration value="Mandinka"/>
          <xsd:enumeration value="Marathi"/>
          <xsd:enumeration value="Marshallese"/>
          <xsd:enumeration value="Meänkieli"/>
          <xsd:enumeration value="Mirpuri"/>
          <xsd:enumeration value="Mixteco"/>
          <xsd:enumeration value="Moldavan"/>
          <xsd:enumeration value="Mongoliska"/>
          <xsd:enumeration value="Montenegrinsk"/>
          <xsd:enumeration value="Navajo"/>
          <xsd:enumeration value="Neapolitansk"/>
          <xsd:enumeration value="Nepali"/>
          <xsd:enumeration value="Nigerian Pidgin"/>
          <xsd:enumeration value="Nordsamiska"/>
          <xsd:enumeration value="Norska"/>
          <xsd:enumeration value="Oromo"/>
          <xsd:enumeration value="Pahari"/>
          <xsd:enumeration value="Papago"/>
          <xsd:enumeration value="Papiamento"/>
          <xsd:enumeration value="Patois"/>
          <xsd:enumeration value="Pidgin engelska"/>
          <xsd:enumeration value="Putsa"/>
          <xsd:enumeration value="Polska"/>
          <xsd:enumeration value="Portug.creole"/>
          <xsd:enumeration value="Portugisiska"/>
          <xsd:enumeration value="Pothwari"/>
          <xsd:enumeration value="Pulaar"/>
          <xsd:enumeration value="Punjabi"/>
          <xsd:enumeration value="Putian"/>
          <xsd:enumeration value="Quichua"/>
          <xsd:enumeration value="Reseromani"/>
          <xsd:enumeration value="Romani arli"/>
          <xsd:enumeration value="Romani kalderas"/>
          <xsd:enumeration value="Romani kale"/>
          <xsd:enumeration value="Romani lovari"/>
          <xsd:enumeration value="Rumänska"/>
          <xsd:enumeration value="Ryska"/>
          <xsd:enumeration value="Samiska"/>
          <xsd:enumeration value="Samoanska"/>
          <xsd:enumeration value="Serbiska"/>
          <xsd:enumeration value="Shanghainese"/>
          <xsd:enumeration value="Shona"/>
          <xsd:enumeration value="Sichuan"/>
          <xsd:enumeration value="Siciliansk"/>
          <xsd:enumeration value="Singalesisk"/>
          <xsd:enumeration value="Slovakiska"/>
          <xsd:enumeration value="Somaliska"/>
          <xsd:enumeration value="Sorani"/>
          <xsd:enumeration value="Spanska"/>
          <xsd:enumeration value="Sudanesiska arabiska"/>
          <xsd:enumeration value="Sundanesiska"/>
          <xsd:enumeration value="Susu"/>
          <xsd:enumeration value="Swahili"/>
          <xsd:enumeration value="Svenska"/>
          <xsd:enumeration value="Sydsamiska"/>
          <xsd:enumeration value="Sylhetti"/>
          <xsd:enumeration value="Tagalog"/>
          <xsd:enumeration value="Taiwanesiska"/>
          <xsd:enumeration value="Tadzjikiska"/>
          <xsd:enumeration value="Tamil"/>
          <xsd:enumeration value="Telugu"/>
          <xsd:enumeration value="Thai"/>
          <xsd:enumeration value="Tibetanska"/>
          <xsd:enumeration value="Tigre"/>
          <xsd:enumeration value="Tigrinska"/>
          <xsd:enumeration value="Toishanese"/>
          <xsd:enumeration value="Tonganska"/>
          <xsd:enumeration value="Toucouleur"/>
          <xsd:enumeration value="Trique"/>
          <xsd:enumeration value="Tshiluba"/>
          <xsd:enumeration value="Turkiska"/>
          <xsd:enumeration value="Ukrainska"/>
          <xsd:enumeration value="Urdu"/>
          <xsd:enumeration value="Uyghur"/>
          <xsd:enumeration value="Uzbekiska"/>
          <xsd:enumeration value="Vietnamesiska"/>
          <xsd:enumeration value="Visayan"/>
          <xsd:enumeration value="Walesisk"/>
          <xsd:enumeration value="Wolof"/>
          <xsd:enumeration value="Jiddisch"/>
          <xsd:enumeration value="Yoruba"/>
          <xsd:enumeration value="Yupik"/>
        </xsd:restriction>
      </xsd:simpleType>
    </xsd:element>
    <xsd:element name="E-plikt" ma:index="24" nillable="true" ma:displayName="E-plikt" ma:default="1" ma:internalName="E_x002d_plikt" ma:readOnly="false">
      <xsd:simpleType>
        <xsd:restriction base="dms:Boolean"/>
      </xsd:simpleType>
    </xsd:element>
    <xsd:element name="Ämnesområde" ma:index="31" nillable="true" ma:displayName="Ämnesområde" ma:internalName="_x00c4_mnesomr_x00e5_de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sylsökande"/>
                    <xsd:enumeration value="Barn och familj"/>
                    <xsd:enumeration value="Donation"/>
                    <xsd:enumeration value="Dödsfall"/>
                    <xsd:enumeration value="Ekonomiskt bistånd"/>
                    <xsd:enumeration value="E-hälsa"/>
                    <xsd:enumeration value="Fallolyckor"/>
                    <xsd:enumeration value="Funktionshinder"/>
                    <xsd:enumeration value="Hemlöshet"/>
                    <xsd:enumeration value="Hjälpmedel"/>
                    <xsd:enumeration value="Jämlik vård och omsorg"/>
                    <xsd:enumeration value="Kvinnors hälsa"/>
                    <xsd:enumeration value="Läkemedel"/>
                    <xsd:enumeration value="Missbruk och beroende"/>
                    <xsd:enumeration value="Palliativ vård"/>
                    <xsd:enumeration value="Psykisk ohälsa"/>
                    <xsd:enumeration value="Stöd till anhöriga"/>
                    <xsd:enumeration value="Våld- och brott"/>
                    <xsd:enumeration value="Vårdhygien"/>
                    <xsd:enumeration value="Äldre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42921-39ac-4bf3-98fa-6ceb15a22cb8" elementFormDefault="qualified">
    <xsd:import namespace="http://schemas.microsoft.com/office/2006/documentManagement/types"/>
    <xsd:import namespace="http://schemas.microsoft.com/office/infopath/2007/PartnerControls"/>
    <xsd:element name="PortfoljID" ma:index="32" nillable="true" ma:displayName="Portfölj-ID" ma:list="{18942921-39ac-4bf3-98fa-6ceb15a22cb8}" ma:internalName="PortfoljID" ma:showField="ID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2" ma:displayName="Innehållstyp"/>
        <xsd:element ref="dc:title" minOccurs="0" maxOccurs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43f6c91-b5b3-4dff-89ad-5fc55ccc8930"/>
    <ISBN xmlns="343f6c91-b5b3-4dff-89ad-5fc55ccc8930" xsi:nil="true"/>
    <Datum_x0020_för_x0020_uppdatering xmlns="343f6c91-b5b3-4dff-89ad-5fc55ccc8930" xsi:nil="true"/>
    <Leveransmetod xmlns="343f6c91-b5b3-4dff-89ad-5fc55ccc8930">
      <Value>Nedladdningsbar</Value>
    </Leveransmetod>
    <Avpubliceringsdatum xmlns="343f6c91-b5b3-4dff-89ad-5fc55ccc8930" xsi:nil="true"/>
    <Granskas_x0020_av_x0020_webbredaktion xmlns="343f6c91-b5b3-4dff-89ad-5fc55ccc8930">false</Granskas_x0020_av_x0020_webbredaktion>
    <Pris_x0020__x0028_exkl._x0020_moms_x0029_ xmlns="343f6c91-b5b3-4dff-89ad-5fc55ccc8930" xsi:nil="true"/>
    <Datum_x0020_för_x0020_publicering xmlns="343f6c91-b5b3-4dff-89ad-5fc55ccc8930">2016-12-31T23:00:00+00:00</Datum_x0020_för_x0020_publicering>
    <Verksamhetsområde xmlns="343f6c91-b5b3-4dff-89ad-5fc55ccc8930"/>
    <Språk_x0020_på_x0020_publikation xmlns="3b7fe2ab-f366-46fa-9c85-7b29d4e9a966">Svenska</Språk_x0020_på_x0020_publikation>
    <f0b63fb838514edda550d3da4cfbf27d xmlns="343f6c91-b5b3-4dff-89ad-5fc55ccc8930">
      <Terms xmlns="http://schemas.microsoft.com/office/infopath/2007/PartnerControls"/>
    </f0b63fb838514edda550d3da4cfbf27d>
    <Dokumenttyp xmlns="343f6c91-b5b3-4dff-89ad-5fc55ccc8930">Publikation</Dokumenttyp>
    <Titel xmlns="343f6c91-b5b3-4dff-89ad-5fc55ccc8930">Bilaga – Presentation – Ett hem att växa i – Studiehandledning</Titel>
    <Huvuddokument_x002f_bilaga xmlns="343f6c91-b5b3-4dff-89ad-5fc55ccc8930">Bilaga</Huvuddokument_x002f_bilaga>
    <Ansvarig_x0020_produktionsledare xmlns="343f6c91-b5b3-4dff-89ad-5fc55ccc8930">
      <UserInfo>
        <DisplayName/>
        <AccountId xsi:nil="true"/>
        <AccountType/>
      </UserInfo>
    </Ansvarig_x0020_produktionsledare>
    <Typ_x0020_av_x0020_format xmlns="343f6c91-b5b3-4dff-89ad-5fc55ccc8930" xsi:nil="true"/>
    <Beställningsnummer xmlns="343f6c91-b5b3-4dff-89ad-5fc55ccc8930">17021</Beställningsnummer>
    <SOCPublEdition xmlns="343f6c91-b5b3-4dff-89ad-5fc55ccc8930" xsi:nil="true"/>
    <n100172ac3744ec48476a6bc1cfadbfc xmlns="343f6c91-b5b3-4dff-89ad-5fc55ccc8930">
      <Terms xmlns="http://schemas.microsoft.com/office/infopath/2007/PartnerControls"/>
    </n100172ac3744ec48476a6bc1cfadbfc>
    <Anteckningar xmlns="343f6c91-b5b3-4dff-89ad-5fc55ccc8930" xsi:nil="true"/>
    <Vikt_x0020__x0028_gram_x0029_ xmlns="343f6c91-b5b3-4dff-89ad-5fc55ccc8930" xsi:nil="true"/>
    <Produkter xmlns="343f6c91-b5b3-4dff-89ad-5fc55ccc8930">Kunskapsstöd</Produkter>
    <Ämnesområde xmlns="3b7fe2ab-f366-46fa-9c85-7b29d4e9a966"/>
    <Artikelnummer xmlns="343f6c91-b5b3-4dff-89ad-5fc55ccc8930">2017-8-2</Artikelnummer>
    <Status_x0020_på_x0020_publikation xmlns="343f6c91-b5b3-4dff-89ad-5fc55ccc8930">Publicerad</Status_x0020_på_x0020_publikation>
    <Moms xmlns="343f6c91-b5b3-4dff-89ad-5fc55ccc8930">0%</Moms>
    <POD-typ xmlns="3b7fe2ab-f366-46fa-9c85-7b29d4e9a966" xsi:nil="true"/>
    <SOCPublYear xmlns="343f6c91-b5b3-4dff-89ad-5fc55ccc8930">2017</SOCPublYear>
    <Ansvarig_x0020_sakkunnig xmlns="343f6c91-b5b3-4dff-89ad-5fc55ccc8930">
      <UserInfo>
        <DisplayName/>
        <AccountId xsi:nil="true"/>
        <AccountType/>
      </UserInfo>
    </Ansvarig_x0020_sakkunnig>
    <E-plikt xmlns="3b7fe2ab-f366-46fa-9c85-7b29d4e9a966">false</E-plikt>
    <Ingress xmlns="343f6c91-b5b3-4dff-89ad-5fc55ccc8930" xsi:nil="true"/>
    <Antal_x0020_sidor xmlns="343f6c91-b5b3-4dff-89ad-5fc55ccc8930" xsi:nil="true"/>
    <PortfoljID xmlns="18942921-39ac-4bf3-98fa-6ceb15a22cb8">4013</PortfoljID>
    <SOCPublMonth xmlns="343f6c91-b5b3-4dff-89ad-5fc55ccc8930">01</SOCPublMonth>
    <Finns_x0020_omslag_x0020_till_x0020_huvuddokument xmlns="343f6c91-b5b3-4dff-89ad-5fc55ccc8930">false</Finns_x0020_omslag_x0020_till_x0020_huvuddokument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0AADD0-D74E-4D04-8E49-302973CCF8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f6c91-b5b3-4dff-89ad-5fc55ccc8930"/>
    <ds:schemaRef ds:uri="3b7fe2ab-f366-46fa-9c85-7b29d4e9a966"/>
    <ds:schemaRef ds:uri="18942921-39ac-4bf3-98fa-6ceb15a22c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697B7E-993F-4B47-9DFC-8E831273C77E}">
  <ds:schemaRefs>
    <ds:schemaRef ds:uri="3b7fe2ab-f366-46fa-9c85-7b29d4e9a966"/>
    <ds:schemaRef ds:uri="http://purl.org/dc/elements/1.1/"/>
    <ds:schemaRef ds:uri="http://schemas.microsoft.com/office/2006/metadata/properties"/>
    <ds:schemaRef ds:uri="18942921-39ac-4bf3-98fa-6ceb15a22cb8"/>
    <ds:schemaRef ds:uri="343f6c91-b5b3-4dff-89ad-5fc55ccc8930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EFF0B98-C87E-4A0D-9ACF-88602371BD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SoS PPT-sve-16.9</Template>
  <TotalTime>3008</TotalTime>
  <Words>3983</Words>
  <Application>Microsoft Office PowerPoint</Application>
  <PresentationFormat>Bredbild</PresentationFormat>
  <Paragraphs>680</Paragraphs>
  <Slides>87</Slides>
  <Notes>54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87</vt:i4>
      </vt:variant>
    </vt:vector>
  </HeadingPairs>
  <TitlesOfParts>
    <vt:vector size="93" baseType="lpstr">
      <vt:lpstr>Arial</vt:lpstr>
      <vt:lpstr>Calibri</vt:lpstr>
      <vt:lpstr>Century Gothic</vt:lpstr>
      <vt:lpstr>Times New Roman</vt:lpstr>
      <vt:lpstr>Wingdings</vt:lpstr>
      <vt:lpstr>SoS-PPT-svensk-150922</vt:lpstr>
      <vt:lpstr>Ett hem att växa i  – grundutbildning för jour- och familjehem</vt:lpstr>
      <vt:lpstr>Jag vill tacka min familj</vt:lpstr>
      <vt:lpstr>Första mötet</vt:lpstr>
      <vt:lpstr>Utbildningens mål</vt:lpstr>
      <vt:lpstr>Innehåll – åtta delar</vt:lpstr>
      <vt:lpstr>1. Familjehemsvården och barnen</vt:lpstr>
      <vt:lpstr>Familjehemsvård förr och nu</vt:lpstr>
      <vt:lpstr>Ensamkommande barn Statistik 2016</vt:lpstr>
      <vt:lpstr>Exempel på skyddande faktorer</vt:lpstr>
      <vt:lpstr>Reflektion</vt:lpstr>
      <vt:lpstr>Barnkonventionens huvudprinciper</vt:lpstr>
      <vt:lpstr>Grundläggande principer för familjehemsvården</vt:lpstr>
      <vt:lpstr>2. Ett uppdrag i samverkan med barnet i fokus</vt:lpstr>
      <vt:lpstr>Mål med andra mötet</vt:lpstr>
      <vt:lpstr>Socialtjänstens handläggning  av barn i familjehem</vt:lpstr>
      <vt:lpstr>BBIC-triangeln</vt:lpstr>
      <vt:lpstr>Vad händer nu?</vt:lpstr>
      <vt:lpstr>Migrationsverkets roll</vt:lpstr>
      <vt:lpstr>Filmen Removed </vt:lpstr>
      <vt:lpstr>Vårdnadshavarens roll</vt:lpstr>
      <vt:lpstr>Socialtjänstens roll</vt:lpstr>
      <vt:lpstr>Familjehemmets roll</vt:lpstr>
      <vt:lpstr>Det tredelade föräldraskapet  och teamet runt barnet</vt:lpstr>
      <vt:lpstr>God man Särskilt förordnad vårdnadshavare</vt:lpstr>
      <vt:lpstr>Gruppövning Samverkan kring barnet</vt:lpstr>
      <vt:lpstr>Socialtjänstens ansvar och uppgifter</vt:lpstr>
      <vt:lpstr>3. Att möta barns behov av närhet och anknytning </vt:lpstr>
      <vt:lpstr>Mål med tredje mötet</vt:lpstr>
      <vt:lpstr>Reflektion</vt:lpstr>
      <vt:lpstr>Anknytningscirkel</vt:lpstr>
      <vt:lpstr>Reflektion</vt:lpstr>
      <vt:lpstr>Reflektion</vt:lpstr>
      <vt:lpstr>Skapa ett positivt samspel</vt:lpstr>
      <vt:lpstr>Individuell och kollektiv familjeform</vt:lpstr>
      <vt:lpstr>Modell för interkulturell kommunikation</vt:lpstr>
      <vt:lpstr>4. Att hantera kriser, separationer och andra svåra upplevelser</vt:lpstr>
      <vt:lpstr>Mål med fjärde mötet</vt:lpstr>
      <vt:lpstr>Separationer och förluster</vt:lpstr>
      <vt:lpstr>Krisens stadier</vt:lpstr>
      <vt:lpstr>Migrationens olika faser</vt:lpstr>
      <vt:lpstr>Traumamedvetet bemötande Del 1 Vad är trauma?</vt:lpstr>
      <vt:lpstr>Traumamedvetet bemötande några förutsättningar</vt:lpstr>
      <vt:lpstr>Traumamedvetet bemötande Del 2 Vad är trauma?</vt:lpstr>
      <vt:lpstr>Traumamedvetet bemötande Del 3 Vad är trauma?</vt:lpstr>
      <vt:lpstr>Traumamedvetet bemötande</vt:lpstr>
      <vt:lpstr>William</vt:lpstr>
      <vt:lpstr>William</vt:lpstr>
      <vt:lpstr>5. Livslånga relationer  och ursprungsfamiljens betydelse </vt:lpstr>
      <vt:lpstr>Mål med femte mötet</vt:lpstr>
      <vt:lpstr>Reflektion</vt:lpstr>
      <vt:lpstr>Umgänge mellan barn och föräldrar</vt:lpstr>
      <vt:lpstr>PowerPoint-presentation</vt:lpstr>
      <vt:lpstr>6. Barns hälsa och skolgång</vt:lpstr>
      <vt:lpstr>Mål med sjätte mötet</vt:lpstr>
      <vt:lpstr>Placerade barns hälsa</vt:lpstr>
      <vt:lpstr>Psykisk ohälsa</vt:lpstr>
      <vt:lpstr>Risker och utsatthet</vt:lpstr>
      <vt:lpstr>Tips på bra sidor för fördjupning och vidare hjälp</vt:lpstr>
      <vt:lpstr>Forskning om skolgången</vt:lpstr>
      <vt:lpstr>Rättvist?</vt:lpstr>
      <vt:lpstr>Framgångsfaktorer</vt:lpstr>
      <vt:lpstr>Reflektion</vt:lpstr>
      <vt:lpstr>Reflektion</vt:lpstr>
      <vt:lpstr>7. Samspel och gränssättning</vt:lpstr>
      <vt:lpstr>Mål med sjunde mötet</vt:lpstr>
      <vt:lpstr>Reflektion</vt:lpstr>
      <vt:lpstr>Om beteendeproblem som riskfaktor</vt:lpstr>
      <vt:lpstr>Reflektion</vt:lpstr>
      <vt:lpstr>Reflektion</vt:lpstr>
      <vt:lpstr>Aktivt lyssnande</vt:lpstr>
      <vt:lpstr>PowerPoint-presentation</vt:lpstr>
      <vt:lpstr>Effektiv kommunikation</vt:lpstr>
      <vt:lpstr>De tre korgarna</vt:lpstr>
      <vt:lpstr>Reflektion</vt:lpstr>
      <vt:lpstr>Viktigt om belöningssystem</vt:lpstr>
      <vt:lpstr>8. Vardagen i familjehemmet</vt:lpstr>
      <vt:lpstr>Mål med åttonde mötet</vt:lpstr>
      <vt:lpstr>Att skapa trygghet</vt:lpstr>
      <vt:lpstr>Särskilt om ensamkommande</vt:lpstr>
      <vt:lpstr>Vincent</vt:lpstr>
      <vt:lpstr>Reflektion</vt:lpstr>
      <vt:lpstr>Att tänka på − barn </vt:lpstr>
      <vt:lpstr>Att tänka på − vuxna</vt:lpstr>
      <vt:lpstr>PowerPoint-presentation</vt:lpstr>
      <vt:lpstr>Utbildningens innehåll</vt:lpstr>
      <vt:lpstr>PowerPoint-presentation</vt:lpstr>
      <vt:lpstr>PowerPoint-presentation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Ett hem att växa i  – grundutbildning för jour- och familjehem</dc:title>
  <dc:creator>Johansson, Pernilla</dc:creator>
  <cp:lastModifiedBy>Wasberg, Iwa</cp:lastModifiedBy>
  <cp:revision>126</cp:revision>
  <cp:lastPrinted>2015-05-08T11:44:01Z</cp:lastPrinted>
  <dcterms:created xsi:type="dcterms:W3CDTF">2017-07-18T11:07:44Z</dcterms:created>
  <dcterms:modified xsi:type="dcterms:W3CDTF">2021-06-11T15:06:56Z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0x010100096182B2028BF449A3D0EB79FD2CC846010018B3E305294CA74CB0E27D6EDADC3259</vt:lpwstr>
  </property>
  <property fmtid="{D5CDD505-2E9C-101B-9397-08002B2CF9AE}" pid="3" name="Artikelnummer">
    <vt:lpwstr>2017-8-2</vt:lpwstr>
  </property>
  <property fmtid="{D5CDD505-2E9C-101B-9397-08002B2CF9AE}" pid="4" name="Portfölj-ID">
    <vt:lpwstr>e5a5f</vt:lpwstr>
  </property>
  <property fmtid="{D5CDD505-2E9C-101B-9397-08002B2CF9AE}" pid="5" name="Dokumenttyp">
    <vt:lpwstr>Publikation</vt:lpwstr>
  </property>
  <property fmtid="{D5CDD505-2E9C-101B-9397-08002B2CF9AE}" pid="6" name="Ansvarig produktionsledare">
    <vt:lpwstr>43</vt:lpwstr>
  </property>
  <property fmtid="{D5CDD505-2E9C-101B-9397-08002B2CF9AE}" pid="7" name="Status på publikation">
    <vt:lpwstr>Publicerad</vt:lpwstr>
  </property>
  <property fmtid="{D5CDD505-2E9C-101B-9397-08002B2CF9AE}" pid="8" name="Typ av format">
    <vt:lpwstr>Limbindning</vt:lpwstr>
  </property>
  <property fmtid="{D5CDD505-2E9C-101B-9397-08002B2CF9AE}" pid="9" name="Antal sidor">
    <vt:r8>136</vt:r8>
  </property>
  <property fmtid="{D5CDD505-2E9C-101B-9397-08002B2CF9AE}" pid="10" name="SOCPublYear">
    <vt:r8>2017</vt:r8>
  </property>
  <property fmtid="{D5CDD505-2E9C-101B-9397-08002B2CF9AE}" pid="11" name="Beställningsnummer">
    <vt:lpwstr>17021</vt:lpwstr>
  </property>
  <property fmtid="{D5CDD505-2E9C-101B-9397-08002B2CF9AE}" pid="12" name="Anteckningar">
    <vt:lpwstr> KST VSO2 Anna Svennblad</vt:lpwstr>
  </property>
  <property fmtid="{D5CDD505-2E9C-101B-9397-08002B2CF9AE}" pid="13" name="ISBN">
    <vt:lpwstr>978-91-7555-428-0</vt:lpwstr>
  </property>
  <property fmtid="{D5CDD505-2E9C-101B-9397-08002B2CF9AE}" pid="14" name="Moms">
    <vt:lpwstr>6%</vt:lpwstr>
  </property>
  <property fmtid="{D5CDD505-2E9C-101B-9397-08002B2CF9AE}" pid="15" name="Pris (exkl. moms)">
    <vt:r8>110.38</vt:r8>
  </property>
  <property fmtid="{D5CDD505-2E9C-101B-9397-08002B2CF9AE}" pid="16" name="Språk på publikation">
    <vt:lpwstr>Svenska</vt:lpwstr>
  </property>
  <property fmtid="{D5CDD505-2E9C-101B-9397-08002B2CF9AE}" pid="17" name="Titel">
    <vt:lpwstr>Ett hem att växa i  Studiehandledning för familjehemsutbildare</vt:lpwstr>
  </property>
  <property fmtid="{D5CDD505-2E9C-101B-9397-08002B2CF9AE}" pid="18" name="Ansvarig avdelning/enhet">
    <vt:lpwstr/>
  </property>
  <property fmtid="{D5CDD505-2E9C-101B-9397-08002B2CF9AE}" pid="19" name="Ansvarig avdelning">
    <vt:lpwstr/>
  </property>
  <property fmtid="{D5CDD505-2E9C-101B-9397-08002B2CF9AE}" pid="20" name="Migreringsansvarig produktionsledare">
    <vt:lpwstr/>
  </property>
  <property fmtid="{D5CDD505-2E9C-101B-9397-08002B2CF9AE}" pid="21" name="STATUS MIGRERING">
    <vt:lpwstr>Klar för webb</vt:lpwstr>
  </property>
  <property fmtid="{D5CDD505-2E9C-101B-9397-08002B2CF9AE}" pid="22" name="Test">
    <vt:lpwstr>Test_update</vt:lpwstr>
  </property>
  <property fmtid="{D5CDD505-2E9C-101B-9397-08002B2CF9AE}" pid="23" name="Skickat till Arkiv">
    <vt:bool>false</vt:bool>
  </property>
  <property fmtid="{D5CDD505-2E9C-101B-9397-08002B2CF9AE}" pid="24" name="Arkiverad">
    <vt:bool>false</vt:bool>
  </property>
  <property fmtid="{D5CDD505-2E9C-101B-9397-08002B2CF9AE}" pid="25" name="Skickat till webbutik">
    <vt:bool>true</vt:bool>
  </property>
</Properties>
</file>