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63" r:id="rId2"/>
    <p:sldId id="265" r:id="rId3"/>
    <p:sldId id="258" r:id="rId4"/>
    <p:sldId id="287" r:id="rId5"/>
    <p:sldId id="285" r:id="rId6"/>
    <p:sldId id="293" r:id="rId7"/>
    <p:sldId id="294" r:id="rId8"/>
    <p:sldId id="286" r:id="rId9"/>
    <p:sldId id="300" r:id="rId10"/>
    <p:sldId id="290" r:id="rId11"/>
    <p:sldId id="296" r:id="rId12"/>
    <p:sldId id="295" r:id="rId13"/>
    <p:sldId id="284"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4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68655" autoAdjust="0"/>
  </p:normalViewPr>
  <p:slideViewPr>
    <p:cSldViewPr snapToGrid="0">
      <p:cViewPr varScale="1">
        <p:scale>
          <a:sx n="76" d="100"/>
          <a:sy n="76" d="100"/>
        </p:scale>
        <p:origin x="180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5F5BC-A92D-43D9-83AF-BC882EE54CFA}" type="datetimeFigureOut">
              <a:rPr lang="sv-SE" smtClean="0"/>
              <a:t>2025-05-28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3</a:t>
            </a:fld>
            <a:endParaRPr lang="sv-SE" dirty="0"/>
          </a:p>
        </p:txBody>
      </p:sp>
    </p:spTree>
    <p:extLst>
      <p:ext uri="{BB962C8B-B14F-4D97-AF65-F5344CB8AC3E}">
        <p14:creationId xmlns:p14="http://schemas.microsoft.com/office/powerpoint/2010/main" val="2318785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4</a:t>
            </a:fld>
            <a:endParaRPr lang="sv-SE"/>
          </a:p>
        </p:txBody>
      </p:sp>
    </p:spTree>
    <p:extLst>
      <p:ext uri="{BB962C8B-B14F-4D97-AF65-F5344CB8AC3E}">
        <p14:creationId xmlns:p14="http://schemas.microsoft.com/office/powerpoint/2010/main" val="117434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6</a:t>
            </a:fld>
            <a:endParaRPr lang="sv-SE" dirty="0"/>
          </a:p>
        </p:txBody>
      </p:sp>
    </p:spTree>
    <p:extLst>
      <p:ext uri="{BB962C8B-B14F-4D97-AF65-F5344CB8AC3E}">
        <p14:creationId xmlns:p14="http://schemas.microsoft.com/office/powerpoint/2010/main" val="76573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9</a:t>
            </a:fld>
            <a:endParaRPr lang="sv-SE"/>
          </a:p>
        </p:txBody>
      </p:sp>
    </p:spTree>
    <p:extLst>
      <p:ext uri="{BB962C8B-B14F-4D97-AF65-F5344CB8AC3E}">
        <p14:creationId xmlns:p14="http://schemas.microsoft.com/office/powerpoint/2010/main" val="246874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2438503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727913"/>
            <a:ext cx="9144000" cy="2495653"/>
          </a:xfrm>
        </p:spPr>
        <p:txBody>
          <a:bodyPr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200" y="4314916"/>
            <a:ext cx="9143999" cy="1423204"/>
          </a:xfrm>
          <a:prstGeom prst="rect">
            <a:avLst/>
          </a:prstGeom>
        </p:spPr>
        <p:txBody>
          <a:bodyPr l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400"/>
            <a:ext cx="6818312" cy="4335013"/>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r>
              <a:rPr lang="sv-SE"/>
              <a:t>Reflektionsmaterial - informationsfilm om ARFID - version 1</a:t>
            </a:r>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0" y="1634400"/>
            <a:ext cx="5188903"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r>
              <a:rPr lang="sv-SE"/>
              <a:t>Reflektionsmaterial - informationsfilm om ARFID - version 1</a:t>
            </a:r>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0" y="1634400"/>
            <a:ext cx="5194051"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39" y="1634401"/>
            <a:ext cx="5194051"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r>
              <a:rPr lang="sv-SE"/>
              <a:t>Reflektionsmaterial - informationsfilm om ARFID - version 1</a:t>
            </a:r>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88208"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r>
              <a:rPr lang="sv-SE"/>
              <a:t>Reflektionsmaterial - informationsfilm om ARFID - version 1</a:t>
            </a:r>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9" y="540000"/>
            <a:ext cx="6792611"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6809740" cy="4583838"/>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7999"/>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r>
              <a:rPr lang="sv-SE"/>
              <a:t>Reflektionsmaterial - informationsfilm om ARFID - version 1</a:t>
            </a:r>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r>
              <a:rPr lang="sv-SE"/>
              <a:t>Reflektionsmaterial - informationsfilm om ARFID - version 1</a:t>
            </a:r>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r>
              <a:rPr lang="sv-SE"/>
              <a:t>Reflektionsmaterial - informationsfilm om ARFID - version 1</a:t>
            </a:r>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r>
              <a:rPr lang="sv-SE"/>
              <a:t>Reflektionsmaterial - informationsfilm om ARFID - version 1</a:t>
            </a:r>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478356"/>
            <a:ext cx="10936195" cy="4739882"/>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r>
              <a:rPr lang="sv-SE"/>
              <a:t>Reflektionsmaterial - informationsfilm om ARFID - version 1</a:t>
            </a:r>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r>
              <a:rPr lang="sv-SE"/>
              <a:t>Reflektionsmaterial - informationsfilm om ARFID - version 1</a:t>
            </a:r>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1080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r>
              <a:rPr lang="sv-SE"/>
              <a:t>Reflektionsmaterial - informationsfilm om ARFID - version 1</a:t>
            </a:r>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r>
              <a:rPr lang="sv-SE"/>
              <a:t>Reflektionsmaterial - informationsfilm om ARFID - version 1</a:t>
            </a:r>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24000" y="1592901"/>
            <a:ext cx="9144000" cy="2495653"/>
          </a:xfrm>
        </p:spPr>
        <p:txBody>
          <a:bodyPr lIns="0" bIns="0" anchor="ctr">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24001" y="4088554"/>
            <a:ext cx="9143999" cy="1423204"/>
          </a:xfrm>
          <a:prstGeom prst="rect">
            <a:avLst/>
          </a:prstGeom>
        </p:spPr>
        <p:txBody>
          <a:bodyPr lIns="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621087"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1969"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22754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r>
              <a:rPr lang="sv-SE"/>
              <a:t>Reflektionsmaterial - informationsfilm om ARFID - version 1</a:t>
            </a:r>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r>
              <a:rPr lang="sv-SE"/>
              <a:t>Reflektionsmaterial - informationsfilm om ARFID - version 1</a:t>
            </a:r>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728000"/>
            <a:ext cx="8968770" cy="2495653"/>
          </a:xfrm>
        </p:spPr>
        <p:txBody>
          <a:bodyPr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r>
              <a:rPr lang="sv-SE"/>
              <a:t>Reflektionsmaterial - informationsfilm om ARFID - version 1</a:t>
            </a:r>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r>
              <a:rPr lang="sv-SE"/>
              <a:t>Reflektionsmaterial - informationsfilm om ARFID - version 1</a:t>
            </a:r>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29166" cy="451685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r>
              <a:rPr lang="sv-SE"/>
              <a:t>Reflektionsmaterial - informationsfilm om ARFID - version 1</a:t>
            </a:r>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0"/>
            <a:ext cx="6818312" cy="4751871"/>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r>
              <a:rPr lang="sv-SE"/>
              <a:t>Reflektionsmaterial - informationsfilm om ARFID - version 1</a:t>
            </a:r>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r>
              <a:rPr lang="sv-SE"/>
              <a:t>Reflektionsmaterial - informationsfilm om ARFID - version 1</a:t>
            </a:r>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5"/>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8"/>
            <a:ext cx="6963458" cy="4111165"/>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r>
              <a:rPr lang="sv-SE"/>
              <a:t>Reflektionsmaterial - informationsfilm om ARFID - version 1</a:t>
            </a:r>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 id="2147483715" r:id="rId23"/>
  </p:sldLayoutIdLst>
  <p:hf sldNum="0" hdr="0" dt="0"/>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4" name="Rubrik 3">
            <a:extLst>
              <a:ext uri="{FF2B5EF4-FFF2-40B4-BE49-F238E27FC236}">
                <a16:creationId xmlns:a16="http://schemas.microsoft.com/office/drawing/2014/main" id="{9E61E630-2DD0-4B8C-AFEC-F8FE6ACA37D2}"/>
              </a:ext>
            </a:extLst>
          </p:cNvPr>
          <p:cNvSpPr>
            <a:spLocks noGrp="1"/>
          </p:cNvSpPr>
          <p:nvPr>
            <p:ph type="ctrTitle"/>
          </p:nvPr>
        </p:nvSpPr>
        <p:spPr/>
        <p:txBody>
          <a:bodyPr/>
          <a:lstStyle/>
          <a:p>
            <a:r>
              <a:rPr lang="sv-SE" dirty="0"/>
              <a:t>Reflektionsmaterial till informationsfilmen om ARFID</a:t>
            </a:r>
          </a:p>
        </p:txBody>
      </p:sp>
      <p:sp>
        <p:nvSpPr>
          <p:cNvPr id="6" name="Underrubrik 5">
            <a:extLst>
              <a:ext uri="{FF2B5EF4-FFF2-40B4-BE49-F238E27FC236}">
                <a16:creationId xmlns:a16="http://schemas.microsoft.com/office/drawing/2014/main" id="{2E6C68C9-0894-45FB-B632-741F91311023}"/>
              </a:ext>
            </a:extLst>
          </p:cNvPr>
          <p:cNvSpPr>
            <a:spLocks noGrp="1"/>
          </p:cNvSpPr>
          <p:nvPr>
            <p:ph type="subTitle" idx="1"/>
          </p:nvPr>
        </p:nvSpPr>
        <p:spPr/>
        <p:txBody>
          <a:bodyPr/>
          <a:lstStyle/>
          <a:p>
            <a:endParaRPr lang="sv-SE" dirty="0"/>
          </a:p>
        </p:txBody>
      </p:sp>
      <p:sp>
        <p:nvSpPr>
          <p:cNvPr id="8" name="Platshållare för text 7">
            <a:extLst>
              <a:ext uri="{FF2B5EF4-FFF2-40B4-BE49-F238E27FC236}">
                <a16:creationId xmlns:a16="http://schemas.microsoft.com/office/drawing/2014/main" id="{666408AA-C75C-4454-AC64-006B145C7CEA}"/>
              </a:ext>
            </a:extLst>
          </p:cNvPr>
          <p:cNvSpPr>
            <a:spLocks noGrp="1"/>
          </p:cNvSpPr>
          <p:nvPr>
            <p:ph type="body" sz="quarter" idx="13"/>
          </p:nvPr>
        </p:nvSpPr>
        <p:spPr/>
        <p:txBody>
          <a:bodyPr/>
          <a:lstStyle/>
          <a:p>
            <a:r>
              <a:rPr lang="sv-SE" dirty="0"/>
              <a:t>Version 1,  juni 2025</a:t>
            </a:r>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BF1BC2D-203C-42FF-9FBC-2A3DBC6BB0CC}"/>
              </a:ext>
            </a:extLst>
          </p:cNvPr>
          <p:cNvSpPr>
            <a:spLocks noGrp="1"/>
          </p:cNvSpPr>
          <p:nvPr>
            <p:ph type="body" sz="quarter" idx="12"/>
          </p:nvPr>
        </p:nvSpPr>
        <p:spPr>
          <a:xfrm>
            <a:off x="637200" y="1634400"/>
            <a:ext cx="5458800" cy="4583838"/>
          </a:xfrm>
        </p:spPr>
        <p:txBody>
          <a:bodyPr>
            <a:normAutofit/>
          </a:bodyPr>
          <a:lstStyle/>
          <a:p>
            <a:r>
              <a:rPr lang="sv-SE" dirty="0"/>
              <a:t>Anna är 40 år och kommer in akut till sjukhuset efter att ha svimmat på jobbet. Undersökningen visar att hon lider av både energibrist och näringsbrist. </a:t>
            </a:r>
          </a:p>
          <a:p>
            <a:r>
              <a:rPr lang="sv-SE" dirty="0"/>
              <a:t>När den akuta fasen är över visar det sig att Anna har haft ett väldigt restriktivt ätande ända sen barndomen. Hon visar dock inga tecken på kroppsmissnöje eller störd kroppsuppfattning. Hon har alltid haft ett bristande intresse för mat och en låg aptit, men nu har det förstärkts av en livskris.</a:t>
            </a:r>
          </a:p>
        </p:txBody>
      </p:sp>
      <p:pic>
        <p:nvPicPr>
          <p:cNvPr id="6" name="Bildobjekt 5">
            <a:extLst>
              <a:ext uri="{FF2B5EF4-FFF2-40B4-BE49-F238E27FC236}">
                <a16:creationId xmlns:a16="http://schemas.microsoft.com/office/drawing/2014/main" id="{739F05A3-0F91-4CE2-8F9B-EA4862BC8DCA}"/>
              </a:ext>
            </a:extLst>
          </p:cNvPr>
          <p:cNvPicPr/>
          <p:nvPr/>
        </p:nvPicPr>
        <p:blipFill>
          <a:blip r:embed="rId2"/>
          <a:stretch>
            <a:fillRect/>
          </a:stretch>
        </p:blipFill>
        <p:spPr>
          <a:xfrm>
            <a:off x="623888" y="424726"/>
            <a:ext cx="3680693" cy="886490"/>
          </a:xfrm>
          <a:prstGeom prst="rect">
            <a:avLst/>
          </a:prstGeom>
        </p:spPr>
      </p:pic>
      <p:pic>
        <p:nvPicPr>
          <p:cNvPr id="17" name="Bildobjekt 16">
            <a:extLst>
              <a:ext uri="{FF2B5EF4-FFF2-40B4-BE49-F238E27FC236}">
                <a16:creationId xmlns:a16="http://schemas.microsoft.com/office/drawing/2014/main" id="{627A6DB8-4E28-431B-87BE-1061C6D2D7A5}"/>
              </a:ext>
            </a:extLst>
          </p:cNvPr>
          <p:cNvPicPr/>
          <p:nvPr/>
        </p:nvPicPr>
        <p:blipFill rotWithShape="1">
          <a:blip r:embed="rId3"/>
          <a:srcRect r="56238"/>
          <a:stretch/>
        </p:blipFill>
        <p:spPr bwMode="auto">
          <a:xfrm>
            <a:off x="6808398" y="2176588"/>
            <a:ext cx="3733800" cy="2830830"/>
          </a:xfrm>
          <a:prstGeom prst="rect">
            <a:avLst/>
          </a:prstGeom>
          <a:ln>
            <a:noFill/>
          </a:ln>
          <a:extLst>
            <a:ext uri="{53640926-AAD7-44D8-BBD7-CCE9431645EC}">
              <a14:shadowObscured xmlns:a14="http://schemas.microsoft.com/office/drawing/2010/main"/>
            </a:ext>
          </a:extLst>
        </p:spPr>
      </p:pic>
      <p:sp>
        <p:nvSpPr>
          <p:cNvPr id="3" name="Platshållare för sidfot 2">
            <a:extLst>
              <a:ext uri="{FF2B5EF4-FFF2-40B4-BE49-F238E27FC236}">
                <a16:creationId xmlns:a16="http://schemas.microsoft.com/office/drawing/2014/main" id="{3802B74C-7C2F-4757-92AA-20086FD2F3F2}"/>
              </a:ext>
            </a:extLst>
          </p:cNvPr>
          <p:cNvSpPr>
            <a:spLocks noGrp="1"/>
          </p:cNvSpPr>
          <p:nvPr>
            <p:ph type="ftr" sz="quarter" idx="13"/>
          </p:nvPr>
        </p:nvSpPr>
        <p:spPr>
          <a:xfrm>
            <a:off x="636044" y="6356350"/>
            <a:ext cx="43550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3390787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FB3E40-AE00-4D75-9F37-0B56D49D16C5}"/>
              </a:ext>
            </a:extLst>
          </p:cNvPr>
          <p:cNvSpPr>
            <a:spLocks noGrp="1"/>
          </p:cNvSpPr>
          <p:nvPr>
            <p:ph type="title"/>
          </p:nvPr>
        </p:nvSpPr>
        <p:spPr/>
        <p:txBody>
          <a:bodyPr/>
          <a:lstStyle/>
          <a:p>
            <a:r>
              <a:rPr lang="sv-SE" dirty="0"/>
              <a:t>Reflektionsfrågor</a:t>
            </a:r>
          </a:p>
        </p:txBody>
      </p:sp>
      <p:sp>
        <p:nvSpPr>
          <p:cNvPr id="7" name="Platshållare för text 6">
            <a:extLst>
              <a:ext uri="{FF2B5EF4-FFF2-40B4-BE49-F238E27FC236}">
                <a16:creationId xmlns:a16="http://schemas.microsoft.com/office/drawing/2014/main" id="{D1D96887-1D7C-4F62-963B-DF0926DB661F}"/>
              </a:ext>
            </a:extLst>
          </p:cNvPr>
          <p:cNvSpPr>
            <a:spLocks noGrp="1"/>
          </p:cNvSpPr>
          <p:nvPr>
            <p:ph type="body" sz="quarter" idx="16"/>
          </p:nvPr>
        </p:nvSpPr>
        <p:spPr>
          <a:xfrm>
            <a:off x="637200" y="1435100"/>
            <a:ext cx="7351100" cy="4783138"/>
          </a:xfrm>
        </p:spPr>
        <p:txBody>
          <a:bodyPr>
            <a:normAutofit lnSpcReduction="10000"/>
          </a:bodyPr>
          <a:lstStyle/>
          <a:p>
            <a:pPr marL="342900" indent="-342900">
              <a:spcBef>
                <a:spcPts val="2400"/>
              </a:spcBef>
              <a:buFont typeface="Arial" panose="020B0604020202020204" pitchFamily="34" charset="0"/>
              <a:buChar char="•"/>
            </a:pPr>
            <a:r>
              <a:rPr lang="sv-SE" dirty="0"/>
              <a:t>Skulle vi ha kunnat fånga upp Annas symtom vid tidigare vårdbesök? </a:t>
            </a:r>
          </a:p>
          <a:p>
            <a:pPr marL="342900" indent="-342900">
              <a:spcBef>
                <a:spcPts val="2400"/>
              </a:spcBef>
              <a:buFont typeface="Arial" panose="020B0604020202020204" pitchFamily="34" charset="0"/>
              <a:buChar char="•"/>
            </a:pPr>
            <a:r>
              <a:rPr lang="sv-SE" dirty="0"/>
              <a:t>Hur skulle Anna ha bemötts i vår verksamhet?</a:t>
            </a:r>
          </a:p>
          <a:p>
            <a:pPr marL="342900" indent="-342900">
              <a:spcBef>
                <a:spcPts val="2400"/>
              </a:spcBef>
              <a:buFont typeface="Arial" panose="020B0604020202020204" pitchFamily="34" charset="0"/>
              <a:buChar char="•"/>
            </a:pPr>
            <a:r>
              <a:rPr lang="sv-SE" dirty="0"/>
              <a:t>Vad kan Anna erbjudas för behandling för ARFID i </a:t>
            </a:r>
            <a:br>
              <a:rPr lang="sv-SE" dirty="0"/>
            </a:br>
            <a:r>
              <a:rPr lang="sv-SE" dirty="0"/>
              <a:t>vår region? </a:t>
            </a:r>
          </a:p>
          <a:p>
            <a:pPr marL="342900" indent="-342900">
              <a:spcBef>
                <a:spcPts val="2400"/>
              </a:spcBef>
              <a:buFont typeface="Arial" panose="020B0604020202020204" pitchFamily="34" charset="0"/>
              <a:buChar char="•"/>
            </a:pPr>
            <a:r>
              <a:rPr lang="sv-SE" dirty="0"/>
              <a:t>Vad gör vi för att vuxna ska få vård vid ARFID?</a:t>
            </a:r>
          </a:p>
          <a:p>
            <a:pPr marL="800100" lvl="1" indent="-342900">
              <a:spcBef>
                <a:spcPts val="1200"/>
              </a:spcBef>
              <a:buFont typeface="Arial" panose="020B0604020202020204" pitchFamily="34" charset="0"/>
              <a:buChar char="•"/>
            </a:pPr>
            <a:r>
              <a:rPr lang="sv-SE" dirty="0"/>
              <a:t>Hur säkerställer vi en vårdstruktur för vuxna?</a:t>
            </a:r>
          </a:p>
          <a:p>
            <a:pPr marL="800100" lvl="1" indent="-342900">
              <a:spcBef>
                <a:spcPts val="1200"/>
              </a:spcBef>
              <a:buFont typeface="Arial" panose="020B0604020202020204" pitchFamily="34" charset="0"/>
              <a:buChar char="•"/>
            </a:pPr>
            <a:r>
              <a:rPr lang="sv-SE" dirty="0"/>
              <a:t>Hur är kompetensen om ARFID? Hur stärker vi den? </a:t>
            </a:r>
          </a:p>
          <a:p>
            <a:pPr marL="800100" lvl="1" indent="-342900">
              <a:spcBef>
                <a:spcPts val="1200"/>
              </a:spcBef>
              <a:buFont typeface="Arial" panose="020B0604020202020204" pitchFamily="34" charset="0"/>
              <a:buChar char="•"/>
            </a:pPr>
            <a:r>
              <a:rPr lang="sv-SE" dirty="0"/>
              <a:t>Hur samverkar vi mellan olika verksamheter och yrkesgrupper när det gäller vuxna med ARFID?</a:t>
            </a:r>
          </a:p>
          <a:p>
            <a:endParaRPr lang="sv-SE" dirty="0"/>
          </a:p>
        </p:txBody>
      </p:sp>
      <p:pic>
        <p:nvPicPr>
          <p:cNvPr id="12" name="Platshållare för bild 11">
            <a:extLst>
              <a:ext uri="{FF2B5EF4-FFF2-40B4-BE49-F238E27FC236}">
                <a16:creationId xmlns:a16="http://schemas.microsoft.com/office/drawing/2014/main" id="{EB9A5A75-F65C-4F7B-81AA-95BE0BC87954}"/>
              </a:ext>
            </a:extLst>
          </p:cNvPr>
          <p:cNvPicPr>
            <a:picLocks noGrp="1"/>
          </p:cNvPicPr>
          <p:nvPr>
            <p:ph type="pic" idx="11"/>
          </p:nvPr>
        </p:nvPicPr>
        <p:blipFill>
          <a:blip r:embed="rId3"/>
          <a:srcRect l="14754" r="14754"/>
          <a:stretch>
            <a:fillRect/>
          </a:stretch>
        </p:blipFill>
        <p:spPr>
          <a:xfrm>
            <a:off x="8798942" y="388188"/>
            <a:ext cx="2840967" cy="4511615"/>
          </a:xfrm>
          <a:prstGeom prst="rect">
            <a:avLst/>
          </a:prstGeom>
        </p:spPr>
      </p:pic>
      <p:sp>
        <p:nvSpPr>
          <p:cNvPr id="3" name="Platshållare för sidfot 2">
            <a:extLst>
              <a:ext uri="{FF2B5EF4-FFF2-40B4-BE49-F238E27FC236}">
                <a16:creationId xmlns:a16="http://schemas.microsoft.com/office/drawing/2014/main" id="{B47480E8-15C0-4FE2-8D77-B331DBBA87C0}"/>
              </a:ext>
            </a:extLst>
          </p:cNvPr>
          <p:cNvSpPr>
            <a:spLocks noGrp="1"/>
          </p:cNvSpPr>
          <p:nvPr>
            <p:ph type="ftr" sz="quarter" idx="17"/>
          </p:nvPr>
        </p:nvSpPr>
        <p:spPr>
          <a:xfrm>
            <a:off x="636044" y="6356350"/>
            <a:ext cx="46217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831586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6A69AC-2288-4E5E-8684-34B7684E4F99}"/>
              </a:ext>
            </a:extLst>
          </p:cNvPr>
          <p:cNvSpPr>
            <a:spLocks noGrp="1"/>
          </p:cNvSpPr>
          <p:nvPr>
            <p:ph type="title"/>
          </p:nvPr>
        </p:nvSpPr>
        <p:spPr/>
        <p:txBody>
          <a:bodyPr/>
          <a:lstStyle/>
          <a:p>
            <a:r>
              <a:rPr lang="sv-SE" dirty="0"/>
              <a:t>Vård av vuxna med ARFID - vad är vårt nästa steg?</a:t>
            </a:r>
          </a:p>
        </p:txBody>
      </p:sp>
      <p:sp>
        <p:nvSpPr>
          <p:cNvPr id="6" name="Platshållare för text 5">
            <a:extLst>
              <a:ext uri="{FF2B5EF4-FFF2-40B4-BE49-F238E27FC236}">
                <a16:creationId xmlns:a16="http://schemas.microsoft.com/office/drawing/2014/main" id="{39A0FB73-4020-4728-BEEA-FBEB23AEAD78}"/>
              </a:ext>
            </a:extLst>
          </p:cNvPr>
          <p:cNvSpPr>
            <a:spLocks noGrp="1"/>
          </p:cNvSpPr>
          <p:nvPr>
            <p:ph type="body" sz="quarter" idx="10"/>
          </p:nvPr>
        </p:nvSpPr>
        <p:spPr/>
        <p:txBody>
          <a:bodyPr/>
          <a:lstStyle/>
          <a:p>
            <a:r>
              <a:rPr lang="sv-SE" dirty="0"/>
              <a:t>Sammanfatta reflektionerna!</a:t>
            </a:r>
          </a:p>
          <a:p>
            <a:r>
              <a:rPr lang="sv-SE" dirty="0"/>
              <a:t>Vilka förbättringsmöjligheter har vi identifierat? Vilka hinder finns? </a:t>
            </a:r>
          </a:p>
          <a:p>
            <a:r>
              <a:rPr lang="sv-SE" dirty="0"/>
              <a:t>Sätt mål och planera aktiviteter för förbättring</a:t>
            </a:r>
          </a:p>
          <a:p>
            <a:pPr lvl="1"/>
            <a:r>
              <a:rPr lang="sv-SE" dirty="0"/>
              <a:t>Vad kan vi göra på kort sikt?</a:t>
            </a:r>
          </a:p>
          <a:p>
            <a:pPr lvl="1"/>
            <a:r>
              <a:rPr lang="sv-SE" dirty="0"/>
              <a:t>Vad behövs på längre sikt? Hur initierar vi det?</a:t>
            </a:r>
          </a:p>
          <a:p>
            <a:pPr lvl="1"/>
            <a:endParaRPr lang="sv-SE" dirty="0"/>
          </a:p>
          <a:p>
            <a:r>
              <a:rPr lang="sv-SE" dirty="0"/>
              <a:t>Följ upp planerade aktiviteter tillsammans.</a:t>
            </a:r>
          </a:p>
        </p:txBody>
      </p:sp>
      <p:sp>
        <p:nvSpPr>
          <p:cNvPr id="3" name="Platshållare för sidfot 2">
            <a:extLst>
              <a:ext uri="{FF2B5EF4-FFF2-40B4-BE49-F238E27FC236}">
                <a16:creationId xmlns:a16="http://schemas.microsoft.com/office/drawing/2014/main" id="{73438BDF-7FFD-4135-B984-1430D088B8B0}"/>
              </a:ext>
            </a:extLst>
          </p:cNvPr>
          <p:cNvSpPr>
            <a:spLocks noGrp="1"/>
          </p:cNvSpPr>
          <p:nvPr>
            <p:ph type="ftr" sz="quarter" idx="11"/>
          </p:nvPr>
        </p:nvSpPr>
        <p:spPr>
          <a:xfrm>
            <a:off x="636044" y="6356350"/>
            <a:ext cx="45709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3865408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91F0FA-FC79-45D0-9E09-C96627558F5F}"/>
              </a:ext>
            </a:extLst>
          </p:cNvPr>
          <p:cNvSpPr>
            <a:spLocks noGrp="1"/>
          </p:cNvSpPr>
          <p:nvPr>
            <p:ph type="ctrTitle"/>
          </p:nvPr>
        </p:nvSpPr>
        <p:spPr/>
        <p:txBody>
          <a:bodyPr/>
          <a:lstStyle/>
          <a:p>
            <a:r>
              <a:rPr lang="sv-SE" dirty="0"/>
              <a:t>Tack för ert arbete!</a:t>
            </a:r>
          </a:p>
        </p:txBody>
      </p:sp>
      <p:sp>
        <p:nvSpPr>
          <p:cNvPr id="3" name="Underrubrik 2">
            <a:extLst>
              <a:ext uri="{FF2B5EF4-FFF2-40B4-BE49-F238E27FC236}">
                <a16:creationId xmlns:a16="http://schemas.microsoft.com/office/drawing/2014/main" id="{051756AD-FBBF-4B9C-8626-E4C39E0B6F46}"/>
              </a:ext>
            </a:extLst>
          </p:cNvPr>
          <p:cNvSpPr>
            <a:spLocks noGrp="1"/>
          </p:cNvSpPr>
          <p:nvPr>
            <p:ph type="subTitle" idx="1"/>
          </p:nvPr>
        </p:nvSpPr>
        <p:spPr/>
        <p:txBody>
          <a:bodyPr/>
          <a:lstStyle/>
          <a:p>
            <a:r>
              <a:rPr lang="sv-SE" dirty="0"/>
              <a:t>www.socialstyrelsen.se/atstorningar</a:t>
            </a:r>
          </a:p>
        </p:txBody>
      </p:sp>
    </p:spTree>
    <p:extLst>
      <p:ext uri="{BB962C8B-B14F-4D97-AF65-F5344CB8AC3E}">
        <p14:creationId xmlns:p14="http://schemas.microsoft.com/office/powerpoint/2010/main" val="358680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p:txBody>
          <a:bodyPr/>
          <a:lstStyle/>
          <a:p>
            <a:r>
              <a:rPr lang="sv-SE" dirty="0"/>
              <a:t>Om reflektionsmaterialet</a:t>
            </a:r>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p:txBody>
          <a:bodyPr/>
          <a:lstStyle/>
          <a:p>
            <a:r>
              <a:rPr lang="sv-SE" dirty="0"/>
              <a:t>Här presenteras de fyra patientexempel som finns med i informationsfilmen om ARFID.</a:t>
            </a:r>
          </a:p>
          <a:p>
            <a:r>
              <a:rPr lang="sv-SE" dirty="0"/>
              <a:t>Välj ut det eller de exempel som passar er verksamhet.</a:t>
            </a:r>
          </a:p>
          <a:p>
            <a:r>
              <a:rPr lang="sv-SE" dirty="0"/>
              <a:t>Efter reflektionsfrågorna finns även förslag på frågor för att du ska kunna ta arbetet vidare.</a:t>
            </a:r>
          </a:p>
          <a:p>
            <a:pPr marL="0" indent="0">
              <a:buNone/>
            </a:pPr>
            <a:endParaRPr lang="sv-SE" dirty="0"/>
          </a:p>
        </p:txBody>
      </p:sp>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8059760"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sidfot 3">
            <a:extLst>
              <a:ext uri="{FF2B5EF4-FFF2-40B4-BE49-F238E27FC236}">
                <a16:creationId xmlns:a16="http://schemas.microsoft.com/office/drawing/2014/main" id="{1322964D-95E7-4FEA-8855-58055C1895F3}"/>
              </a:ext>
            </a:extLst>
          </p:cNvPr>
          <p:cNvSpPr>
            <a:spLocks noGrp="1"/>
          </p:cNvSpPr>
          <p:nvPr>
            <p:ph type="ftr" sz="quarter" idx="11"/>
          </p:nvPr>
        </p:nvSpPr>
        <p:spPr>
          <a:xfrm>
            <a:off x="636044" y="6356350"/>
            <a:ext cx="4532855" cy="365125"/>
          </a:xfrm>
        </p:spPr>
        <p:txBody>
          <a:bodyPr/>
          <a:lstStyle/>
          <a:p>
            <a:r>
              <a:rPr lang="sv-SE" dirty="0"/>
              <a:t>Reflektionsmaterial - informationsfilm om ARFID - version 1</a:t>
            </a:r>
          </a:p>
          <a:p>
            <a:endParaRPr lang="sv-SE" dirty="0"/>
          </a:p>
        </p:txBody>
      </p:sp>
    </p:spTree>
    <p:extLst>
      <p:ext uri="{BB962C8B-B14F-4D97-AF65-F5344CB8AC3E}">
        <p14:creationId xmlns:p14="http://schemas.microsoft.com/office/powerpoint/2010/main" val="76822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BF1BC2D-203C-42FF-9FBC-2A3DBC6BB0CC}"/>
              </a:ext>
            </a:extLst>
          </p:cNvPr>
          <p:cNvSpPr>
            <a:spLocks noGrp="1"/>
          </p:cNvSpPr>
          <p:nvPr>
            <p:ph type="body" sz="quarter" idx="12"/>
          </p:nvPr>
        </p:nvSpPr>
        <p:spPr>
          <a:xfrm>
            <a:off x="637200" y="1634400"/>
            <a:ext cx="5458800" cy="4583838"/>
          </a:xfrm>
        </p:spPr>
        <p:txBody>
          <a:bodyPr>
            <a:normAutofit fontScale="92500" lnSpcReduction="10000"/>
          </a:bodyPr>
          <a:lstStyle/>
          <a:p>
            <a:r>
              <a:rPr lang="sv-SE" dirty="0"/>
              <a:t>Lucia är 3 år och har varit ointresserad av att äta ända sen amningstiden. Gröt och smakportioner har också fungerat dåligt. Föräldrarna är oroliga eftersom hon ökar dåligt i vikt. Familjen har svårt att hitta strategier, och ätsvårigheterna tar mycket stor del av deras tid och ork.</a:t>
            </a:r>
          </a:p>
          <a:p>
            <a:r>
              <a:rPr lang="sv-SE" dirty="0"/>
              <a:t>BVC:s stöd räcker inte, så Lucia remitteras vidare. Där hittar man inte någon medicinsk orsak. Till slut blir läget så allvarligt att hon behöver sondmatning. Det gör att tillväxten stabiliseras, men ätandet kommer inte igång. Nu överväger man att ge mat via en knapp på magen (PEG).</a:t>
            </a:r>
          </a:p>
          <a:p>
            <a:endParaRPr lang="sv-SE" dirty="0"/>
          </a:p>
        </p:txBody>
      </p:sp>
      <p:pic>
        <p:nvPicPr>
          <p:cNvPr id="7" name="Platshållare för bild 6">
            <a:extLst>
              <a:ext uri="{FF2B5EF4-FFF2-40B4-BE49-F238E27FC236}">
                <a16:creationId xmlns:a16="http://schemas.microsoft.com/office/drawing/2014/main" id="{EB4B5A7E-AF85-4F53-ACC7-97197249EB62}"/>
              </a:ext>
            </a:extLst>
          </p:cNvPr>
          <p:cNvPicPr>
            <a:picLocks noGrp="1"/>
          </p:cNvPicPr>
          <p:nvPr>
            <p:ph type="pic" idx="11"/>
          </p:nvPr>
        </p:nvPicPr>
        <p:blipFill>
          <a:blip r:embed="rId3"/>
          <a:srcRect l="18124" r="18124"/>
          <a:stretch>
            <a:fillRect/>
          </a:stretch>
        </p:blipFill>
        <p:spPr>
          <a:prstGeom prst="rect">
            <a:avLst/>
          </a:prstGeom>
        </p:spPr>
      </p:pic>
      <p:pic>
        <p:nvPicPr>
          <p:cNvPr id="8" name="Bildobjekt 7">
            <a:extLst>
              <a:ext uri="{FF2B5EF4-FFF2-40B4-BE49-F238E27FC236}">
                <a16:creationId xmlns:a16="http://schemas.microsoft.com/office/drawing/2014/main" id="{C600C24E-1C8D-40EE-92E2-78EF73305F9F}"/>
              </a:ext>
            </a:extLst>
          </p:cNvPr>
          <p:cNvPicPr/>
          <p:nvPr/>
        </p:nvPicPr>
        <p:blipFill>
          <a:blip r:embed="rId4"/>
          <a:stretch>
            <a:fillRect/>
          </a:stretch>
        </p:blipFill>
        <p:spPr>
          <a:xfrm>
            <a:off x="623888" y="525600"/>
            <a:ext cx="2565039" cy="718329"/>
          </a:xfrm>
          <a:prstGeom prst="rect">
            <a:avLst/>
          </a:prstGeom>
        </p:spPr>
      </p:pic>
      <p:sp>
        <p:nvSpPr>
          <p:cNvPr id="3" name="Platshållare för sidfot 2">
            <a:extLst>
              <a:ext uri="{FF2B5EF4-FFF2-40B4-BE49-F238E27FC236}">
                <a16:creationId xmlns:a16="http://schemas.microsoft.com/office/drawing/2014/main" id="{01104BF0-1F25-4FA3-84EE-BFB6E3452924}"/>
              </a:ext>
            </a:extLst>
          </p:cNvPr>
          <p:cNvSpPr>
            <a:spLocks noGrp="1"/>
          </p:cNvSpPr>
          <p:nvPr>
            <p:ph type="ftr" sz="quarter" idx="13"/>
          </p:nvPr>
        </p:nvSpPr>
        <p:spPr>
          <a:xfrm>
            <a:off x="636044" y="6356350"/>
            <a:ext cx="44439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405078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FB3E40-AE00-4D75-9F37-0B56D49D16C5}"/>
              </a:ext>
            </a:extLst>
          </p:cNvPr>
          <p:cNvSpPr>
            <a:spLocks noGrp="1"/>
          </p:cNvSpPr>
          <p:nvPr>
            <p:ph type="title"/>
          </p:nvPr>
        </p:nvSpPr>
        <p:spPr/>
        <p:txBody>
          <a:bodyPr/>
          <a:lstStyle/>
          <a:p>
            <a:r>
              <a:rPr lang="sv-SE" dirty="0"/>
              <a:t>Reflektionsfrågor</a:t>
            </a:r>
          </a:p>
        </p:txBody>
      </p:sp>
      <p:sp>
        <p:nvSpPr>
          <p:cNvPr id="7" name="Platshållare för text 6">
            <a:extLst>
              <a:ext uri="{FF2B5EF4-FFF2-40B4-BE49-F238E27FC236}">
                <a16:creationId xmlns:a16="http://schemas.microsoft.com/office/drawing/2014/main" id="{D1D96887-1D7C-4F62-963B-DF0926DB661F}"/>
              </a:ext>
            </a:extLst>
          </p:cNvPr>
          <p:cNvSpPr>
            <a:spLocks noGrp="1"/>
          </p:cNvSpPr>
          <p:nvPr>
            <p:ph type="body" sz="quarter" idx="16"/>
          </p:nvPr>
        </p:nvSpPr>
        <p:spPr>
          <a:xfrm>
            <a:off x="637200" y="1634400"/>
            <a:ext cx="8075000" cy="4583838"/>
          </a:xfrm>
        </p:spPr>
        <p:txBody>
          <a:bodyPr>
            <a:normAutofit/>
          </a:bodyPr>
          <a:lstStyle/>
          <a:p>
            <a:pPr marL="342900" indent="-342900">
              <a:spcBef>
                <a:spcPts val="2400"/>
              </a:spcBef>
              <a:buFont typeface="Arial" panose="020B0604020202020204" pitchFamily="34" charset="0"/>
              <a:buChar char="•"/>
            </a:pPr>
            <a:r>
              <a:rPr lang="sv-SE" dirty="0"/>
              <a:t>Hur skulle Lucias symtom upptäckts i vår verksamhet? Skulle vi ha kunnat fånga upp henne tidigare?</a:t>
            </a:r>
          </a:p>
          <a:p>
            <a:pPr marL="342900" indent="-342900">
              <a:spcBef>
                <a:spcPts val="2400"/>
              </a:spcBef>
              <a:buFont typeface="Arial" panose="020B0604020202020204" pitchFamily="34" charset="0"/>
              <a:buChar char="•"/>
            </a:pPr>
            <a:r>
              <a:rPr lang="sv-SE" dirty="0"/>
              <a:t>Vad kan Lucia erbjudas för behandling för ARFID i vår region? </a:t>
            </a:r>
          </a:p>
          <a:p>
            <a:pPr marL="342900" indent="-342900">
              <a:spcBef>
                <a:spcPts val="2400"/>
              </a:spcBef>
              <a:buFont typeface="Arial" panose="020B0604020202020204" pitchFamily="34" charset="0"/>
              <a:buChar char="•"/>
            </a:pPr>
            <a:r>
              <a:rPr lang="sv-SE" dirty="0"/>
              <a:t>Vad gör vi för att yngre barn ska få vård vid ARFID?</a:t>
            </a:r>
          </a:p>
          <a:p>
            <a:pPr marL="800100" lvl="1" indent="-342900">
              <a:spcBef>
                <a:spcPts val="1200"/>
              </a:spcBef>
              <a:buFont typeface="Arial" panose="020B0604020202020204" pitchFamily="34" charset="0"/>
              <a:buChar char="•"/>
            </a:pPr>
            <a:r>
              <a:rPr lang="sv-SE" dirty="0"/>
              <a:t>Hur säkerställer vi en vårdstruktur för ARFID för små barn?</a:t>
            </a:r>
          </a:p>
          <a:p>
            <a:pPr marL="800100" lvl="1" indent="-342900">
              <a:spcBef>
                <a:spcPts val="1200"/>
              </a:spcBef>
              <a:buFont typeface="Arial" panose="020B0604020202020204" pitchFamily="34" charset="0"/>
              <a:buChar char="•"/>
            </a:pPr>
            <a:r>
              <a:rPr lang="sv-SE" dirty="0"/>
              <a:t>Hur är kompetensen om ARFID? Hur stärker vi den? </a:t>
            </a:r>
          </a:p>
          <a:p>
            <a:pPr marL="800100" lvl="1" indent="-342900">
              <a:spcBef>
                <a:spcPts val="1200"/>
              </a:spcBef>
              <a:buFont typeface="Arial" panose="020B0604020202020204" pitchFamily="34" charset="0"/>
              <a:buChar char="•"/>
            </a:pPr>
            <a:r>
              <a:rPr lang="sv-SE" dirty="0"/>
              <a:t>Hur samverkar vi mellan olika verksamheter och yrkesgrupper när det gäller barn med ARFID?</a:t>
            </a:r>
          </a:p>
          <a:p>
            <a:endParaRPr lang="sv-SE" dirty="0"/>
          </a:p>
        </p:txBody>
      </p:sp>
      <p:pic>
        <p:nvPicPr>
          <p:cNvPr id="9" name="Platshållare för bild 8">
            <a:extLst>
              <a:ext uri="{FF2B5EF4-FFF2-40B4-BE49-F238E27FC236}">
                <a16:creationId xmlns:a16="http://schemas.microsoft.com/office/drawing/2014/main" id="{9C902BB1-9D36-4EFD-830C-65B9F0707550}"/>
              </a:ext>
            </a:extLst>
          </p:cNvPr>
          <p:cNvPicPr>
            <a:picLocks noGrp="1"/>
          </p:cNvPicPr>
          <p:nvPr>
            <p:ph type="pic" idx="11"/>
          </p:nvPr>
        </p:nvPicPr>
        <p:blipFill>
          <a:blip r:embed="rId3"/>
          <a:srcRect l="20537" r="20537"/>
          <a:stretch>
            <a:fillRect/>
          </a:stretch>
        </p:blipFill>
        <p:spPr>
          <a:xfrm>
            <a:off x="9083616" y="629729"/>
            <a:ext cx="2642558" cy="3752490"/>
          </a:xfrm>
          <a:prstGeom prst="rect">
            <a:avLst/>
          </a:prstGeom>
        </p:spPr>
      </p:pic>
      <p:sp>
        <p:nvSpPr>
          <p:cNvPr id="3" name="Platshållare för sidfot 2">
            <a:extLst>
              <a:ext uri="{FF2B5EF4-FFF2-40B4-BE49-F238E27FC236}">
                <a16:creationId xmlns:a16="http://schemas.microsoft.com/office/drawing/2014/main" id="{2CE58A05-C05B-4056-BAE7-653C71569D68}"/>
              </a:ext>
            </a:extLst>
          </p:cNvPr>
          <p:cNvSpPr>
            <a:spLocks noGrp="1"/>
          </p:cNvSpPr>
          <p:nvPr>
            <p:ph type="ftr" sz="quarter" idx="17"/>
          </p:nvPr>
        </p:nvSpPr>
        <p:spPr>
          <a:xfrm>
            <a:off x="636044" y="6356350"/>
            <a:ext cx="44820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408329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BF1BC2D-203C-42FF-9FBC-2A3DBC6BB0CC}"/>
              </a:ext>
            </a:extLst>
          </p:cNvPr>
          <p:cNvSpPr>
            <a:spLocks noGrp="1"/>
          </p:cNvSpPr>
          <p:nvPr>
            <p:ph type="body" sz="quarter" idx="12"/>
          </p:nvPr>
        </p:nvSpPr>
        <p:spPr>
          <a:xfrm>
            <a:off x="637200" y="1634400"/>
            <a:ext cx="5458800" cy="4583838"/>
          </a:xfrm>
        </p:spPr>
        <p:txBody>
          <a:bodyPr>
            <a:normAutofit fontScale="85000" lnSpcReduction="20000"/>
          </a:bodyPr>
          <a:lstStyle/>
          <a:p>
            <a:r>
              <a:rPr lang="sv-SE" dirty="0"/>
              <a:t>Noah är 13 år och har haft ätsvårigheter sen han var 1 år. Han klarar bara att äta pommes frites, </a:t>
            </a:r>
            <a:r>
              <a:rPr lang="sv-SE" dirty="0" err="1"/>
              <a:t>chicken</a:t>
            </a:r>
            <a:r>
              <a:rPr lang="sv-SE" dirty="0"/>
              <a:t> </a:t>
            </a:r>
            <a:r>
              <a:rPr lang="sv-SE" dirty="0" err="1"/>
              <a:t>nuggets</a:t>
            </a:r>
            <a:r>
              <a:rPr lang="sv-SE" dirty="0"/>
              <a:t>, pasta och limpsmörgås . Noah och hans föräldrar har sökt vård flera gånger under uppväxten men inte fått vidare utredning, med motiveringen att ”tillväxten ändå har varit bra”.  </a:t>
            </a:r>
          </a:p>
          <a:p>
            <a:r>
              <a:rPr lang="sv-SE" dirty="0"/>
              <a:t> Noah vågar aldrig äta hos kompisar, och det är alltid krångligt att resa bort. Han vill gärna kunna äta som andra – det är jobbigt att alltid upplevas som krånglig med maten. </a:t>
            </a:r>
          </a:p>
          <a:p>
            <a:r>
              <a:rPr lang="sv-SE" dirty="0"/>
              <a:t> När Noah är 13 år noterar skolsköterskan vid en hälsokontroll att hans tillväxt nu är kraftigt påverkad, och han visar en tendens till försenad pubertet. Noah är trött, visar tecken på järnbrist och har svårt att koncentrera sig i skolan.</a:t>
            </a:r>
          </a:p>
        </p:txBody>
      </p:sp>
      <p:pic>
        <p:nvPicPr>
          <p:cNvPr id="6" name="Bildobjekt 5">
            <a:extLst>
              <a:ext uri="{FF2B5EF4-FFF2-40B4-BE49-F238E27FC236}">
                <a16:creationId xmlns:a16="http://schemas.microsoft.com/office/drawing/2014/main" id="{FF22C823-B5FE-4411-957D-B93C879B2C83}"/>
              </a:ext>
            </a:extLst>
          </p:cNvPr>
          <p:cNvPicPr/>
          <p:nvPr/>
        </p:nvPicPr>
        <p:blipFill>
          <a:blip r:embed="rId2"/>
          <a:stretch>
            <a:fillRect/>
          </a:stretch>
        </p:blipFill>
        <p:spPr>
          <a:xfrm>
            <a:off x="623888" y="525600"/>
            <a:ext cx="3480040" cy="836134"/>
          </a:xfrm>
          <a:prstGeom prst="rect">
            <a:avLst/>
          </a:prstGeom>
        </p:spPr>
      </p:pic>
      <p:pic>
        <p:nvPicPr>
          <p:cNvPr id="8" name="Platshållare för bild 7">
            <a:extLst>
              <a:ext uri="{FF2B5EF4-FFF2-40B4-BE49-F238E27FC236}">
                <a16:creationId xmlns:a16="http://schemas.microsoft.com/office/drawing/2014/main" id="{B73EA46D-EDA1-46A4-B42D-0EF0D4BF7DFA}"/>
              </a:ext>
            </a:extLst>
          </p:cNvPr>
          <p:cNvPicPr>
            <a:picLocks noGrp="1"/>
          </p:cNvPicPr>
          <p:nvPr>
            <p:ph type="pic" idx="11"/>
          </p:nvPr>
        </p:nvPicPr>
        <p:blipFill>
          <a:blip r:embed="rId3"/>
          <a:srcRect l="16447" r="16447"/>
          <a:stretch>
            <a:fillRect/>
          </a:stretch>
        </p:blipFill>
        <p:spPr>
          <a:prstGeom prst="rect">
            <a:avLst/>
          </a:prstGeom>
        </p:spPr>
      </p:pic>
      <p:sp>
        <p:nvSpPr>
          <p:cNvPr id="3" name="Platshållare för sidfot 2">
            <a:extLst>
              <a:ext uri="{FF2B5EF4-FFF2-40B4-BE49-F238E27FC236}">
                <a16:creationId xmlns:a16="http://schemas.microsoft.com/office/drawing/2014/main" id="{D4DD4F4A-0BF3-469C-9827-36F56ECD18C4}"/>
              </a:ext>
            </a:extLst>
          </p:cNvPr>
          <p:cNvSpPr>
            <a:spLocks noGrp="1"/>
          </p:cNvSpPr>
          <p:nvPr>
            <p:ph type="ftr" sz="quarter" idx="13"/>
          </p:nvPr>
        </p:nvSpPr>
        <p:spPr>
          <a:xfrm>
            <a:off x="636044" y="6356350"/>
            <a:ext cx="4494756"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3980547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FB3E40-AE00-4D75-9F37-0B56D49D16C5}"/>
              </a:ext>
            </a:extLst>
          </p:cNvPr>
          <p:cNvSpPr>
            <a:spLocks noGrp="1"/>
          </p:cNvSpPr>
          <p:nvPr>
            <p:ph type="title"/>
          </p:nvPr>
        </p:nvSpPr>
        <p:spPr/>
        <p:txBody>
          <a:bodyPr/>
          <a:lstStyle/>
          <a:p>
            <a:r>
              <a:rPr lang="sv-SE" dirty="0"/>
              <a:t>Reflektionsfrågor</a:t>
            </a:r>
          </a:p>
        </p:txBody>
      </p:sp>
      <p:sp>
        <p:nvSpPr>
          <p:cNvPr id="7" name="Platshållare för text 6">
            <a:extLst>
              <a:ext uri="{FF2B5EF4-FFF2-40B4-BE49-F238E27FC236}">
                <a16:creationId xmlns:a16="http://schemas.microsoft.com/office/drawing/2014/main" id="{D1D96887-1D7C-4F62-963B-DF0926DB661F}"/>
              </a:ext>
            </a:extLst>
          </p:cNvPr>
          <p:cNvSpPr>
            <a:spLocks noGrp="1"/>
          </p:cNvSpPr>
          <p:nvPr>
            <p:ph type="body" sz="quarter" idx="16"/>
          </p:nvPr>
        </p:nvSpPr>
        <p:spPr>
          <a:xfrm>
            <a:off x="637199" y="1634400"/>
            <a:ext cx="7346216" cy="4583838"/>
          </a:xfrm>
        </p:spPr>
        <p:txBody>
          <a:bodyPr>
            <a:normAutofit/>
          </a:bodyPr>
          <a:lstStyle/>
          <a:p>
            <a:pPr marL="342900" indent="-342900">
              <a:spcBef>
                <a:spcPts val="2400"/>
              </a:spcBef>
              <a:buFont typeface="Arial" panose="020B0604020202020204" pitchFamily="34" charset="0"/>
              <a:buChar char="•"/>
            </a:pPr>
            <a:r>
              <a:rPr lang="sv-SE" dirty="0"/>
              <a:t>Hur skulle Noahs symtom upptäckts i vår verksamhet? Skulle vi ha kunnat fånga upp honom tidigare?</a:t>
            </a:r>
          </a:p>
          <a:p>
            <a:pPr marL="342900" indent="-342900">
              <a:spcBef>
                <a:spcPts val="2400"/>
              </a:spcBef>
              <a:buFont typeface="Arial" panose="020B0604020202020204" pitchFamily="34" charset="0"/>
              <a:buChar char="•"/>
            </a:pPr>
            <a:r>
              <a:rPr lang="sv-SE" dirty="0"/>
              <a:t>Vad kan Noah erbjudas för behandling för ARFID i vår region? </a:t>
            </a:r>
          </a:p>
          <a:p>
            <a:pPr marL="342900" indent="-342900">
              <a:spcBef>
                <a:spcPts val="2400"/>
              </a:spcBef>
              <a:buFont typeface="Arial" panose="020B0604020202020204" pitchFamily="34" charset="0"/>
              <a:buChar char="•"/>
            </a:pPr>
            <a:r>
              <a:rPr lang="sv-SE" dirty="0"/>
              <a:t>Vad gör vi för att barn i skolåldern ska få vård vid ARFID?</a:t>
            </a:r>
          </a:p>
          <a:p>
            <a:pPr marL="800100" lvl="1" indent="-342900">
              <a:spcBef>
                <a:spcPts val="1200"/>
              </a:spcBef>
              <a:buFont typeface="Arial" panose="020B0604020202020204" pitchFamily="34" charset="0"/>
              <a:buChar char="•"/>
            </a:pPr>
            <a:r>
              <a:rPr lang="sv-SE" dirty="0"/>
              <a:t>Hur säkerställer vi en vårdstruktur för ARFID för barn?</a:t>
            </a:r>
          </a:p>
          <a:p>
            <a:pPr marL="800100" lvl="1" indent="-342900">
              <a:spcBef>
                <a:spcPts val="1200"/>
              </a:spcBef>
              <a:buFont typeface="Arial" panose="020B0604020202020204" pitchFamily="34" charset="0"/>
              <a:buChar char="•"/>
            </a:pPr>
            <a:r>
              <a:rPr lang="sv-SE" dirty="0"/>
              <a:t>Hur är kompetensen om ARFID? Hur stärker vi den? </a:t>
            </a:r>
          </a:p>
          <a:p>
            <a:pPr marL="800100" lvl="1" indent="-342900">
              <a:spcBef>
                <a:spcPts val="1200"/>
              </a:spcBef>
              <a:buFont typeface="Arial" panose="020B0604020202020204" pitchFamily="34" charset="0"/>
              <a:buChar char="•"/>
            </a:pPr>
            <a:r>
              <a:rPr lang="sv-SE" dirty="0"/>
              <a:t>Hur samverkar vi mellan olika verksamheter och yrkesgrupper när det gäller barn med ARFID?</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a:p>
            <a:endParaRPr lang="sv-SE" dirty="0"/>
          </a:p>
        </p:txBody>
      </p:sp>
      <p:pic>
        <p:nvPicPr>
          <p:cNvPr id="10" name="Platshållare för bild 9">
            <a:extLst>
              <a:ext uri="{FF2B5EF4-FFF2-40B4-BE49-F238E27FC236}">
                <a16:creationId xmlns:a16="http://schemas.microsoft.com/office/drawing/2014/main" id="{1D75A138-6897-446E-9757-B370BF7D80FB}"/>
              </a:ext>
            </a:extLst>
          </p:cNvPr>
          <p:cNvPicPr>
            <a:picLocks noGrp="1"/>
          </p:cNvPicPr>
          <p:nvPr>
            <p:ph type="pic" idx="11"/>
          </p:nvPr>
        </p:nvPicPr>
        <p:blipFill>
          <a:blip r:embed="rId3"/>
          <a:srcRect l="29561" r="29561"/>
          <a:stretch>
            <a:fillRect/>
          </a:stretch>
        </p:blipFill>
        <p:spPr>
          <a:xfrm>
            <a:off x="8790316" y="379563"/>
            <a:ext cx="2875472" cy="4321833"/>
          </a:xfrm>
          <a:prstGeom prst="rect">
            <a:avLst/>
          </a:prstGeom>
        </p:spPr>
      </p:pic>
      <p:sp>
        <p:nvSpPr>
          <p:cNvPr id="3" name="Platshållare för sidfot 2">
            <a:extLst>
              <a:ext uri="{FF2B5EF4-FFF2-40B4-BE49-F238E27FC236}">
                <a16:creationId xmlns:a16="http://schemas.microsoft.com/office/drawing/2014/main" id="{52D40457-DAB4-4A19-877C-BA2149E78B16}"/>
              </a:ext>
            </a:extLst>
          </p:cNvPr>
          <p:cNvSpPr>
            <a:spLocks noGrp="1"/>
          </p:cNvSpPr>
          <p:nvPr>
            <p:ph type="ftr" sz="quarter" idx="17"/>
          </p:nvPr>
        </p:nvSpPr>
        <p:spPr>
          <a:xfrm>
            <a:off x="636044" y="6356350"/>
            <a:ext cx="43550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388407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6A69AC-2288-4E5E-8684-34B7684E4F99}"/>
              </a:ext>
            </a:extLst>
          </p:cNvPr>
          <p:cNvSpPr>
            <a:spLocks noGrp="1"/>
          </p:cNvSpPr>
          <p:nvPr>
            <p:ph type="title"/>
          </p:nvPr>
        </p:nvSpPr>
        <p:spPr/>
        <p:txBody>
          <a:bodyPr/>
          <a:lstStyle/>
          <a:p>
            <a:r>
              <a:rPr lang="sv-SE" dirty="0"/>
              <a:t>Vård av barn med ARFID - vad är vårt nästa steg?</a:t>
            </a:r>
          </a:p>
        </p:txBody>
      </p:sp>
      <p:sp>
        <p:nvSpPr>
          <p:cNvPr id="6" name="Platshållare för text 5">
            <a:extLst>
              <a:ext uri="{FF2B5EF4-FFF2-40B4-BE49-F238E27FC236}">
                <a16:creationId xmlns:a16="http://schemas.microsoft.com/office/drawing/2014/main" id="{39A0FB73-4020-4728-BEEA-FBEB23AEAD78}"/>
              </a:ext>
            </a:extLst>
          </p:cNvPr>
          <p:cNvSpPr>
            <a:spLocks noGrp="1"/>
          </p:cNvSpPr>
          <p:nvPr>
            <p:ph type="body" sz="quarter" idx="10"/>
          </p:nvPr>
        </p:nvSpPr>
        <p:spPr/>
        <p:txBody>
          <a:bodyPr/>
          <a:lstStyle/>
          <a:p>
            <a:r>
              <a:rPr lang="sv-SE" dirty="0"/>
              <a:t>Sammanfatta reflektionerna!</a:t>
            </a:r>
          </a:p>
          <a:p>
            <a:r>
              <a:rPr lang="sv-SE" dirty="0"/>
              <a:t>Vilka förbättringsmöjligheter har vi identifierat? Vilka hinder finns? </a:t>
            </a:r>
          </a:p>
          <a:p>
            <a:r>
              <a:rPr lang="sv-SE" dirty="0"/>
              <a:t>Sätt mål och planera aktiviteter för förbättring</a:t>
            </a:r>
          </a:p>
          <a:p>
            <a:pPr lvl="1"/>
            <a:r>
              <a:rPr lang="sv-SE" dirty="0"/>
              <a:t>Vad kan vi göra på kort sikt?</a:t>
            </a:r>
          </a:p>
          <a:p>
            <a:pPr lvl="1"/>
            <a:r>
              <a:rPr lang="sv-SE" dirty="0"/>
              <a:t>Vad behövs på längre sikt? Hur initierar vi det?</a:t>
            </a:r>
          </a:p>
          <a:p>
            <a:r>
              <a:rPr lang="sv-SE" dirty="0"/>
              <a:t>Följ upp planerade aktiviteter tillsammans.</a:t>
            </a:r>
          </a:p>
          <a:p>
            <a:endParaRPr lang="sv-SE" dirty="0"/>
          </a:p>
        </p:txBody>
      </p:sp>
      <p:sp>
        <p:nvSpPr>
          <p:cNvPr id="3" name="Platshållare för sidfot 2">
            <a:extLst>
              <a:ext uri="{FF2B5EF4-FFF2-40B4-BE49-F238E27FC236}">
                <a16:creationId xmlns:a16="http://schemas.microsoft.com/office/drawing/2014/main" id="{D5CA9410-218A-4745-BE78-37333431E349}"/>
              </a:ext>
            </a:extLst>
          </p:cNvPr>
          <p:cNvSpPr>
            <a:spLocks noGrp="1"/>
          </p:cNvSpPr>
          <p:nvPr>
            <p:ph type="ftr" sz="quarter" idx="11"/>
          </p:nvPr>
        </p:nvSpPr>
        <p:spPr>
          <a:xfrm>
            <a:off x="636044" y="6356350"/>
            <a:ext cx="44566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598899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6BF1BC2D-203C-42FF-9FBC-2A3DBC6BB0CC}"/>
              </a:ext>
            </a:extLst>
          </p:cNvPr>
          <p:cNvSpPr>
            <a:spLocks noGrp="1"/>
          </p:cNvSpPr>
          <p:nvPr>
            <p:ph type="body" sz="quarter" idx="12"/>
          </p:nvPr>
        </p:nvSpPr>
        <p:spPr>
          <a:xfrm>
            <a:off x="637200" y="1634400"/>
            <a:ext cx="5458800" cy="4583838"/>
          </a:xfrm>
        </p:spPr>
        <p:txBody>
          <a:bodyPr>
            <a:normAutofit fontScale="92500" lnSpcReduction="10000"/>
          </a:bodyPr>
          <a:lstStyle/>
          <a:p>
            <a:r>
              <a:rPr lang="sv-SE" dirty="0"/>
              <a:t>Eric är 24 år och söker hjälp för sina ätsvårigheter, som stressar honom och påverkar både hans partnerrelation och hans vikt negativt. </a:t>
            </a:r>
          </a:p>
          <a:p>
            <a:r>
              <a:rPr lang="sv-SE" dirty="0"/>
              <a:t>Vid en middag hos vänner för en månad sen satte Eric en bit mat i halsen. Han är nu rädd för att äta något annat än flytande kost, och han undviker att äta i sociala sammanhang.</a:t>
            </a:r>
          </a:p>
          <a:p>
            <a:r>
              <a:rPr lang="sv-SE" dirty="0"/>
              <a:t>Vid vårdbesöket berättar Eric att han har haft problem med mat och ätande i många år. Han är känslig för konsistensen hos viss mat, till exempel okokta grönsaker, knäckebröd och hela köttbitar.</a:t>
            </a:r>
          </a:p>
        </p:txBody>
      </p:sp>
      <p:pic>
        <p:nvPicPr>
          <p:cNvPr id="6" name="Bildobjekt 5">
            <a:extLst>
              <a:ext uri="{FF2B5EF4-FFF2-40B4-BE49-F238E27FC236}">
                <a16:creationId xmlns:a16="http://schemas.microsoft.com/office/drawing/2014/main" id="{BF0109B8-6510-460B-A6D5-47A3E9904828}"/>
              </a:ext>
            </a:extLst>
          </p:cNvPr>
          <p:cNvPicPr/>
          <p:nvPr/>
        </p:nvPicPr>
        <p:blipFill>
          <a:blip r:embed="rId2"/>
          <a:stretch>
            <a:fillRect/>
          </a:stretch>
        </p:blipFill>
        <p:spPr>
          <a:xfrm>
            <a:off x="559728" y="457200"/>
            <a:ext cx="2718309" cy="819509"/>
          </a:xfrm>
          <a:prstGeom prst="rect">
            <a:avLst/>
          </a:prstGeom>
        </p:spPr>
      </p:pic>
      <p:pic>
        <p:nvPicPr>
          <p:cNvPr id="7" name="Platshållare för bild 6">
            <a:extLst>
              <a:ext uri="{FF2B5EF4-FFF2-40B4-BE49-F238E27FC236}">
                <a16:creationId xmlns:a16="http://schemas.microsoft.com/office/drawing/2014/main" id="{2B23F685-5E86-48CB-86F6-45F67802165A}"/>
              </a:ext>
            </a:extLst>
          </p:cNvPr>
          <p:cNvPicPr>
            <a:picLocks noGrp="1"/>
          </p:cNvPicPr>
          <p:nvPr>
            <p:ph type="pic" idx="11"/>
          </p:nvPr>
        </p:nvPicPr>
        <p:blipFill>
          <a:blip r:embed="rId3"/>
          <a:srcRect t="5766" b="5766"/>
          <a:stretch>
            <a:fillRect/>
          </a:stretch>
        </p:blipFill>
        <p:spPr>
          <a:prstGeom prst="rect">
            <a:avLst/>
          </a:prstGeom>
        </p:spPr>
      </p:pic>
      <p:sp>
        <p:nvSpPr>
          <p:cNvPr id="3" name="Platshållare för sidfot 2">
            <a:extLst>
              <a:ext uri="{FF2B5EF4-FFF2-40B4-BE49-F238E27FC236}">
                <a16:creationId xmlns:a16="http://schemas.microsoft.com/office/drawing/2014/main" id="{5B8F7526-B30B-4E33-B3C5-C4277110C7BC}"/>
              </a:ext>
            </a:extLst>
          </p:cNvPr>
          <p:cNvSpPr>
            <a:spLocks noGrp="1"/>
          </p:cNvSpPr>
          <p:nvPr>
            <p:ph type="ftr" sz="quarter" idx="13"/>
          </p:nvPr>
        </p:nvSpPr>
        <p:spPr>
          <a:xfrm>
            <a:off x="636044" y="6356350"/>
            <a:ext cx="4482055"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554314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82FB3E40-AE00-4D75-9F37-0B56D49D16C5}"/>
              </a:ext>
            </a:extLst>
          </p:cNvPr>
          <p:cNvSpPr>
            <a:spLocks noGrp="1"/>
          </p:cNvSpPr>
          <p:nvPr>
            <p:ph type="title"/>
          </p:nvPr>
        </p:nvSpPr>
        <p:spPr/>
        <p:txBody>
          <a:bodyPr/>
          <a:lstStyle/>
          <a:p>
            <a:r>
              <a:rPr lang="sv-SE" dirty="0"/>
              <a:t>Reflektionsfrågor</a:t>
            </a:r>
          </a:p>
        </p:txBody>
      </p:sp>
      <p:sp>
        <p:nvSpPr>
          <p:cNvPr id="7" name="Platshållare för text 6">
            <a:extLst>
              <a:ext uri="{FF2B5EF4-FFF2-40B4-BE49-F238E27FC236}">
                <a16:creationId xmlns:a16="http://schemas.microsoft.com/office/drawing/2014/main" id="{D1D96887-1D7C-4F62-963B-DF0926DB661F}"/>
              </a:ext>
            </a:extLst>
          </p:cNvPr>
          <p:cNvSpPr>
            <a:spLocks noGrp="1"/>
          </p:cNvSpPr>
          <p:nvPr>
            <p:ph type="body" sz="quarter" idx="16"/>
          </p:nvPr>
        </p:nvSpPr>
        <p:spPr>
          <a:xfrm>
            <a:off x="637200" y="1511300"/>
            <a:ext cx="7363800" cy="4706938"/>
          </a:xfrm>
        </p:spPr>
        <p:txBody>
          <a:bodyPr>
            <a:normAutofit/>
          </a:bodyPr>
          <a:lstStyle/>
          <a:p>
            <a:pPr marL="342900" indent="-342900">
              <a:spcBef>
                <a:spcPts val="2400"/>
              </a:spcBef>
              <a:buFont typeface="Arial" panose="020B0604020202020204" pitchFamily="34" charset="0"/>
              <a:buChar char="•"/>
            </a:pPr>
            <a:r>
              <a:rPr lang="sv-SE" dirty="0"/>
              <a:t>Hur skulle Eric ha bemötts i vår verksamhet? </a:t>
            </a:r>
          </a:p>
          <a:p>
            <a:pPr marL="342900" indent="-342900">
              <a:spcBef>
                <a:spcPts val="2400"/>
              </a:spcBef>
              <a:buFont typeface="Arial" panose="020B0604020202020204" pitchFamily="34" charset="0"/>
              <a:buChar char="•"/>
            </a:pPr>
            <a:r>
              <a:rPr lang="sv-SE" dirty="0"/>
              <a:t>Hade vi kunnat fånga upp honom tidigare inom vården?</a:t>
            </a:r>
          </a:p>
          <a:p>
            <a:pPr marL="342900" indent="-342900">
              <a:spcBef>
                <a:spcPts val="2400"/>
              </a:spcBef>
              <a:buFont typeface="Arial" panose="020B0604020202020204" pitchFamily="34" charset="0"/>
              <a:buChar char="•"/>
            </a:pPr>
            <a:r>
              <a:rPr lang="sv-SE" dirty="0"/>
              <a:t>Vad kan Eric erbjudas för behandling för ARFID i vår region? </a:t>
            </a:r>
          </a:p>
          <a:p>
            <a:pPr marL="342900" indent="-342900">
              <a:spcBef>
                <a:spcPts val="2400"/>
              </a:spcBef>
              <a:buFont typeface="Arial" panose="020B0604020202020204" pitchFamily="34" charset="0"/>
              <a:buChar char="•"/>
            </a:pPr>
            <a:r>
              <a:rPr lang="sv-SE" dirty="0"/>
              <a:t>Vad gör vi för att vuxna ska få vård vid ARFID?</a:t>
            </a:r>
          </a:p>
          <a:p>
            <a:pPr marL="800100" lvl="1" indent="-342900">
              <a:spcBef>
                <a:spcPts val="1200"/>
              </a:spcBef>
              <a:buFont typeface="Arial" panose="020B0604020202020204" pitchFamily="34" charset="0"/>
              <a:buChar char="•"/>
            </a:pPr>
            <a:r>
              <a:rPr lang="sv-SE" dirty="0"/>
              <a:t>Hur säkerställer vi en vårdstruktur för vuxna?</a:t>
            </a:r>
          </a:p>
          <a:p>
            <a:pPr marL="800100" lvl="1" indent="-342900">
              <a:spcBef>
                <a:spcPts val="1200"/>
              </a:spcBef>
              <a:buFont typeface="Arial" panose="020B0604020202020204" pitchFamily="34" charset="0"/>
              <a:buChar char="•"/>
            </a:pPr>
            <a:r>
              <a:rPr lang="sv-SE" dirty="0"/>
              <a:t>Hur är kompetensen om ARFID? Hur stärker vi den? </a:t>
            </a:r>
          </a:p>
          <a:p>
            <a:pPr marL="800100" lvl="1" indent="-342900">
              <a:spcBef>
                <a:spcPts val="1200"/>
              </a:spcBef>
              <a:buFont typeface="Arial" panose="020B0604020202020204" pitchFamily="34" charset="0"/>
              <a:buChar char="•"/>
            </a:pPr>
            <a:r>
              <a:rPr lang="sv-SE" dirty="0"/>
              <a:t>Hur samverkar vi mellan olika verksamheter och yrkesgrupper när det gäller vuxna med ARFID?</a:t>
            </a:r>
          </a:p>
          <a:p>
            <a:endParaRPr lang="sv-SE" dirty="0"/>
          </a:p>
        </p:txBody>
      </p:sp>
      <p:pic>
        <p:nvPicPr>
          <p:cNvPr id="9" name="Platshållare för bild 8">
            <a:extLst>
              <a:ext uri="{FF2B5EF4-FFF2-40B4-BE49-F238E27FC236}">
                <a16:creationId xmlns:a16="http://schemas.microsoft.com/office/drawing/2014/main" id="{3E68743E-F3BC-43C8-A4A7-D735B578DDEE}"/>
              </a:ext>
            </a:extLst>
          </p:cNvPr>
          <p:cNvPicPr>
            <a:picLocks noGrp="1"/>
          </p:cNvPicPr>
          <p:nvPr>
            <p:ph type="pic" idx="11"/>
          </p:nvPr>
        </p:nvPicPr>
        <p:blipFill>
          <a:blip r:embed="rId3"/>
          <a:srcRect l="6940" r="6940"/>
          <a:stretch>
            <a:fillRect/>
          </a:stretch>
        </p:blipFill>
        <p:spPr>
          <a:xfrm>
            <a:off x="8919713" y="540000"/>
            <a:ext cx="2806461" cy="4235570"/>
          </a:xfrm>
          <a:prstGeom prst="rect">
            <a:avLst/>
          </a:prstGeom>
        </p:spPr>
      </p:pic>
      <p:sp>
        <p:nvSpPr>
          <p:cNvPr id="3" name="Platshållare för sidfot 2">
            <a:extLst>
              <a:ext uri="{FF2B5EF4-FFF2-40B4-BE49-F238E27FC236}">
                <a16:creationId xmlns:a16="http://schemas.microsoft.com/office/drawing/2014/main" id="{8D998F51-A10A-44A9-9162-E0118D51128D}"/>
              </a:ext>
            </a:extLst>
          </p:cNvPr>
          <p:cNvSpPr>
            <a:spLocks noGrp="1"/>
          </p:cNvSpPr>
          <p:nvPr>
            <p:ph type="ftr" sz="quarter" idx="17"/>
          </p:nvPr>
        </p:nvSpPr>
        <p:spPr>
          <a:xfrm>
            <a:off x="636044" y="6356350"/>
            <a:ext cx="4393156" cy="365125"/>
          </a:xfrm>
        </p:spPr>
        <p:txBody>
          <a:bodyPr/>
          <a:lstStyle/>
          <a:p>
            <a:r>
              <a:rPr lang="sv-SE" dirty="0"/>
              <a:t>Reflektionsmaterial - informationsfilm om ARFID - version 1</a:t>
            </a:r>
          </a:p>
        </p:txBody>
      </p:sp>
    </p:spTree>
    <p:extLst>
      <p:ext uri="{BB962C8B-B14F-4D97-AF65-F5344CB8AC3E}">
        <p14:creationId xmlns:p14="http://schemas.microsoft.com/office/powerpoint/2010/main" val="643964835"/>
      </p:ext>
    </p:extLst>
  </p:cSld>
  <p:clrMapOvr>
    <a:masterClrMapping/>
  </p:clrMapOvr>
</p:sld>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Blank.potx" id="{E3E5DE97-4B61-4DC9-B293-FEC6251761CF}" vid="{BA56C6D2-70B4-4699-87F6-94A3E15B1D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300</TotalTime>
  <Words>1020</Words>
  <Application>Microsoft Office PowerPoint</Application>
  <PresentationFormat>Bredbild</PresentationFormat>
  <Paragraphs>80</Paragraphs>
  <Slides>13</Slides>
  <Notes>5</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13</vt:i4>
      </vt:variant>
    </vt:vector>
  </HeadingPairs>
  <TitlesOfParts>
    <vt:vector size="17" baseType="lpstr">
      <vt:lpstr>Arial</vt:lpstr>
      <vt:lpstr>Calibri</vt:lpstr>
      <vt:lpstr>Noto Sans</vt:lpstr>
      <vt:lpstr>Socialstyrelsen</vt:lpstr>
      <vt:lpstr>Reflektionsmaterial till informationsfilmen om ARFID</vt:lpstr>
      <vt:lpstr>Om reflektionsmaterialet</vt:lpstr>
      <vt:lpstr>PowerPoint-presentation</vt:lpstr>
      <vt:lpstr>Reflektionsfrågor</vt:lpstr>
      <vt:lpstr>PowerPoint-presentation</vt:lpstr>
      <vt:lpstr>Reflektionsfrågor</vt:lpstr>
      <vt:lpstr>Vård av barn med ARFID - vad är vårt nästa steg?</vt:lpstr>
      <vt:lpstr>PowerPoint-presentation</vt:lpstr>
      <vt:lpstr>Reflektionsfrågor</vt:lpstr>
      <vt:lpstr>PowerPoint-presentation</vt:lpstr>
      <vt:lpstr>Reflektionsfrågor</vt:lpstr>
      <vt:lpstr>Vård av vuxna med ARFID - vad är vårt nästa steg?</vt:lpstr>
      <vt:lpstr>Tack för ert arbete!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Eidem, Elisabeth</dc:creator>
  <cp:lastModifiedBy>Ohlén, Louise</cp:lastModifiedBy>
  <cp:revision>33</cp:revision>
  <dcterms:created xsi:type="dcterms:W3CDTF">2025-05-19T15:55:58Z</dcterms:created>
  <dcterms:modified xsi:type="dcterms:W3CDTF">2025-05-28T13:20:35Z</dcterms:modified>
</cp:coreProperties>
</file>