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3" r:id="rId3"/>
    <p:sldId id="300" r:id="rId4"/>
    <p:sldId id="264" r:id="rId5"/>
    <p:sldId id="265" r:id="rId6"/>
    <p:sldId id="266" r:id="rId7"/>
    <p:sldId id="293" r:id="rId8"/>
    <p:sldId id="292" r:id="rId9"/>
    <p:sldId id="291" r:id="rId10"/>
    <p:sldId id="288" r:id="rId11"/>
    <p:sldId id="304" r:id="rId12"/>
    <p:sldId id="301" r:id="rId13"/>
    <p:sldId id="294" r:id="rId14"/>
    <p:sldId id="297" r:id="rId15"/>
    <p:sldId id="295" r:id="rId16"/>
    <p:sldId id="298" r:id="rId17"/>
    <p:sldId id="296" r:id="rId18"/>
    <p:sldId id="299" r:id="rId19"/>
    <p:sldId id="302" r:id="rId20"/>
    <p:sldId id="269" r:id="rId21"/>
    <p:sldId id="270" r:id="rId22"/>
    <p:sldId id="271" r:id="rId23"/>
    <p:sldId id="272" r:id="rId24"/>
    <p:sldId id="273" r:id="rId25"/>
    <p:sldId id="274" r:id="rId26"/>
    <p:sldId id="258"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E045C5C0-6661-4492-9E96-5256CF0C7185}">
          <p14:sldIdLst>
            <p14:sldId id="256"/>
            <p14:sldId id="263"/>
            <p14:sldId id="300"/>
            <p14:sldId id="264"/>
            <p14:sldId id="265"/>
            <p14:sldId id="266"/>
            <p14:sldId id="293"/>
            <p14:sldId id="292"/>
            <p14:sldId id="291"/>
            <p14:sldId id="288"/>
            <p14:sldId id="304"/>
            <p14:sldId id="301"/>
            <p14:sldId id="294"/>
            <p14:sldId id="297"/>
            <p14:sldId id="295"/>
            <p14:sldId id="298"/>
            <p14:sldId id="296"/>
            <p14:sldId id="299"/>
            <p14:sldId id="302"/>
            <p14:sldId id="269"/>
            <p14:sldId id="270"/>
            <p14:sldId id="271"/>
            <p14:sldId id="272"/>
            <p14:sldId id="273"/>
            <p14:sldId id="274"/>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åker, Eva" initials="AE" lastIdx="21" clrIdx="0">
    <p:extLst>
      <p:ext uri="{19B8F6BF-5375-455C-9EA6-DF929625EA0E}">
        <p15:presenceInfo xmlns:p15="http://schemas.microsoft.com/office/powerpoint/2012/main" userId="S-1-5-21-2075942658-1792417684-393963531-20547" providerId="AD"/>
      </p:ext>
    </p:extLst>
  </p:cmAuthor>
  <p:cmAuthor id="2" name="Hägg, Ellinor" initials="HE" lastIdx="1" clrIdx="1">
    <p:extLst>
      <p:ext uri="{19B8F6BF-5375-455C-9EA6-DF929625EA0E}">
        <p15:presenceInfo xmlns:p15="http://schemas.microsoft.com/office/powerpoint/2012/main" userId="S-1-5-21-2075942658-1792417684-393963531-46065" providerId="AD"/>
      </p:ext>
    </p:extLst>
  </p:cmAuthor>
  <p:cmAuthor id="3" name="Louise Boudin" initials="LB" lastIdx="10" clrIdx="2">
    <p:extLst>
      <p:ext uri="{19B8F6BF-5375-455C-9EA6-DF929625EA0E}">
        <p15:presenceInfo xmlns:p15="http://schemas.microsoft.com/office/powerpoint/2012/main" userId="Louise Boudin" providerId="None"/>
      </p:ext>
    </p:extLst>
  </p:cmAuthor>
  <p:cmAuthor id="4" name="Liselott Glassel" initials="LG" lastIdx="8" clrIdx="3">
    <p:extLst>
      <p:ext uri="{19B8F6BF-5375-455C-9EA6-DF929625EA0E}">
        <p15:presenceInfo xmlns:p15="http://schemas.microsoft.com/office/powerpoint/2012/main" userId="S-1-5-21-3760858185-3633151434-156158096-117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96A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84784" autoAdjust="0"/>
  </p:normalViewPr>
  <p:slideViewPr>
    <p:cSldViewPr snapToGrid="0">
      <p:cViewPr varScale="1">
        <p:scale>
          <a:sx n="107" d="100"/>
          <a:sy n="107" d="100"/>
        </p:scale>
        <p:origin x="7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93700-7144-4F66-ABD4-3163635B036F}"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4750E-51E8-48FF-8CEB-62BF99412C55}" type="slidenum">
              <a:rPr lang="sv-SE" smtClean="0"/>
              <a:t>‹#›</a:t>
            </a:fld>
            <a:endParaRPr lang="sv-SE"/>
          </a:p>
        </p:txBody>
      </p:sp>
    </p:spTree>
    <p:extLst>
      <p:ext uri="{BB962C8B-B14F-4D97-AF65-F5344CB8AC3E}">
        <p14:creationId xmlns:p14="http://schemas.microsoft.com/office/powerpoint/2010/main" val="171557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a:t>
            </a:fld>
            <a:endParaRPr lang="sv-SE"/>
          </a:p>
        </p:txBody>
      </p:sp>
    </p:spTree>
    <p:extLst>
      <p:ext uri="{BB962C8B-B14F-4D97-AF65-F5344CB8AC3E}">
        <p14:creationId xmlns:p14="http://schemas.microsoft.com/office/powerpoint/2010/main" val="127236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 1, är en presentation som kan användas när ni ska berätta om eller börja använda SAMS. </a:t>
            </a:r>
          </a:p>
        </p:txBody>
      </p:sp>
      <p:sp>
        <p:nvSpPr>
          <p:cNvPr id="4" name="Platshållare för bildnummer 3"/>
          <p:cNvSpPr>
            <a:spLocks noGrp="1"/>
          </p:cNvSpPr>
          <p:nvPr>
            <p:ph type="sldNum" sz="quarter" idx="5"/>
          </p:nvPr>
        </p:nvSpPr>
        <p:spPr/>
        <p:txBody>
          <a:bodyPr/>
          <a:lstStyle/>
          <a:p>
            <a:fld id="{6214750E-51E8-48FF-8CEB-62BF99412C55}" type="slidenum">
              <a:rPr lang="sv-SE" smtClean="0"/>
              <a:t>3</a:t>
            </a:fld>
            <a:endParaRPr lang="sv-SE"/>
          </a:p>
        </p:txBody>
      </p:sp>
    </p:spTree>
    <p:extLst>
      <p:ext uri="{BB962C8B-B14F-4D97-AF65-F5344CB8AC3E}">
        <p14:creationId xmlns:p14="http://schemas.microsoft.com/office/powerpoint/2010/main" val="61378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4</a:t>
            </a:fld>
            <a:endParaRPr lang="sv-SE"/>
          </a:p>
        </p:txBody>
      </p:sp>
    </p:spTree>
    <p:extLst>
      <p:ext uri="{BB962C8B-B14F-4D97-AF65-F5344CB8AC3E}">
        <p14:creationId xmlns:p14="http://schemas.microsoft.com/office/powerpoint/2010/main" val="170861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6</a:t>
            </a:fld>
            <a:endParaRPr lang="sv-SE"/>
          </a:p>
        </p:txBody>
      </p:sp>
    </p:spTree>
    <p:extLst>
      <p:ext uri="{BB962C8B-B14F-4D97-AF65-F5344CB8AC3E}">
        <p14:creationId xmlns:p14="http://schemas.microsoft.com/office/powerpoint/2010/main" val="353718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8</a:t>
            </a:fld>
            <a:endParaRPr lang="sv-SE"/>
          </a:p>
        </p:txBody>
      </p:sp>
    </p:spTree>
    <p:extLst>
      <p:ext uri="{BB962C8B-B14F-4D97-AF65-F5344CB8AC3E}">
        <p14:creationId xmlns:p14="http://schemas.microsoft.com/office/powerpoint/2010/main" val="47697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9</a:t>
            </a:fld>
            <a:endParaRPr lang="sv-SE"/>
          </a:p>
        </p:txBody>
      </p:sp>
    </p:spTree>
    <p:extLst>
      <p:ext uri="{BB962C8B-B14F-4D97-AF65-F5344CB8AC3E}">
        <p14:creationId xmlns:p14="http://schemas.microsoft.com/office/powerpoint/2010/main" val="297788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11</a:t>
            </a:fld>
            <a:endParaRPr lang="sv-SE"/>
          </a:p>
        </p:txBody>
      </p:sp>
    </p:spTree>
    <p:extLst>
      <p:ext uri="{BB962C8B-B14F-4D97-AF65-F5344CB8AC3E}">
        <p14:creationId xmlns:p14="http://schemas.microsoft.com/office/powerpoint/2010/main" val="129936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Del 2, visar stegen som ingår i SAMS och tydliggör vad som behöver göras, vem som ansvarar och syftet med steget. Den kan fungera som ett underlag när ni ska ni börjar använda stödet  och vill gå igenom stegen tillsammans. </a:t>
            </a:r>
          </a:p>
          <a:p>
            <a:endParaRPr lang="sv-SE" dirty="0"/>
          </a:p>
        </p:txBody>
      </p:sp>
      <p:sp>
        <p:nvSpPr>
          <p:cNvPr id="4" name="Platshållare för bildnummer 3"/>
          <p:cNvSpPr>
            <a:spLocks noGrp="1"/>
          </p:cNvSpPr>
          <p:nvPr>
            <p:ph type="sldNum" sz="quarter" idx="5"/>
          </p:nvPr>
        </p:nvSpPr>
        <p:spPr/>
        <p:txBody>
          <a:bodyPr/>
          <a:lstStyle/>
          <a:p>
            <a:fld id="{6214750E-51E8-48FF-8CEB-62BF99412C55}" type="slidenum">
              <a:rPr lang="sv-SE" smtClean="0"/>
              <a:t>12</a:t>
            </a:fld>
            <a:endParaRPr lang="sv-SE"/>
          </a:p>
        </p:txBody>
      </p:sp>
    </p:spTree>
    <p:extLst>
      <p:ext uri="{BB962C8B-B14F-4D97-AF65-F5344CB8AC3E}">
        <p14:creationId xmlns:p14="http://schemas.microsoft.com/office/powerpoint/2010/main" val="2172535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pic>
        <p:nvPicPr>
          <p:cNvPr id="9" name="Bildobjekt 8">
            <a:extLst>
              <a:ext uri="{FF2B5EF4-FFF2-40B4-BE49-F238E27FC236}">
                <a16:creationId xmlns:a16="http://schemas.microsoft.com/office/drawing/2014/main" id="{0F324120-3799-43D3-BDA1-98A3519FD4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5140" y="739100"/>
            <a:ext cx="1427910" cy="295715"/>
          </a:xfrm>
          <a:prstGeom prst="rect">
            <a:avLst/>
          </a:prstGeom>
        </p:spPr>
      </p:pic>
      <p:pic>
        <p:nvPicPr>
          <p:cNvPr id="10" name="Bildobjekt 9">
            <a:extLst>
              <a:ext uri="{FF2B5EF4-FFF2-40B4-BE49-F238E27FC236}">
                <a16:creationId xmlns:a16="http://schemas.microsoft.com/office/drawing/2014/main" id="{40B93AA6-38FA-49F6-88ED-1B132A476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96779" y="638096"/>
            <a:ext cx="1085469" cy="396719"/>
          </a:xfrm>
          <a:prstGeom prst="rect">
            <a:avLst/>
          </a:prstGeom>
        </p:spPr>
      </p:pic>
      <p:pic>
        <p:nvPicPr>
          <p:cNvPr id="11" name="Bildobjekt 10">
            <a:extLst>
              <a:ext uri="{FF2B5EF4-FFF2-40B4-BE49-F238E27FC236}">
                <a16:creationId xmlns:a16="http://schemas.microsoft.com/office/drawing/2014/main" id="{B724F4C1-52FA-4E3B-8501-E3DB341F8C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7199" y="811835"/>
            <a:ext cx="1304214" cy="222980"/>
          </a:xfrm>
          <a:prstGeom prst="rect">
            <a:avLst/>
          </a:prstGeom>
        </p:spPr>
      </p:pic>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7">
            <a:extLst>
              <a:ext uri="{FF2B5EF4-FFF2-40B4-BE49-F238E27FC236}">
                <a16:creationId xmlns:a16="http://schemas.microsoft.com/office/drawing/2014/main" id="{080D0C6E-948D-4F8C-8F65-86A93BF1A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235044"/>
            <a:ext cx="1427910" cy="295715"/>
          </a:xfrm>
          <a:prstGeom prst="rect">
            <a:avLst/>
          </a:prstGeom>
        </p:spPr>
      </p:pic>
      <p:pic>
        <p:nvPicPr>
          <p:cNvPr id="11" name="Bildobjekt 10">
            <a:extLst>
              <a:ext uri="{FF2B5EF4-FFF2-40B4-BE49-F238E27FC236}">
                <a16:creationId xmlns:a16="http://schemas.microsoft.com/office/drawing/2014/main" id="{E090879B-7D5A-406A-8AF1-FAADCDA81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134040"/>
            <a:ext cx="1085469" cy="396719"/>
          </a:xfrm>
          <a:prstGeom prst="rect">
            <a:avLst/>
          </a:prstGeom>
        </p:spPr>
      </p:pic>
      <p:pic>
        <p:nvPicPr>
          <p:cNvPr id="12" name="Bildobjekt 11">
            <a:extLst>
              <a:ext uri="{FF2B5EF4-FFF2-40B4-BE49-F238E27FC236}">
                <a16:creationId xmlns:a16="http://schemas.microsoft.com/office/drawing/2014/main" id="{CF57490E-6BB5-4F1A-8B8A-3D28BC45E9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307779"/>
            <a:ext cx="1304214" cy="22298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10" name="Bildobjekt 9">
            <a:extLst>
              <a:ext uri="{FF2B5EF4-FFF2-40B4-BE49-F238E27FC236}">
                <a16:creationId xmlns:a16="http://schemas.microsoft.com/office/drawing/2014/main" id="{DF1A7355-13F1-4CD4-B41C-C6B279205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184543"/>
            <a:ext cx="1427910" cy="295715"/>
          </a:xfrm>
          <a:prstGeom prst="rect">
            <a:avLst/>
          </a:prstGeom>
        </p:spPr>
      </p:pic>
      <p:pic>
        <p:nvPicPr>
          <p:cNvPr id="12" name="Bildobjekt 11">
            <a:extLst>
              <a:ext uri="{FF2B5EF4-FFF2-40B4-BE49-F238E27FC236}">
                <a16:creationId xmlns:a16="http://schemas.microsoft.com/office/drawing/2014/main" id="{892BA5B1-209A-4929-BC4D-A0EF03B43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042666"/>
            <a:ext cx="1085469" cy="579468"/>
          </a:xfrm>
          <a:prstGeom prst="rect">
            <a:avLst/>
          </a:prstGeom>
        </p:spPr>
      </p:pic>
      <p:pic>
        <p:nvPicPr>
          <p:cNvPr id="13" name="Bildobjekt 12">
            <a:extLst>
              <a:ext uri="{FF2B5EF4-FFF2-40B4-BE49-F238E27FC236}">
                <a16:creationId xmlns:a16="http://schemas.microsoft.com/office/drawing/2014/main" id="{20432A4F-986D-4F06-AD31-EC5EE6F456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220910"/>
            <a:ext cx="1304214" cy="22298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6" name="Bildobjekt 5">
            <a:extLst>
              <a:ext uri="{FF2B5EF4-FFF2-40B4-BE49-F238E27FC236}">
                <a16:creationId xmlns:a16="http://schemas.microsoft.com/office/drawing/2014/main" id="{0E673425-46E0-44EE-9FF1-2E8A2C7D5C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5978" y="5797251"/>
            <a:ext cx="1427910" cy="295715"/>
          </a:xfrm>
          <a:prstGeom prst="rect">
            <a:avLst/>
          </a:prstGeom>
        </p:spPr>
      </p:pic>
      <p:pic>
        <p:nvPicPr>
          <p:cNvPr id="9" name="Bildobjekt 8">
            <a:extLst>
              <a:ext uri="{FF2B5EF4-FFF2-40B4-BE49-F238E27FC236}">
                <a16:creationId xmlns:a16="http://schemas.microsoft.com/office/drawing/2014/main" id="{345B0B53-8F25-4441-9538-F7FEB20D1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7617" y="5655374"/>
            <a:ext cx="1085469" cy="579468"/>
          </a:xfrm>
          <a:prstGeom prst="rect">
            <a:avLst/>
          </a:prstGeom>
        </p:spPr>
      </p:pic>
      <p:pic>
        <p:nvPicPr>
          <p:cNvPr id="10" name="Bildobjekt 9">
            <a:extLst>
              <a:ext uri="{FF2B5EF4-FFF2-40B4-BE49-F238E27FC236}">
                <a16:creationId xmlns:a16="http://schemas.microsoft.com/office/drawing/2014/main" id="{92380713-7F63-4126-99DD-5FCCDAF59D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8037" y="5833618"/>
            <a:ext cx="1304214" cy="222980"/>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8" name="Grupp 7">
            <a:extLst>
              <a:ext uri="{FF2B5EF4-FFF2-40B4-BE49-F238E27FC236}">
                <a16:creationId xmlns:a16="http://schemas.microsoft.com/office/drawing/2014/main" id="{628F86B7-9697-426A-B74F-7F714F3488EC}"/>
              </a:ext>
            </a:extLst>
          </p:cNvPr>
          <p:cNvGrpSpPr/>
          <p:nvPr userDrawn="1"/>
        </p:nvGrpSpPr>
        <p:grpSpPr>
          <a:xfrm>
            <a:off x="1694269" y="2852928"/>
            <a:ext cx="8997636" cy="736740"/>
            <a:chOff x="637199" y="638096"/>
            <a:chExt cx="4845049" cy="396719"/>
          </a:xfrm>
        </p:grpSpPr>
        <p:pic>
          <p:nvPicPr>
            <p:cNvPr id="10" name="Bildobjekt 9">
              <a:extLst>
                <a:ext uri="{FF2B5EF4-FFF2-40B4-BE49-F238E27FC236}">
                  <a16:creationId xmlns:a16="http://schemas.microsoft.com/office/drawing/2014/main" id="{80D88C69-B88C-4072-8073-83A9205B3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140" y="739100"/>
              <a:ext cx="1427910" cy="295715"/>
            </a:xfrm>
            <a:prstGeom prst="rect">
              <a:avLst/>
            </a:prstGeom>
          </p:spPr>
        </p:pic>
        <p:pic>
          <p:nvPicPr>
            <p:cNvPr id="11" name="Bildobjekt 10">
              <a:extLst>
                <a:ext uri="{FF2B5EF4-FFF2-40B4-BE49-F238E27FC236}">
                  <a16:creationId xmlns:a16="http://schemas.microsoft.com/office/drawing/2014/main" id="{E16121C4-EEB9-4C07-ADD2-399C0D04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779" y="638096"/>
              <a:ext cx="1085469" cy="396719"/>
            </a:xfrm>
            <a:prstGeom prst="rect">
              <a:avLst/>
            </a:prstGeom>
          </p:spPr>
        </p:pic>
        <p:pic>
          <p:nvPicPr>
            <p:cNvPr id="12" name="Bildobjekt 11">
              <a:extLst>
                <a:ext uri="{FF2B5EF4-FFF2-40B4-BE49-F238E27FC236}">
                  <a16:creationId xmlns:a16="http://schemas.microsoft.com/office/drawing/2014/main" id="{15D3F8F5-7F43-47C5-98C7-A0E632E19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99" y="811835"/>
              <a:ext cx="1304214" cy="222980"/>
            </a:xfrm>
            <a:prstGeom prst="rect">
              <a:avLst/>
            </a:prstGeom>
          </p:spPr>
        </p:pic>
      </p:grpSp>
    </p:spTree>
    <p:extLst>
      <p:ext uri="{BB962C8B-B14F-4D97-AF65-F5344CB8AC3E}">
        <p14:creationId xmlns:p14="http://schemas.microsoft.com/office/powerpoint/2010/main" val="24377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pic>
        <p:nvPicPr>
          <p:cNvPr id="9" name="Bildobjekt 8">
            <a:extLst>
              <a:ext uri="{FF2B5EF4-FFF2-40B4-BE49-F238E27FC236}">
                <a16:creationId xmlns:a16="http://schemas.microsoft.com/office/drawing/2014/main" id="{182A809C-DC77-47FA-A675-F8446F1A4C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184543"/>
            <a:ext cx="1427910" cy="295715"/>
          </a:xfrm>
          <a:prstGeom prst="rect">
            <a:avLst/>
          </a:prstGeom>
        </p:spPr>
      </p:pic>
      <p:pic>
        <p:nvPicPr>
          <p:cNvPr id="10" name="Bildobjekt 9">
            <a:extLst>
              <a:ext uri="{FF2B5EF4-FFF2-40B4-BE49-F238E27FC236}">
                <a16:creationId xmlns:a16="http://schemas.microsoft.com/office/drawing/2014/main" id="{0FD161E5-3F72-468D-93E1-138FB1D371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042666"/>
            <a:ext cx="1085469" cy="579468"/>
          </a:xfrm>
          <a:prstGeom prst="rect">
            <a:avLst/>
          </a:prstGeom>
        </p:spPr>
      </p:pic>
      <p:pic>
        <p:nvPicPr>
          <p:cNvPr id="11" name="Bildobjekt 10">
            <a:extLst>
              <a:ext uri="{FF2B5EF4-FFF2-40B4-BE49-F238E27FC236}">
                <a16:creationId xmlns:a16="http://schemas.microsoft.com/office/drawing/2014/main" id="{450DE7B5-44C3-4038-969E-119F35BA23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220910"/>
            <a:ext cx="1304214" cy="222980"/>
          </a:xfrm>
          <a:prstGeom prst="rect">
            <a:avLst/>
          </a:prstGeom>
        </p:spPr>
      </p:pic>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pic>
        <p:nvPicPr>
          <p:cNvPr id="9" name="Bildobjekt 8">
            <a:extLst>
              <a:ext uri="{FF2B5EF4-FFF2-40B4-BE49-F238E27FC236}">
                <a16:creationId xmlns:a16="http://schemas.microsoft.com/office/drawing/2014/main" id="{355DAEA4-7E67-452C-8286-E980740E0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9692" y="6184543"/>
            <a:ext cx="1427910" cy="295715"/>
          </a:xfrm>
          <a:prstGeom prst="rect">
            <a:avLst/>
          </a:prstGeom>
        </p:spPr>
      </p:pic>
      <p:pic>
        <p:nvPicPr>
          <p:cNvPr id="10" name="Bildobjekt 9">
            <a:extLst>
              <a:ext uri="{FF2B5EF4-FFF2-40B4-BE49-F238E27FC236}">
                <a16:creationId xmlns:a16="http://schemas.microsoft.com/office/drawing/2014/main" id="{16550452-3419-4F4F-B885-6FF1F8CD6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1331" y="6042666"/>
            <a:ext cx="1085469" cy="579468"/>
          </a:xfrm>
          <a:prstGeom prst="rect">
            <a:avLst/>
          </a:prstGeom>
        </p:spPr>
      </p:pic>
      <p:pic>
        <p:nvPicPr>
          <p:cNvPr id="11" name="Bildobjekt 10">
            <a:extLst>
              <a:ext uri="{FF2B5EF4-FFF2-40B4-BE49-F238E27FC236}">
                <a16:creationId xmlns:a16="http://schemas.microsoft.com/office/drawing/2014/main" id="{2ACDDAA7-72D7-46E7-A515-958948E280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1751" y="6220910"/>
            <a:ext cx="1304214" cy="222980"/>
          </a:xfrm>
          <a:prstGeom prst="rect">
            <a:avLst/>
          </a:prstGeom>
        </p:spPr>
      </p:pic>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5"/>
          <a:stretch>
            <a:fillRect/>
          </a:stretch>
        </p:blipFill>
        <p:spPr>
          <a:xfrm>
            <a:off x="8534959" y="6236108"/>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id="{06400C54-C2DE-480D-A082-A965E80E531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482643" y="6135104"/>
            <a:ext cx="1085470" cy="396719"/>
          </a:xfrm>
          <a:prstGeom prst="rect">
            <a:avLst/>
          </a:prstGeom>
        </p:spPr>
      </p:pic>
      <p:pic>
        <p:nvPicPr>
          <p:cNvPr id="24" name="Bildobjekt 23">
            <a:extLst>
              <a:ext uri="{FF2B5EF4-FFF2-40B4-BE49-F238E27FC236}">
                <a16:creationId xmlns:a16="http://schemas.microsoft.com/office/drawing/2014/main" id="{8FCD90F2-88BE-4B58-B5B4-E7A499DD499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723063" y="6308842"/>
            <a:ext cx="1304214" cy="222981"/>
          </a:xfrm>
          <a:prstGeom prst="rect">
            <a:avLst/>
          </a:prstGeom>
        </p:spPr>
      </p:pic>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ocialstyrelsen.se/globalassets/sharepoint-dokument/artikelkatalog/ovrigt/2024-6-9176.pdf" TargetMode="Externa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a:xfrm>
            <a:off x="637199" y="1692000"/>
            <a:ext cx="10257541" cy="2520000"/>
          </a:xfrm>
        </p:spPr>
        <p:txBody>
          <a:bodyPr/>
          <a:lstStyle/>
          <a:p>
            <a:r>
              <a:rPr lang="sv-SE" dirty="0"/>
              <a:t>SAMS – Samverkan för placerade barn och ungas </a:t>
            </a:r>
            <a:br>
              <a:rPr lang="sv-SE" dirty="0"/>
            </a:br>
            <a:r>
              <a:rPr lang="sv-SE" dirty="0"/>
              <a:t>kontinuerliga skolgång</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a:xfrm>
            <a:off x="637199" y="4383000"/>
            <a:ext cx="9180000" cy="846000"/>
          </a:xfrm>
        </p:spPr>
        <p:txBody>
          <a:bodyPr/>
          <a:lstStyle/>
          <a:p>
            <a:r>
              <a:rPr lang="sv-SE" dirty="0"/>
              <a:t>Tillsammans stärker vi skolgången för barn i samhällsvård</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2D7AB3A-671E-47E4-8876-44631242FE3E}"/>
              </a:ext>
            </a:extLst>
          </p:cNvPr>
          <p:cNvPicPr>
            <a:picLocks noChangeAspect="1"/>
          </p:cNvPicPr>
          <p:nvPr/>
        </p:nvPicPr>
        <p:blipFill rotWithShape="1">
          <a:blip r:embed="rId2"/>
          <a:srcRect l="36804" t="15063" r="35129" b="6254"/>
          <a:stretch/>
        </p:blipFill>
        <p:spPr>
          <a:xfrm>
            <a:off x="7046259" y="335201"/>
            <a:ext cx="3872753" cy="5585438"/>
          </a:xfrm>
          <a:prstGeom prst="rect">
            <a:avLst/>
          </a:prstGeom>
          <a:ln>
            <a:solidFill>
              <a:schemeClr val="tx1"/>
            </a:solidFill>
          </a:ln>
        </p:spPr>
      </p:pic>
      <p:sp>
        <p:nvSpPr>
          <p:cNvPr id="7" name="Platshållare för text 6">
            <a:extLst>
              <a:ext uri="{FF2B5EF4-FFF2-40B4-BE49-F238E27FC236}">
                <a16:creationId xmlns:a16="http://schemas.microsoft.com/office/drawing/2014/main" id="{66E3FD2E-4721-44E2-BF38-B4BE6719F1FB}"/>
              </a:ext>
            </a:extLst>
          </p:cNvPr>
          <p:cNvSpPr txBox="1">
            <a:spLocks/>
          </p:cNvSpPr>
          <p:nvPr/>
        </p:nvSpPr>
        <p:spPr>
          <a:xfrm>
            <a:off x="560689" y="2973934"/>
            <a:ext cx="5212581" cy="294670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De beskriver och tydliggör:</a:t>
            </a:r>
          </a:p>
          <a:p>
            <a:pPr lvl="1"/>
            <a:r>
              <a:rPr lang="sv-SE" dirty="0"/>
              <a:t>Vad som behöver göras</a:t>
            </a:r>
          </a:p>
          <a:p>
            <a:pPr lvl="1"/>
            <a:r>
              <a:rPr lang="sv-SE" dirty="0"/>
              <a:t>Ansvar</a:t>
            </a:r>
          </a:p>
          <a:p>
            <a:pPr lvl="1"/>
            <a:r>
              <a:rPr lang="sv-SE" dirty="0"/>
              <a:t>Syfte</a:t>
            </a:r>
          </a:p>
          <a:p>
            <a:pPr marL="0" indent="0">
              <a:buFont typeface="Arial" panose="020B0604020202020204" pitchFamily="34" charset="0"/>
              <a:buNone/>
            </a:pPr>
            <a:endParaRPr lang="sv-SE" sz="2000" dirty="0"/>
          </a:p>
          <a:p>
            <a:r>
              <a:rPr lang="sv-SE" sz="2000" dirty="0"/>
              <a:t>Texterna utgår från gällande regelverk</a:t>
            </a:r>
          </a:p>
        </p:txBody>
      </p:sp>
      <p:sp>
        <p:nvSpPr>
          <p:cNvPr id="8" name="Rubrik 1">
            <a:extLst>
              <a:ext uri="{FF2B5EF4-FFF2-40B4-BE49-F238E27FC236}">
                <a16:creationId xmlns:a16="http://schemas.microsoft.com/office/drawing/2014/main" id="{B99ABDA1-7B68-44EF-B10E-8068A1CDEDAA}"/>
              </a:ext>
            </a:extLst>
          </p:cNvPr>
          <p:cNvSpPr txBox="1">
            <a:spLocks/>
          </p:cNvSpPr>
          <p:nvPr/>
        </p:nvSpPr>
        <p:spPr>
          <a:xfrm>
            <a:off x="674470" y="613657"/>
            <a:ext cx="4148542" cy="1296144"/>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a:lstStyle>
          <a:p>
            <a:r>
              <a:rPr lang="sv-SE" dirty="0"/>
              <a:t>För varje steg finns </a:t>
            </a:r>
            <a:br>
              <a:rPr lang="sv-SE" dirty="0"/>
            </a:br>
            <a:r>
              <a:rPr lang="sv-SE" dirty="0"/>
              <a:t>förklarande texter</a:t>
            </a:r>
          </a:p>
        </p:txBody>
      </p:sp>
    </p:spTree>
    <p:extLst>
      <p:ext uri="{BB962C8B-B14F-4D97-AF65-F5344CB8AC3E}">
        <p14:creationId xmlns:p14="http://schemas.microsoft.com/office/powerpoint/2010/main" val="276980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D593666-94F0-4F60-A4E9-7EE4BFBD4787}"/>
              </a:ext>
            </a:extLst>
          </p:cNvPr>
          <p:cNvPicPr>
            <a:picLocks noChangeAspect="1"/>
          </p:cNvPicPr>
          <p:nvPr/>
        </p:nvPicPr>
        <p:blipFill rotWithShape="1">
          <a:blip r:embed="rId3"/>
          <a:srcRect l="29113" t="14603" r="49113" b="28077"/>
          <a:stretch/>
        </p:blipFill>
        <p:spPr>
          <a:xfrm>
            <a:off x="3323303" y="1942852"/>
            <a:ext cx="2536723" cy="3477325"/>
          </a:xfrm>
          <a:prstGeom prst="rect">
            <a:avLst/>
          </a:prstGeom>
          <a:ln w="3175">
            <a:solidFill>
              <a:schemeClr val="tx1"/>
            </a:solidFill>
          </a:ln>
          <a:effectLst>
            <a:outerShdw blurRad="50800" dist="38100" dir="2700000" algn="tl" rotWithShape="0">
              <a:prstClr val="black">
                <a:alpha val="40000"/>
              </a:prstClr>
            </a:outerShdw>
          </a:effectLst>
        </p:spPr>
      </p:pic>
      <p:sp>
        <p:nvSpPr>
          <p:cNvPr id="2" name="Rubrik 1">
            <a:extLst>
              <a:ext uri="{FF2B5EF4-FFF2-40B4-BE49-F238E27FC236}">
                <a16:creationId xmlns:a16="http://schemas.microsoft.com/office/drawing/2014/main" id="{9DDCC1B5-BD9F-46A6-A8A6-C033B440EE14}"/>
              </a:ext>
            </a:extLst>
          </p:cNvPr>
          <p:cNvSpPr>
            <a:spLocks noGrp="1"/>
          </p:cNvSpPr>
          <p:nvPr>
            <p:ph type="title"/>
          </p:nvPr>
        </p:nvSpPr>
        <p:spPr/>
        <p:txBody>
          <a:bodyPr/>
          <a:lstStyle/>
          <a:p>
            <a:r>
              <a:rPr lang="sv-SE" dirty="0"/>
              <a:t>SAMS innehåller bilagor</a:t>
            </a:r>
          </a:p>
        </p:txBody>
      </p:sp>
      <p:pic>
        <p:nvPicPr>
          <p:cNvPr id="3" name="Bildobjekt 2">
            <a:extLst>
              <a:ext uri="{FF2B5EF4-FFF2-40B4-BE49-F238E27FC236}">
                <a16:creationId xmlns:a16="http://schemas.microsoft.com/office/drawing/2014/main" id="{EFCBA245-0AE8-4B3C-94B4-294E17FD6329}"/>
              </a:ext>
            </a:extLst>
          </p:cNvPr>
          <p:cNvPicPr>
            <a:picLocks noChangeAspect="1"/>
          </p:cNvPicPr>
          <p:nvPr/>
        </p:nvPicPr>
        <p:blipFill rotWithShape="1">
          <a:blip r:embed="rId4"/>
          <a:srcRect l="28790" t="12271" r="50000" b="35074"/>
          <a:stretch/>
        </p:blipFill>
        <p:spPr>
          <a:xfrm>
            <a:off x="636889" y="1942852"/>
            <a:ext cx="2585884" cy="3477324"/>
          </a:xfrm>
          <a:prstGeom prst="rect">
            <a:avLst/>
          </a:prstGeom>
          <a:ln w="3175">
            <a:solidFill>
              <a:schemeClr val="tx1"/>
            </a:solidFill>
          </a:ln>
          <a:effectLst>
            <a:outerShdw blurRad="50800" dist="38100" dir="2700000" algn="tl" rotWithShape="0">
              <a:prstClr val="black">
                <a:alpha val="40000"/>
              </a:prstClr>
            </a:outerShdw>
          </a:effectLst>
        </p:spPr>
      </p:pic>
      <p:pic>
        <p:nvPicPr>
          <p:cNvPr id="5" name="Bildobjekt 4">
            <a:extLst>
              <a:ext uri="{FF2B5EF4-FFF2-40B4-BE49-F238E27FC236}">
                <a16:creationId xmlns:a16="http://schemas.microsoft.com/office/drawing/2014/main" id="{C699160E-14DA-46A5-A3D0-0574BDE4F2B3}"/>
              </a:ext>
            </a:extLst>
          </p:cNvPr>
          <p:cNvPicPr>
            <a:picLocks noChangeAspect="1"/>
          </p:cNvPicPr>
          <p:nvPr/>
        </p:nvPicPr>
        <p:blipFill rotWithShape="1">
          <a:blip r:embed="rId5"/>
          <a:srcRect l="30564" t="39764" r="48226" b="8722"/>
          <a:stretch/>
        </p:blipFill>
        <p:spPr>
          <a:xfrm>
            <a:off x="5960556" y="1942853"/>
            <a:ext cx="2585884" cy="3477323"/>
          </a:xfrm>
          <a:prstGeom prst="rect">
            <a:avLst/>
          </a:prstGeom>
          <a:ln w="3175">
            <a:solidFill>
              <a:schemeClr val="tx1"/>
            </a:solidFill>
          </a:ln>
          <a:effectLst>
            <a:outerShdw blurRad="50800" dist="38100" dir="2700000" algn="tl" rotWithShape="0">
              <a:prstClr val="black">
                <a:alpha val="40000"/>
              </a:prstClr>
            </a:outerShdw>
          </a:effectLst>
        </p:spPr>
      </p:pic>
      <p:pic>
        <p:nvPicPr>
          <p:cNvPr id="6" name="Bildobjekt 5">
            <a:extLst>
              <a:ext uri="{FF2B5EF4-FFF2-40B4-BE49-F238E27FC236}">
                <a16:creationId xmlns:a16="http://schemas.microsoft.com/office/drawing/2014/main" id="{CF717075-BD1E-4200-B0D5-697BE77821B8}"/>
              </a:ext>
            </a:extLst>
          </p:cNvPr>
          <p:cNvPicPr>
            <a:picLocks noChangeAspect="1"/>
          </p:cNvPicPr>
          <p:nvPr/>
        </p:nvPicPr>
        <p:blipFill rotWithShape="1">
          <a:blip r:embed="rId6"/>
          <a:srcRect l="30079" t="27496" r="51936" b="27928"/>
          <a:stretch/>
        </p:blipFill>
        <p:spPr>
          <a:xfrm>
            <a:off x="8646970" y="1942852"/>
            <a:ext cx="2330245" cy="3477322"/>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439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6964E-F02A-4A61-966C-5A1D0BBFC669}"/>
              </a:ext>
            </a:extLst>
          </p:cNvPr>
          <p:cNvSpPr>
            <a:spLocks noGrp="1"/>
          </p:cNvSpPr>
          <p:nvPr>
            <p:ph type="title"/>
          </p:nvPr>
        </p:nvSpPr>
        <p:spPr/>
        <p:txBody>
          <a:bodyPr/>
          <a:lstStyle/>
          <a:p>
            <a:r>
              <a:rPr lang="sv-SE" dirty="0"/>
              <a:t>Del 2. Översikt över stegen som ingår i SAMS </a:t>
            </a:r>
          </a:p>
        </p:txBody>
      </p:sp>
      <p:sp>
        <p:nvSpPr>
          <p:cNvPr id="3" name="Platshållare för text 2">
            <a:extLst>
              <a:ext uri="{FF2B5EF4-FFF2-40B4-BE49-F238E27FC236}">
                <a16:creationId xmlns:a16="http://schemas.microsoft.com/office/drawing/2014/main" id="{C0C2974D-75DD-4CE0-835D-2D6C4182997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72059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1. Inför placering</a:t>
            </a:r>
          </a:p>
        </p:txBody>
      </p:sp>
      <p:pic>
        <p:nvPicPr>
          <p:cNvPr id="3" name="Bildobjekt 2">
            <a:extLst>
              <a:ext uri="{FF2B5EF4-FFF2-40B4-BE49-F238E27FC236}">
                <a16:creationId xmlns:a16="http://schemas.microsoft.com/office/drawing/2014/main" id="{6078E2AF-9B04-423C-8793-A6796B1B69A2}"/>
              </a:ext>
            </a:extLst>
          </p:cNvPr>
          <p:cNvPicPr>
            <a:picLocks noChangeAspect="1"/>
          </p:cNvPicPr>
          <p:nvPr/>
        </p:nvPicPr>
        <p:blipFill rotWithShape="1">
          <a:blip r:embed="rId2">
            <a:extLst>
              <a:ext uri="{28A0092B-C50C-407E-A947-70E740481C1C}">
                <a14:useLocalDpi xmlns:a14="http://schemas.microsoft.com/office/drawing/2010/main" val="0"/>
              </a:ext>
            </a:extLst>
          </a:blip>
          <a:srcRect b="41315"/>
          <a:stretch/>
        </p:blipFill>
        <p:spPr>
          <a:xfrm>
            <a:off x="2662237" y="1279752"/>
            <a:ext cx="6867525" cy="4298496"/>
          </a:xfrm>
          <a:prstGeom prst="rect">
            <a:avLst/>
          </a:prstGeom>
        </p:spPr>
      </p:pic>
    </p:spTree>
    <p:extLst>
      <p:ext uri="{BB962C8B-B14F-4D97-AF65-F5344CB8AC3E}">
        <p14:creationId xmlns:p14="http://schemas.microsoft.com/office/powerpoint/2010/main" val="428448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1. Inför placering (forts.)</a:t>
            </a:r>
          </a:p>
        </p:txBody>
      </p:sp>
      <p:pic>
        <p:nvPicPr>
          <p:cNvPr id="3" name="Bildobjekt 2">
            <a:extLst>
              <a:ext uri="{FF2B5EF4-FFF2-40B4-BE49-F238E27FC236}">
                <a16:creationId xmlns:a16="http://schemas.microsoft.com/office/drawing/2014/main" id="{6078E2AF-9B04-423C-8793-A6796B1B69A2}"/>
              </a:ext>
            </a:extLst>
          </p:cNvPr>
          <p:cNvPicPr>
            <a:picLocks noChangeAspect="1"/>
          </p:cNvPicPr>
          <p:nvPr/>
        </p:nvPicPr>
        <p:blipFill rotWithShape="1">
          <a:blip r:embed="rId2">
            <a:extLst>
              <a:ext uri="{28A0092B-C50C-407E-A947-70E740481C1C}">
                <a14:useLocalDpi xmlns:a14="http://schemas.microsoft.com/office/drawing/2010/main" val="0"/>
              </a:ext>
            </a:extLst>
          </a:blip>
          <a:srcRect t="58154"/>
          <a:stretch/>
        </p:blipFill>
        <p:spPr>
          <a:xfrm>
            <a:off x="2571925" y="1608711"/>
            <a:ext cx="6867525" cy="3065081"/>
          </a:xfrm>
          <a:prstGeom prst="rect">
            <a:avLst/>
          </a:prstGeom>
        </p:spPr>
      </p:pic>
      <p:pic>
        <p:nvPicPr>
          <p:cNvPr id="4" name="Bildobjekt 3">
            <a:extLst>
              <a:ext uri="{FF2B5EF4-FFF2-40B4-BE49-F238E27FC236}">
                <a16:creationId xmlns:a16="http://schemas.microsoft.com/office/drawing/2014/main" id="{5F157889-4765-430C-9860-0DA41C158A9F}"/>
              </a:ext>
            </a:extLst>
          </p:cNvPr>
          <p:cNvPicPr>
            <a:picLocks noChangeAspect="1"/>
          </p:cNvPicPr>
          <p:nvPr/>
        </p:nvPicPr>
        <p:blipFill rotWithShape="1">
          <a:blip r:embed="rId2">
            <a:extLst>
              <a:ext uri="{28A0092B-C50C-407E-A947-70E740481C1C}">
                <a14:useLocalDpi xmlns:a14="http://schemas.microsoft.com/office/drawing/2010/main" val="0"/>
              </a:ext>
            </a:extLst>
          </a:blip>
          <a:srcRect b="95355"/>
          <a:stretch/>
        </p:blipFill>
        <p:spPr>
          <a:xfrm>
            <a:off x="2571926" y="1279752"/>
            <a:ext cx="6867525" cy="340248"/>
          </a:xfrm>
          <a:prstGeom prst="rect">
            <a:avLst/>
          </a:prstGeom>
        </p:spPr>
      </p:pic>
    </p:spTree>
    <p:extLst>
      <p:ext uri="{BB962C8B-B14F-4D97-AF65-F5344CB8AC3E}">
        <p14:creationId xmlns:p14="http://schemas.microsoft.com/office/powerpoint/2010/main" val="123918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2. Under placering</a:t>
            </a:r>
          </a:p>
        </p:txBody>
      </p:sp>
      <p:pic>
        <p:nvPicPr>
          <p:cNvPr id="4" name="Bildobjekt 3">
            <a:extLst>
              <a:ext uri="{FF2B5EF4-FFF2-40B4-BE49-F238E27FC236}">
                <a16:creationId xmlns:a16="http://schemas.microsoft.com/office/drawing/2014/main" id="{73518496-B50B-47C0-BEB2-7A0369AD1236}"/>
              </a:ext>
            </a:extLst>
          </p:cNvPr>
          <p:cNvPicPr>
            <a:picLocks noChangeAspect="1"/>
          </p:cNvPicPr>
          <p:nvPr/>
        </p:nvPicPr>
        <p:blipFill rotWithShape="1">
          <a:blip r:embed="rId2">
            <a:extLst>
              <a:ext uri="{28A0092B-C50C-407E-A947-70E740481C1C}">
                <a14:useLocalDpi xmlns:a14="http://schemas.microsoft.com/office/drawing/2010/main" val="0"/>
              </a:ext>
            </a:extLst>
          </a:blip>
          <a:srcRect b="40158"/>
          <a:stretch/>
        </p:blipFill>
        <p:spPr>
          <a:xfrm>
            <a:off x="2520176" y="1226635"/>
            <a:ext cx="6867525" cy="3334480"/>
          </a:xfrm>
          <a:prstGeom prst="rect">
            <a:avLst/>
          </a:prstGeom>
        </p:spPr>
      </p:pic>
    </p:spTree>
    <p:extLst>
      <p:ext uri="{BB962C8B-B14F-4D97-AF65-F5344CB8AC3E}">
        <p14:creationId xmlns:p14="http://schemas.microsoft.com/office/powerpoint/2010/main" val="124235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2. Under placering (forts.)</a:t>
            </a:r>
          </a:p>
        </p:txBody>
      </p:sp>
      <p:pic>
        <p:nvPicPr>
          <p:cNvPr id="4" name="Bildobjekt 3">
            <a:extLst>
              <a:ext uri="{FF2B5EF4-FFF2-40B4-BE49-F238E27FC236}">
                <a16:creationId xmlns:a16="http://schemas.microsoft.com/office/drawing/2014/main" id="{73518496-B50B-47C0-BEB2-7A0369AD1236}"/>
              </a:ext>
            </a:extLst>
          </p:cNvPr>
          <p:cNvPicPr>
            <a:picLocks noChangeAspect="1"/>
          </p:cNvPicPr>
          <p:nvPr/>
        </p:nvPicPr>
        <p:blipFill rotWithShape="1">
          <a:blip r:embed="rId2">
            <a:extLst>
              <a:ext uri="{28A0092B-C50C-407E-A947-70E740481C1C}">
                <a14:useLocalDpi xmlns:a14="http://schemas.microsoft.com/office/drawing/2010/main" val="0"/>
              </a:ext>
            </a:extLst>
          </a:blip>
          <a:srcRect b="92940"/>
          <a:stretch/>
        </p:blipFill>
        <p:spPr>
          <a:xfrm>
            <a:off x="2429865" y="1226635"/>
            <a:ext cx="6867525" cy="393366"/>
          </a:xfrm>
          <a:prstGeom prst="rect">
            <a:avLst/>
          </a:prstGeom>
        </p:spPr>
      </p:pic>
      <p:pic>
        <p:nvPicPr>
          <p:cNvPr id="5" name="Bildobjekt 4">
            <a:extLst>
              <a:ext uri="{FF2B5EF4-FFF2-40B4-BE49-F238E27FC236}">
                <a16:creationId xmlns:a16="http://schemas.microsoft.com/office/drawing/2014/main" id="{BAC80D40-6319-4B7B-A76E-32AEBEFB41F0}"/>
              </a:ext>
            </a:extLst>
          </p:cNvPr>
          <p:cNvPicPr>
            <a:picLocks noChangeAspect="1"/>
          </p:cNvPicPr>
          <p:nvPr/>
        </p:nvPicPr>
        <p:blipFill rotWithShape="1">
          <a:blip r:embed="rId2">
            <a:extLst>
              <a:ext uri="{28A0092B-C50C-407E-A947-70E740481C1C}">
                <a14:useLocalDpi xmlns:a14="http://schemas.microsoft.com/office/drawing/2010/main" val="0"/>
              </a:ext>
            </a:extLst>
          </a:blip>
          <a:srcRect t="59751"/>
          <a:stretch/>
        </p:blipFill>
        <p:spPr>
          <a:xfrm>
            <a:off x="2429865" y="1620000"/>
            <a:ext cx="6867525" cy="2242711"/>
          </a:xfrm>
          <a:prstGeom prst="rect">
            <a:avLst/>
          </a:prstGeom>
        </p:spPr>
      </p:pic>
    </p:spTree>
    <p:extLst>
      <p:ext uri="{BB962C8B-B14F-4D97-AF65-F5344CB8AC3E}">
        <p14:creationId xmlns:p14="http://schemas.microsoft.com/office/powerpoint/2010/main" val="153606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3. Inför avslut</a:t>
            </a:r>
          </a:p>
        </p:txBody>
      </p:sp>
      <p:pic>
        <p:nvPicPr>
          <p:cNvPr id="5" name="Bildobjekt 4">
            <a:extLst>
              <a:ext uri="{FF2B5EF4-FFF2-40B4-BE49-F238E27FC236}">
                <a16:creationId xmlns:a16="http://schemas.microsoft.com/office/drawing/2014/main" id="{48F8CBF7-2AF2-4D47-BA19-9FCB93FB9A76}"/>
              </a:ext>
            </a:extLst>
          </p:cNvPr>
          <p:cNvPicPr>
            <a:picLocks noChangeAspect="1"/>
          </p:cNvPicPr>
          <p:nvPr/>
        </p:nvPicPr>
        <p:blipFill rotWithShape="1">
          <a:blip r:embed="rId2">
            <a:extLst>
              <a:ext uri="{28A0092B-C50C-407E-A947-70E740481C1C}">
                <a14:useLocalDpi xmlns:a14="http://schemas.microsoft.com/office/drawing/2010/main" val="0"/>
              </a:ext>
            </a:extLst>
          </a:blip>
          <a:srcRect b="37407"/>
          <a:stretch/>
        </p:blipFill>
        <p:spPr>
          <a:xfrm>
            <a:off x="3067050" y="1226899"/>
            <a:ext cx="6057900" cy="4411901"/>
          </a:xfrm>
          <a:prstGeom prst="rect">
            <a:avLst/>
          </a:prstGeom>
        </p:spPr>
      </p:pic>
    </p:spTree>
    <p:extLst>
      <p:ext uri="{BB962C8B-B14F-4D97-AF65-F5344CB8AC3E}">
        <p14:creationId xmlns:p14="http://schemas.microsoft.com/office/powerpoint/2010/main" val="2710080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DCB70B4-EB3F-493A-A1C8-833F82320337}"/>
              </a:ext>
            </a:extLst>
          </p:cNvPr>
          <p:cNvPicPr>
            <a:picLocks noChangeAspect="1"/>
          </p:cNvPicPr>
          <p:nvPr/>
        </p:nvPicPr>
        <p:blipFill rotWithShape="1">
          <a:blip r:embed="rId2">
            <a:extLst>
              <a:ext uri="{28A0092B-C50C-407E-A947-70E740481C1C}">
                <a14:useLocalDpi xmlns:a14="http://schemas.microsoft.com/office/drawing/2010/main" val="0"/>
              </a:ext>
            </a:extLst>
          </a:blip>
          <a:srcRect t="62079"/>
          <a:stretch/>
        </p:blipFill>
        <p:spPr>
          <a:xfrm>
            <a:off x="3067050" y="1524001"/>
            <a:ext cx="6057900" cy="2672885"/>
          </a:xfrm>
          <a:prstGeom prst="rect">
            <a:avLst/>
          </a:prstGeom>
        </p:spPr>
      </p:pic>
      <p:sp>
        <p:nvSpPr>
          <p:cNvPr id="2" name="Rubrik 1">
            <a:extLst>
              <a:ext uri="{FF2B5EF4-FFF2-40B4-BE49-F238E27FC236}">
                <a16:creationId xmlns:a16="http://schemas.microsoft.com/office/drawing/2014/main" id="{B7800A9B-7ADB-4C4B-82ED-CE2EFD1B332E}"/>
              </a:ext>
            </a:extLst>
          </p:cNvPr>
          <p:cNvSpPr>
            <a:spLocks noGrp="1"/>
          </p:cNvSpPr>
          <p:nvPr>
            <p:ph type="title"/>
          </p:nvPr>
        </p:nvSpPr>
        <p:spPr/>
        <p:txBody>
          <a:bodyPr/>
          <a:lstStyle/>
          <a:p>
            <a:r>
              <a:rPr lang="sv-SE" dirty="0"/>
              <a:t>3. Inför avslut (forts.)</a:t>
            </a:r>
          </a:p>
        </p:txBody>
      </p:sp>
      <p:pic>
        <p:nvPicPr>
          <p:cNvPr id="5" name="Bildobjekt 4">
            <a:extLst>
              <a:ext uri="{FF2B5EF4-FFF2-40B4-BE49-F238E27FC236}">
                <a16:creationId xmlns:a16="http://schemas.microsoft.com/office/drawing/2014/main" id="{48F8CBF7-2AF2-4D47-BA19-9FCB93FB9A76}"/>
              </a:ext>
            </a:extLst>
          </p:cNvPr>
          <p:cNvPicPr>
            <a:picLocks noChangeAspect="1"/>
          </p:cNvPicPr>
          <p:nvPr/>
        </p:nvPicPr>
        <p:blipFill rotWithShape="1">
          <a:blip r:embed="rId2">
            <a:extLst>
              <a:ext uri="{28A0092B-C50C-407E-A947-70E740481C1C}">
                <a14:useLocalDpi xmlns:a14="http://schemas.microsoft.com/office/drawing/2010/main" val="0"/>
              </a:ext>
            </a:extLst>
          </a:blip>
          <a:srcRect b="95625"/>
          <a:stretch/>
        </p:blipFill>
        <p:spPr>
          <a:xfrm>
            <a:off x="3067050" y="1226900"/>
            <a:ext cx="6057900" cy="308390"/>
          </a:xfrm>
          <a:prstGeom prst="rect">
            <a:avLst/>
          </a:prstGeom>
        </p:spPr>
      </p:pic>
    </p:spTree>
    <p:extLst>
      <p:ext uri="{BB962C8B-B14F-4D97-AF65-F5344CB8AC3E}">
        <p14:creationId xmlns:p14="http://schemas.microsoft.com/office/powerpoint/2010/main" val="3857826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6964E-F02A-4A61-966C-5A1D0BBFC669}"/>
              </a:ext>
            </a:extLst>
          </p:cNvPr>
          <p:cNvSpPr>
            <a:spLocks noGrp="1"/>
          </p:cNvSpPr>
          <p:nvPr>
            <p:ph type="title"/>
          </p:nvPr>
        </p:nvSpPr>
        <p:spPr/>
        <p:txBody>
          <a:bodyPr/>
          <a:lstStyle/>
          <a:p>
            <a:r>
              <a:rPr lang="sv-SE" dirty="0"/>
              <a:t>Del 3. Några tips för samverkan</a:t>
            </a:r>
          </a:p>
        </p:txBody>
      </p:sp>
      <p:sp>
        <p:nvSpPr>
          <p:cNvPr id="3" name="Platshållare för text 2">
            <a:extLst>
              <a:ext uri="{FF2B5EF4-FFF2-40B4-BE49-F238E27FC236}">
                <a16:creationId xmlns:a16="http://schemas.microsoft.com/office/drawing/2014/main" id="{C0C2974D-75DD-4CE0-835D-2D6C4182997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43091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41000D-01F0-4A0F-ADDC-D33BC7579958}"/>
              </a:ext>
            </a:extLst>
          </p:cNvPr>
          <p:cNvSpPr>
            <a:spLocks noGrp="1"/>
          </p:cNvSpPr>
          <p:nvPr>
            <p:ph type="title"/>
          </p:nvPr>
        </p:nvSpPr>
        <p:spPr/>
        <p:txBody>
          <a:bodyPr/>
          <a:lstStyle/>
          <a:p>
            <a:r>
              <a:rPr lang="sv-SE" dirty="0"/>
              <a:t>Om presentationen</a:t>
            </a:r>
          </a:p>
        </p:txBody>
      </p:sp>
      <p:sp>
        <p:nvSpPr>
          <p:cNvPr id="3" name="Platshållare för text 2">
            <a:extLst>
              <a:ext uri="{FF2B5EF4-FFF2-40B4-BE49-F238E27FC236}">
                <a16:creationId xmlns:a16="http://schemas.microsoft.com/office/drawing/2014/main" id="{18A47422-1CE9-49E9-A164-B7BBA2FE449F}"/>
              </a:ext>
            </a:extLst>
          </p:cNvPr>
          <p:cNvSpPr>
            <a:spLocks noGrp="1"/>
          </p:cNvSpPr>
          <p:nvPr>
            <p:ph type="body" sz="quarter" idx="13"/>
          </p:nvPr>
        </p:nvSpPr>
        <p:spPr>
          <a:xfrm>
            <a:off x="623888" y="1264136"/>
            <a:ext cx="13564060" cy="4389412"/>
          </a:xfrm>
        </p:spPr>
        <p:txBody>
          <a:bodyPr numCol="2" spcCol="540000"/>
          <a:lstStyle/>
          <a:p>
            <a:pPr marL="0" indent="0">
              <a:buNone/>
            </a:pPr>
            <a:r>
              <a:rPr lang="sv-SE" dirty="0"/>
              <a:t>Del 1, är en presentation som kan användas när ni ska berätta om eller börja använda SAMS. </a:t>
            </a:r>
            <a:br>
              <a:rPr lang="sv-SE" dirty="0"/>
            </a:br>
            <a:endParaRPr lang="sv-SE" dirty="0"/>
          </a:p>
          <a:p>
            <a:pPr marL="0" indent="0">
              <a:buNone/>
            </a:pPr>
            <a:r>
              <a:rPr lang="sv-SE" dirty="0"/>
              <a:t>Del 2, visar stegen som ingår i SAMS och tydliggör vad som behöver göras, vem som ansvarar och syftet med steget. Den kan fungera som ett underlag när ni ska ni börjar använda stödet och gå igenom stegen tillsammans.</a:t>
            </a:r>
          </a:p>
          <a:p>
            <a:pPr marL="0" indent="0">
              <a:buNone/>
            </a:pPr>
            <a:endParaRPr lang="sv-SE" dirty="0"/>
          </a:p>
          <a:p>
            <a:pPr marL="0" indent="0">
              <a:buNone/>
            </a:pPr>
            <a:r>
              <a:rPr lang="sv-SE" dirty="0"/>
              <a:t>Del 3, innehåller tips för samverkan.</a:t>
            </a:r>
          </a:p>
          <a:p>
            <a:endParaRPr lang="sv-SE" dirty="0"/>
          </a:p>
        </p:txBody>
      </p:sp>
    </p:spTree>
    <p:extLst>
      <p:ext uri="{BB962C8B-B14F-4D97-AF65-F5344CB8AC3E}">
        <p14:creationId xmlns:p14="http://schemas.microsoft.com/office/powerpoint/2010/main" val="229178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7B3BF-B5EB-47C3-9278-418C9D943F29}"/>
              </a:ext>
            </a:extLst>
          </p:cNvPr>
          <p:cNvSpPr>
            <a:spLocks noGrp="1"/>
          </p:cNvSpPr>
          <p:nvPr>
            <p:ph type="title"/>
          </p:nvPr>
        </p:nvSpPr>
        <p:spPr>
          <a:xfrm>
            <a:off x="0" y="1183300"/>
            <a:ext cx="12192000" cy="3870037"/>
          </a:xfrm>
          <a:solidFill>
            <a:srgbClr val="DBEEF5"/>
          </a:solidFill>
        </p:spPr>
        <p:txBody>
          <a:bodyPr bIns="0" anchor="ctr" anchorCtr="1"/>
          <a:lstStyle/>
          <a:p>
            <a:pPr algn="ctr"/>
            <a:r>
              <a:rPr lang="sv-SE" sz="3600" dirty="0"/>
              <a:t>Hur kan vi i skola och socialtjänst </a:t>
            </a:r>
            <a:br>
              <a:rPr lang="sv-SE" sz="3600" dirty="0"/>
            </a:br>
            <a:r>
              <a:rPr lang="sv-SE" sz="3600" dirty="0"/>
              <a:t>samverka med SAMS som stöd?</a:t>
            </a:r>
          </a:p>
        </p:txBody>
      </p:sp>
    </p:spTree>
    <p:extLst>
      <p:ext uri="{BB962C8B-B14F-4D97-AF65-F5344CB8AC3E}">
        <p14:creationId xmlns:p14="http://schemas.microsoft.com/office/powerpoint/2010/main" val="337622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A79A9E-15CD-423C-9571-6ADC47BE2A8C}"/>
              </a:ext>
            </a:extLst>
          </p:cNvPr>
          <p:cNvSpPr>
            <a:spLocks noGrp="1"/>
          </p:cNvSpPr>
          <p:nvPr>
            <p:ph type="title"/>
          </p:nvPr>
        </p:nvSpPr>
        <p:spPr>
          <a:xfrm>
            <a:off x="1041332" y="748011"/>
            <a:ext cx="9720000" cy="1080000"/>
          </a:xfrm>
        </p:spPr>
        <p:txBody>
          <a:bodyPr/>
          <a:lstStyle/>
          <a:p>
            <a:r>
              <a:rPr lang="sv-SE" dirty="0"/>
              <a:t>Framgångsfaktorer</a:t>
            </a:r>
          </a:p>
        </p:txBody>
      </p:sp>
      <p:sp>
        <p:nvSpPr>
          <p:cNvPr id="3" name="Platshållare för text 2">
            <a:extLst>
              <a:ext uri="{FF2B5EF4-FFF2-40B4-BE49-F238E27FC236}">
                <a16:creationId xmlns:a16="http://schemas.microsoft.com/office/drawing/2014/main" id="{230EC394-A1FB-44C5-9701-F249F91D73EA}"/>
              </a:ext>
            </a:extLst>
          </p:cNvPr>
          <p:cNvSpPr>
            <a:spLocks noGrp="1"/>
          </p:cNvSpPr>
          <p:nvPr>
            <p:ph type="body" sz="quarter" idx="13"/>
          </p:nvPr>
        </p:nvSpPr>
        <p:spPr>
          <a:xfrm>
            <a:off x="1732909" y="1904487"/>
            <a:ext cx="5403535" cy="3042088"/>
          </a:xfrm>
        </p:spPr>
        <p:txBody>
          <a:bodyPr/>
          <a:lstStyle/>
          <a:p>
            <a:pPr marL="0" indent="0">
              <a:buNone/>
            </a:pPr>
            <a:r>
              <a:rPr lang="sv-SE" dirty="0"/>
              <a:t>Sätt en gemensam målbild</a:t>
            </a:r>
          </a:p>
          <a:p>
            <a:endParaRPr lang="sv-SE" dirty="0"/>
          </a:p>
          <a:p>
            <a:pPr marL="0" indent="0">
              <a:buNone/>
            </a:pPr>
            <a:r>
              <a:rPr lang="sv-SE" dirty="0"/>
              <a:t>Var överens om att samverka</a:t>
            </a:r>
          </a:p>
          <a:p>
            <a:endParaRPr lang="sv-SE" dirty="0"/>
          </a:p>
          <a:p>
            <a:pPr marL="0" indent="0">
              <a:buNone/>
            </a:pPr>
            <a:r>
              <a:rPr lang="sv-SE" dirty="0"/>
              <a:t>Ha kännedom om varandras uppdrag </a:t>
            </a:r>
          </a:p>
          <a:p>
            <a:pPr marL="0" indent="0">
              <a:buNone/>
            </a:pPr>
            <a:endParaRPr lang="sv-SE" dirty="0"/>
          </a:p>
        </p:txBody>
      </p:sp>
      <p:grpSp>
        <p:nvGrpSpPr>
          <p:cNvPr id="4" name="Grupp 3">
            <a:extLst>
              <a:ext uri="{FF2B5EF4-FFF2-40B4-BE49-F238E27FC236}">
                <a16:creationId xmlns:a16="http://schemas.microsoft.com/office/drawing/2014/main" id="{1E07F5DE-7D62-42B3-8E2F-4EB961EFD2F7}"/>
              </a:ext>
            </a:extLst>
          </p:cNvPr>
          <p:cNvGrpSpPr/>
          <p:nvPr/>
        </p:nvGrpSpPr>
        <p:grpSpPr>
          <a:xfrm flipH="1">
            <a:off x="7654717" y="1729737"/>
            <a:ext cx="3495951" cy="2903443"/>
            <a:chOff x="2108120" y="3836369"/>
            <a:chExt cx="2291937" cy="1687233"/>
          </a:xfrm>
        </p:grpSpPr>
        <p:sp>
          <p:nvSpPr>
            <p:cNvPr id="5" name="Rektangel: rundade hörn 4">
              <a:extLst>
                <a:ext uri="{FF2B5EF4-FFF2-40B4-BE49-F238E27FC236}">
                  <a16:creationId xmlns:a16="http://schemas.microsoft.com/office/drawing/2014/main" id="{7B15751C-1C32-48D3-AF49-3544A7A83046}"/>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Likbent triangel 5">
              <a:extLst>
                <a:ext uri="{FF2B5EF4-FFF2-40B4-BE49-F238E27FC236}">
                  <a16:creationId xmlns:a16="http://schemas.microsoft.com/office/drawing/2014/main" id="{E616BABA-DA1F-4DA6-8642-1FEB792CD833}"/>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Rektangel 6">
            <a:extLst>
              <a:ext uri="{FF2B5EF4-FFF2-40B4-BE49-F238E27FC236}">
                <a16:creationId xmlns:a16="http://schemas.microsoft.com/office/drawing/2014/main" id="{1D52C9AA-DFCF-46FF-871C-B5BBEA15FA72}"/>
              </a:ext>
            </a:extLst>
          </p:cNvPr>
          <p:cNvSpPr/>
          <p:nvPr/>
        </p:nvSpPr>
        <p:spPr>
          <a:xfrm>
            <a:off x="8022361" y="2058535"/>
            <a:ext cx="2760662" cy="1323439"/>
          </a:xfrm>
          <a:prstGeom prst="rect">
            <a:avLst/>
          </a:prstGeom>
        </p:spPr>
        <p:txBody>
          <a:bodyPr wrap="square">
            <a:spAutoFit/>
          </a:bodyPr>
          <a:lstStyle/>
          <a:p>
            <a:pPr algn="ctr"/>
            <a:r>
              <a:rPr lang="sv-SE" sz="2000" b="1" dirty="0">
                <a:solidFill>
                  <a:schemeClr val="bg1"/>
                </a:solidFill>
              </a:rPr>
              <a:t>Ni behöver själva</a:t>
            </a:r>
          </a:p>
          <a:p>
            <a:pPr algn="ctr"/>
            <a:r>
              <a:rPr lang="sv-SE" sz="2000" b="1" dirty="0">
                <a:solidFill>
                  <a:schemeClr val="bg1"/>
                </a:solidFill>
              </a:rPr>
              <a:t>hitta formerna utifrån era lokala</a:t>
            </a:r>
          </a:p>
          <a:p>
            <a:pPr algn="ctr"/>
            <a:r>
              <a:rPr lang="sv-SE" sz="2000" b="1" dirty="0">
                <a:solidFill>
                  <a:schemeClr val="bg1"/>
                </a:solidFill>
              </a:rPr>
              <a:t>förutsättningar.</a:t>
            </a:r>
          </a:p>
        </p:txBody>
      </p:sp>
      <p:pic>
        <p:nvPicPr>
          <p:cNvPr id="11" name="Bild 10" descr="Förstoringsglas">
            <a:extLst>
              <a:ext uri="{FF2B5EF4-FFF2-40B4-BE49-F238E27FC236}">
                <a16:creationId xmlns:a16="http://schemas.microsoft.com/office/drawing/2014/main" id="{C550D58A-B0AB-4E28-A1DC-550A98EFA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624" y="1827368"/>
            <a:ext cx="596461" cy="596461"/>
          </a:xfrm>
          <a:prstGeom prst="rect">
            <a:avLst/>
          </a:prstGeom>
        </p:spPr>
      </p:pic>
      <p:pic>
        <p:nvPicPr>
          <p:cNvPr id="13" name="Bild 12" descr="Hjärta">
            <a:extLst>
              <a:ext uri="{FF2B5EF4-FFF2-40B4-BE49-F238E27FC236}">
                <a16:creationId xmlns:a16="http://schemas.microsoft.com/office/drawing/2014/main" id="{728FFA4A-A8D3-4D76-B593-765DD1AFFB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966" y="2839596"/>
            <a:ext cx="596390" cy="596390"/>
          </a:xfrm>
          <a:prstGeom prst="rect">
            <a:avLst/>
          </a:prstGeom>
        </p:spPr>
      </p:pic>
      <p:pic>
        <p:nvPicPr>
          <p:cNvPr id="15" name="Bild 14" descr="Lista">
            <a:extLst>
              <a:ext uri="{FF2B5EF4-FFF2-40B4-BE49-F238E27FC236}">
                <a16:creationId xmlns:a16="http://schemas.microsoft.com/office/drawing/2014/main" id="{A24677AF-0B85-4E57-BAE7-FFFCF6D9DC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624" y="3851753"/>
            <a:ext cx="596462" cy="596462"/>
          </a:xfrm>
          <a:prstGeom prst="rect">
            <a:avLst/>
          </a:prstGeom>
        </p:spPr>
      </p:pic>
    </p:spTree>
    <p:extLst>
      <p:ext uri="{BB962C8B-B14F-4D97-AF65-F5344CB8AC3E}">
        <p14:creationId xmlns:p14="http://schemas.microsoft.com/office/powerpoint/2010/main" val="173775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BFE01D-211D-49FE-83B3-BDE6AE16DF73}"/>
              </a:ext>
            </a:extLst>
          </p:cNvPr>
          <p:cNvSpPr>
            <a:spLocks noGrp="1"/>
          </p:cNvSpPr>
          <p:nvPr>
            <p:ph type="title"/>
          </p:nvPr>
        </p:nvSpPr>
        <p:spPr>
          <a:xfrm>
            <a:off x="1553378" y="971321"/>
            <a:ext cx="9010544" cy="805721"/>
          </a:xfrm>
        </p:spPr>
        <p:txBody>
          <a:bodyPr/>
          <a:lstStyle/>
          <a:p>
            <a:r>
              <a:rPr lang="sv-SE" dirty="0"/>
              <a:t>Sätt en gemensam målbild</a:t>
            </a:r>
          </a:p>
        </p:txBody>
      </p:sp>
      <p:sp>
        <p:nvSpPr>
          <p:cNvPr id="3" name="Platshållare för text 2">
            <a:extLst>
              <a:ext uri="{FF2B5EF4-FFF2-40B4-BE49-F238E27FC236}">
                <a16:creationId xmlns:a16="http://schemas.microsoft.com/office/drawing/2014/main" id="{FE17B8F9-2EC6-4B17-9BD3-5516579B505D}"/>
              </a:ext>
            </a:extLst>
          </p:cNvPr>
          <p:cNvSpPr>
            <a:spLocks noGrp="1"/>
          </p:cNvSpPr>
          <p:nvPr>
            <p:ph type="body" sz="quarter" idx="13"/>
          </p:nvPr>
        </p:nvSpPr>
        <p:spPr>
          <a:xfrm>
            <a:off x="636890" y="2247487"/>
            <a:ext cx="10424046" cy="3386174"/>
          </a:xfrm>
        </p:spPr>
        <p:txBody>
          <a:bodyPr/>
          <a:lstStyle/>
          <a:p>
            <a:pPr marL="0" indent="0">
              <a:buNone/>
            </a:pPr>
            <a:endParaRPr lang="sv-SE" dirty="0"/>
          </a:p>
          <a:p>
            <a:r>
              <a:rPr lang="sv-SE" dirty="0"/>
              <a:t>En gemensam målbild är värdefull både på övergripande nivå och i arbetet </a:t>
            </a:r>
            <a:br>
              <a:rPr lang="sv-SE" dirty="0"/>
            </a:br>
            <a:r>
              <a:rPr lang="sv-SE" dirty="0"/>
              <a:t>med varje enskild placering. </a:t>
            </a:r>
          </a:p>
          <a:p>
            <a:pPr marL="0" indent="0">
              <a:buNone/>
            </a:pPr>
            <a:endParaRPr lang="sv-SE" dirty="0"/>
          </a:p>
        </p:txBody>
      </p:sp>
      <p:pic>
        <p:nvPicPr>
          <p:cNvPr id="4" name="Bild 3" descr="Förstoringsglas">
            <a:extLst>
              <a:ext uri="{FF2B5EF4-FFF2-40B4-BE49-F238E27FC236}">
                <a16:creationId xmlns:a16="http://schemas.microsoft.com/office/drawing/2014/main" id="{61864201-29E6-41D3-A76A-EFAE631ECB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058" y="777720"/>
            <a:ext cx="596461" cy="596461"/>
          </a:xfrm>
          <a:prstGeom prst="rect">
            <a:avLst/>
          </a:prstGeom>
        </p:spPr>
      </p:pic>
    </p:spTree>
    <p:extLst>
      <p:ext uri="{BB962C8B-B14F-4D97-AF65-F5344CB8AC3E}">
        <p14:creationId xmlns:p14="http://schemas.microsoft.com/office/powerpoint/2010/main" val="353546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4594E-5601-4644-A083-3C08E5BE0F4D}"/>
              </a:ext>
            </a:extLst>
          </p:cNvPr>
          <p:cNvSpPr>
            <a:spLocks noGrp="1"/>
          </p:cNvSpPr>
          <p:nvPr>
            <p:ph type="title"/>
          </p:nvPr>
        </p:nvSpPr>
        <p:spPr>
          <a:xfrm>
            <a:off x="1595352" y="819510"/>
            <a:ext cx="8951317" cy="1080000"/>
          </a:xfrm>
        </p:spPr>
        <p:txBody>
          <a:bodyPr/>
          <a:lstStyle/>
          <a:p>
            <a:r>
              <a:rPr lang="sv-SE" dirty="0"/>
              <a:t>Var överens om att samarbeta</a:t>
            </a:r>
          </a:p>
        </p:txBody>
      </p:sp>
      <p:sp>
        <p:nvSpPr>
          <p:cNvPr id="3" name="Platshållare för text 2">
            <a:extLst>
              <a:ext uri="{FF2B5EF4-FFF2-40B4-BE49-F238E27FC236}">
                <a16:creationId xmlns:a16="http://schemas.microsoft.com/office/drawing/2014/main" id="{3C8DEC9B-65DD-4A7D-8A89-85AB888E5C04}"/>
              </a:ext>
            </a:extLst>
          </p:cNvPr>
          <p:cNvSpPr>
            <a:spLocks noGrp="1"/>
          </p:cNvSpPr>
          <p:nvPr>
            <p:ph type="body" sz="quarter" idx="13"/>
          </p:nvPr>
        </p:nvSpPr>
        <p:spPr>
          <a:xfrm>
            <a:off x="1595353" y="2031215"/>
            <a:ext cx="9256258" cy="3748483"/>
          </a:xfrm>
        </p:spPr>
        <p:txBody>
          <a:bodyPr/>
          <a:lstStyle/>
          <a:p>
            <a:r>
              <a:rPr lang="sv-SE" dirty="0"/>
              <a:t>Ni behöver ha en gemensam bild av att samverkan är en förutsättning för att nå målet. </a:t>
            </a:r>
          </a:p>
          <a:p>
            <a:endParaRPr lang="sv-SE" dirty="0"/>
          </a:p>
        </p:txBody>
      </p:sp>
      <p:pic>
        <p:nvPicPr>
          <p:cNvPr id="4" name="Bild 3" descr="Hjärta">
            <a:extLst>
              <a:ext uri="{FF2B5EF4-FFF2-40B4-BE49-F238E27FC236}">
                <a16:creationId xmlns:a16="http://schemas.microsoft.com/office/drawing/2014/main" id="{963D876C-8C7F-4BEA-AF17-ECCE94DBBA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204" y="763120"/>
            <a:ext cx="596390" cy="596390"/>
          </a:xfrm>
          <a:prstGeom prst="rect">
            <a:avLst/>
          </a:prstGeom>
        </p:spPr>
      </p:pic>
    </p:spTree>
    <p:extLst>
      <p:ext uri="{BB962C8B-B14F-4D97-AF65-F5344CB8AC3E}">
        <p14:creationId xmlns:p14="http://schemas.microsoft.com/office/powerpoint/2010/main" val="160037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C7E0F1-1A39-4CD4-B41F-BDED88E1164D}"/>
              </a:ext>
            </a:extLst>
          </p:cNvPr>
          <p:cNvSpPr>
            <a:spLocks noGrp="1"/>
          </p:cNvSpPr>
          <p:nvPr>
            <p:ph type="title"/>
          </p:nvPr>
        </p:nvSpPr>
        <p:spPr>
          <a:xfrm>
            <a:off x="1619480" y="976898"/>
            <a:ext cx="9137171" cy="1080000"/>
          </a:xfrm>
        </p:spPr>
        <p:txBody>
          <a:bodyPr/>
          <a:lstStyle/>
          <a:p>
            <a:r>
              <a:rPr lang="sv-SE" dirty="0"/>
              <a:t>Ha kännedom om varandras uppdrag</a:t>
            </a:r>
          </a:p>
        </p:txBody>
      </p:sp>
      <p:sp>
        <p:nvSpPr>
          <p:cNvPr id="3" name="Platshållare för text 2">
            <a:extLst>
              <a:ext uri="{FF2B5EF4-FFF2-40B4-BE49-F238E27FC236}">
                <a16:creationId xmlns:a16="http://schemas.microsoft.com/office/drawing/2014/main" id="{765190DF-6EC2-419C-8914-D645B4D64F7A}"/>
              </a:ext>
            </a:extLst>
          </p:cNvPr>
          <p:cNvSpPr>
            <a:spLocks noGrp="1"/>
          </p:cNvSpPr>
          <p:nvPr>
            <p:ph type="body" sz="quarter" idx="13"/>
          </p:nvPr>
        </p:nvSpPr>
        <p:spPr>
          <a:xfrm>
            <a:off x="1718631" y="2149981"/>
            <a:ext cx="8947579" cy="2558038"/>
          </a:xfrm>
        </p:spPr>
        <p:txBody>
          <a:bodyPr/>
          <a:lstStyle/>
          <a:p>
            <a:r>
              <a:rPr lang="sv-SE" dirty="0"/>
              <a:t>Det är viktigt att ni har kännedom om, och respekt, </a:t>
            </a:r>
            <a:br>
              <a:rPr lang="sv-SE" dirty="0"/>
            </a:br>
            <a:r>
              <a:rPr lang="sv-SE" dirty="0"/>
              <a:t>för varandras uppdrag och kompetensområden. </a:t>
            </a:r>
          </a:p>
          <a:p>
            <a:endParaRPr lang="sv-SE" dirty="0"/>
          </a:p>
          <a:p>
            <a:r>
              <a:rPr lang="sv-SE" dirty="0"/>
              <a:t>Era roller och ansvar behöver vara tydliga och accepterade.</a:t>
            </a:r>
          </a:p>
        </p:txBody>
      </p:sp>
      <p:pic>
        <p:nvPicPr>
          <p:cNvPr id="5" name="Bild 4" descr="Lista">
            <a:extLst>
              <a:ext uri="{FF2B5EF4-FFF2-40B4-BE49-F238E27FC236}">
                <a16:creationId xmlns:a16="http://schemas.microsoft.com/office/drawing/2014/main" id="{9BC61E52-BBF2-4A8D-8ECB-8B0C0EE2F5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082" y="920436"/>
            <a:ext cx="596462" cy="596462"/>
          </a:xfrm>
          <a:prstGeom prst="rect">
            <a:avLst/>
          </a:prstGeom>
        </p:spPr>
      </p:pic>
    </p:spTree>
    <p:extLst>
      <p:ext uri="{BB962C8B-B14F-4D97-AF65-F5344CB8AC3E}">
        <p14:creationId xmlns:p14="http://schemas.microsoft.com/office/powerpoint/2010/main" val="182026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9400A-390B-4030-AE8E-DABEB8B4F5CE}"/>
              </a:ext>
            </a:extLst>
          </p:cNvPr>
          <p:cNvSpPr>
            <a:spLocks noGrp="1"/>
          </p:cNvSpPr>
          <p:nvPr>
            <p:ph type="title"/>
          </p:nvPr>
        </p:nvSpPr>
        <p:spPr>
          <a:xfrm>
            <a:off x="1773952" y="900886"/>
            <a:ext cx="3866100" cy="947140"/>
          </a:xfrm>
        </p:spPr>
        <p:txBody>
          <a:bodyPr/>
          <a:lstStyle/>
          <a:p>
            <a:r>
              <a:rPr lang="sv-SE" dirty="0"/>
              <a:t>Här hittar du SAMS</a:t>
            </a:r>
          </a:p>
        </p:txBody>
      </p:sp>
      <p:sp>
        <p:nvSpPr>
          <p:cNvPr id="3" name="Platshållare för text 2">
            <a:extLst>
              <a:ext uri="{FF2B5EF4-FFF2-40B4-BE49-F238E27FC236}">
                <a16:creationId xmlns:a16="http://schemas.microsoft.com/office/drawing/2014/main" id="{17EC2C47-8FED-4FAE-9AE5-2D1EDE9AAAFF}"/>
              </a:ext>
            </a:extLst>
          </p:cNvPr>
          <p:cNvSpPr>
            <a:spLocks noGrp="1"/>
          </p:cNvSpPr>
          <p:nvPr>
            <p:ph type="body" sz="quarter" idx="13"/>
          </p:nvPr>
        </p:nvSpPr>
        <p:spPr>
          <a:xfrm>
            <a:off x="1359365" y="2213119"/>
            <a:ext cx="4695275" cy="1794601"/>
          </a:xfrm>
        </p:spPr>
        <p:txBody>
          <a:bodyPr/>
          <a:lstStyle/>
          <a:p>
            <a:r>
              <a:rPr lang="sv-SE" dirty="0">
                <a:hlinkClick r:id="rId2"/>
              </a:rPr>
              <a:t>SAMS laddas ned kostnadsfritt från Socialstyrelsens webbplats.</a:t>
            </a:r>
            <a:endParaRPr lang="sv-SE" dirty="0"/>
          </a:p>
          <a:p>
            <a:endParaRPr lang="sv-SE" dirty="0"/>
          </a:p>
        </p:txBody>
      </p:sp>
      <p:pic>
        <p:nvPicPr>
          <p:cNvPr id="5" name="Bildobjekt 4">
            <a:extLst>
              <a:ext uri="{FF2B5EF4-FFF2-40B4-BE49-F238E27FC236}">
                <a16:creationId xmlns:a16="http://schemas.microsoft.com/office/drawing/2014/main" id="{96219A42-497A-4B46-B5A9-E7FCD7614CED}"/>
              </a:ext>
            </a:extLst>
          </p:cNvPr>
          <p:cNvPicPr>
            <a:picLocks noChangeAspect="1"/>
          </p:cNvPicPr>
          <p:nvPr/>
        </p:nvPicPr>
        <p:blipFill rotWithShape="1">
          <a:blip r:embed="rId3"/>
          <a:srcRect l="21036" t="12676" r="46037" b="501"/>
          <a:stretch/>
        </p:blipFill>
        <p:spPr>
          <a:xfrm>
            <a:off x="7502541" y="635620"/>
            <a:ext cx="3595483" cy="5036582"/>
          </a:xfrm>
          <a:prstGeom prst="rect">
            <a:avLst/>
          </a:prstGeom>
          <a:ln w="3175">
            <a:solidFill>
              <a:schemeClr val="tx1"/>
            </a:solidFill>
          </a:ln>
          <a:effectLst>
            <a:outerShdw blurRad="50800" dist="38100" dir="2700000" algn="tl" rotWithShape="0">
              <a:prstClr val="black">
                <a:alpha val="40000"/>
              </a:prstClr>
            </a:outerShdw>
          </a:effectLst>
        </p:spPr>
      </p:pic>
      <p:pic>
        <p:nvPicPr>
          <p:cNvPr id="6" name="Bildobjekt 5">
            <a:extLst>
              <a:ext uri="{FF2B5EF4-FFF2-40B4-BE49-F238E27FC236}">
                <a16:creationId xmlns:a16="http://schemas.microsoft.com/office/drawing/2014/main" id="{8797B909-A935-4AC3-A27C-F1D131624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072" y="3578962"/>
            <a:ext cx="2361863" cy="2378152"/>
          </a:xfrm>
          <a:prstGeom prst="rect">
            <a:avLst/>
          </a:prstGeom>
        </p:spPr>
      </p:pic>
    </p:spTree>
    <p:extLst>
      <p:ext uri="{BB962C8B-B14F-4D97-AF65-F5344CB8AC3E}">
        <p14:creationId xmlns:p14="http://schemas.microsoft.com/office/powerpoint/2010/main" val="222748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94656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6964E-F02A-4A61-966C-5A1D0BBFC669}"/>
              </a:ext>
            </a:extLst>
          </p:cNvPr>
          <p:cNvSpPr>
            <a:spLocks noGrp="1"/>
          </p:cNvSpPr>
          <p:nvPr>
            <p:ph type="title"/>
          </p:nvPr>
        </p:nvSpPr>
        <p:spPr/>
        <p:txBody>
          <a:bodyPr/>
          <a:lstStyle/>
          <a:p>
            <a:r>
              <a:rPr lang="sv-SE" dirty="0"/>
              <a:t>Del 1. Presentation av SAMS</a:t>
            </a:r>
          </a:p>
        </p:txBody>
      </p:sp>
      <p:sp>
        <p:nvSpPr>
          <p:cNvPr id="3" name="Platshållare för text 2">
            <a:extLst>
              <a:ext uri="{FF2B5EF4-FFF2-40B4-BE49-F238E27FC236}">
                <a16:creationId xmlns:a16="http://schemas.microsoft.com/office/drawing/2014/main" id="{C0C2974D-75DD-4CE0-835D-2D6C4182997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56894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7B3BF-B5EB-47C3-9278-418C9D943F29}"/>
              </a:ext>
            </a:extLst>
          </p:cNvPr>
          <p:cNvSpPr>
            <a:spLocks noGrp="1"/>
          </p:cNvSpPr>
          <p:nvPr>
            <p:ph type="title"/>
          </p:nvPr>
        </p:nvSpPr>
        <p:spPr>
          <a:xfrm>
            <a:off x="440673" y="407623"/>
            <a:ext cx="5420865" cy="5430470"/>
          </a:xfrm>
          <a:solidFill>
            <a:srgbClr val="DBEEF5"/>
          </a:solidFill>
        </p:spPr>
        <p:txBody>
          <a:bodyPr bIns="0" anchor="ctr" anchorCtr="1"/>
          <a:lstStyle/>
          <a:p>
            <a:pPr algn="ctr"/>
            <a:r>
              <a:rPr lang="sv-SE" sz="2400" dirty="0"/>
              <a:t>Varför behöver socialtjänst </a:t>
            </a:r>
            <a:br>
              <a:rPr lang="sv-SE" sz="2400" dirty="0"/>
            </a:br>
            <a:r>
              <a:rPr lang="sv-SE" sz="2400" dirty="0"/>
              <a:t>och skola samverka </a:t>
            </a:r>
            <a:br>
              <a:rPr lang="sv-SE" sz="2400" dirty="0"/>
            </a:br>
            <a:r>
              <a:rPr lang="sv-SE" sz="2400" dirty="0"/>
              <a:t>för att ge barn och unga </a:t>
            </a:r>
            <a:br>
              <a:rPr lang="sv-SE" sz="2400" dirty="0"/>
            </a:br>
            <a:r>
              <a:rPr lang="sv-SE" sz="2400" dirty="0"/>
              <a:t>en kontinuerlig skolgång </a:t>
            </a:r>
            <a:br>
              <a:rPr lang="sv-SE" sz="2400" dirty="0"/>
            </a:br>
            <a:r>
              <a:rPr lang="sv-SE" sz="2400" dirty="0"/>
              <a:t>vid en placering som innebär byte av skola?</a:t>
            </a:r>
            <a:br>
              <a:rPr lang="sv-SE" sz="2400" dirty="0"/>
            </a:br>
            <a:endParaRPr lang="sv-SE" sz="2400" dirty="0"/>
          </a:p>
        </p:txBody>
      </p:sp>
      <p:pic>
        <p:nvPicPr>
          <p:cNvPr id="6" name="Bildobjekt 5">
            <a:extLst>
              <a:ext uri="{FF2B5EF4-FFF2-40B4-BE49-F238E27FC236}">
                <a16:creationId xmlns:a16="http://schemas.microsoft.com/office/drawing/2014/main" id="{C2728283-DBE6-4DA3-9254-73058CA0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359" y="407623"/>
            <a:ext cx="4301397" cy="5430470"/>
          </a:xfrm>
          <a:prstGeom prst="rect">
            <a:avLst/>
          </a:prstGeom>
        </p:spPr>
      </p:pic>
    </p:spTree>
    <p:extLst>
      <p:ext uri="{BB962C8B-B14F-4D97-AF65-F5344CB8AC3E}">
        <p14:creationId xmlns:p14="http://schemas.microsoft.com/office/powerpoint/2010/main" val="47484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50E68333-5C27-4FB5-9B1C-F8E42FB0C8A8}"/>
              </a:ext>
            </a:extLst>
          </p:cNvPr>
          <p:cNvGrpSpPr/>
          <p:nvPr/>
        </p:nvGrpSpPr>
        <p:grpSpPr>
          <a:xfrm flipH="1">
            <a:off x="7045566" y="1488558"/>
            <a:ext cx="4509541" cy="3306180"/>
            <a:chOff x="2108120" y="3836369"/>
            <a:chExt cx="2291937" cy="1687233"/>
          </a:xfrm>
        </p:grpSpPr>
        <p:sp>
          <p:nvSpPr>
            <p:cNvPr id="6" name="Rektangel: rundade hörn 5">
              <a:extLst>
                <a:ext uri="{FF2B5EF4-FFF2-40B4-BE49-F238E27FC236}">
                  <a16:creationId xmlns:a16="http://schemas.microsoft.com/office/drawing/2014/main" id="{0BBBF944-DEF4-4274-981B-04A938BA5F29}"/>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Likbent triangel 6">
              <a:extLst>
                <a:ext uri="{FF2B5EF4-FFF2-40B4-BE49-F238E27FC236}">
                  <a16:creationId xmlns:a16="http://schemas.microsoft.com/office/drawing/2014/main" id="{35C020B5-7B19-434E-B0F7-ED1FED4E8DCC}"/>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63329B99-2145-4EF8-8415-AC8FA0E04A78}"/>
              </a:ext>
            </a:extLst>
          </p:cNvPr>
          <p:cNvSpPr>
            <a:spLocks noGrp="1"/>
          </p:cNvSpPr>
          <p:nvPr>
            <p:ph type="title"/>
          </p:nvPr>
        </p:nvSpPr>
        <p:spPr/>
        <p:txBody>
          <a:bodyPr/>
          <a:lstStyle/>
          <a:p>
            <a:r>
              <a:rPr lang="sv-SE" dirty="0"/>
              <a:t>Vi har ett gemensamt uppdrag!</a:t>
            </a:r>
          </a:p>
        </p:txBody>
      </p:sp>
      <p:sp>
        <p:nvSpPr>
          <p:cNvPr id="3" name="Platshållare för text 2">
            <a:extLst>
              <a:ext uri="{FF2B5EF4-FFF2-40B4-BE49-F238E27FC236}">
                <a16:creationId xmlns:a16="http://schemas.microsoft.com/office/drawing/2014/main" id="{3EF98FA6-5ACC-47FF-81C0-9013D76072C7}"/>
              </a:ext>
            </a:extLst>
          </p:cNvPr>
          <p:cNvSpPr>
            <a:spLocks noGrp="1"/>
          </p:cNvSpPr>
          <p:nvPr>
            <p:ph type="body" sz="quarter" idx="13"/>
          </p:nvPr>
        </p:nvSpPr>
        <p:spPr>
          <a:xfrm>
            <a:off x="636045" y="1488558"/>
            <a:ext cx="5747293" cy="4729680"/>
          </a:xfrm>
        </p:spPr>
        <p:txBody>
          <a:bodyPr/>
          <a:lstStyle/>
          <a:p>
            <a:r>
              <a:rPr lang="sv-SE" dirty="0"/>
              <a:t>Alla barn och unga har rätt till en kontinuerlig skolgång.</a:t>
            </a:r>
          </a:p>
          <a:p>
            <a:r>
              <a:rPr lang="sv-SE" dirty="0"/>
              <a:t>Vi behöver samverka för att ge barn och unga de bästa förutsättningarna att lyckas i skolan.</a:t>
            </a:r>
          </a:p>
          <a:p>
            <a:r>
              <a:rPr lang="sv-SE" dirty="0"/>
              <a:t>Skolan ska utgå ifrån elevens kunskapsnivå, förutsättningar </a:t>
            </a:r>
            <a:r>
              <a:rPr lang="sv-SE"/>
              <a:t>och behov.</a:t>
            </a:r>
            <a:endParaRPr lang="sv-SE" dirty="0"/>
          </a:p>
          <a:p>
            <a:r>
              <a:rPr lang="sv-SE" dirty="0"/>
              <a:t>En god skolgång skyddar mot ohälsa, </a:t>
            </a:r>
            <a:br>
              <a:rPr lang="sv-SE" dirty="0"/>
            </a:br>
            <a:r>
              <a:rPr lang="sv-SE" dirty="0"/>
              <a:t>dålig förankring på arbetsmarknaden, missbruk och kriminalitet. </a:t>
            </a:r>
          </a:p>
          <a:p>
            <a:pPr marL="0" indent="0">
              <a:buNone/>
            </a:pPr>
            <a:endParaRPr lang="sv-SE" dirty="0"/>
          </a:p>
        </p:txBody>
      </p:sp>
      <p:sp>
        <p:nvSpPr>
          <p:cNvPr id="4" name="Rektangel 3">
            <a:extLst>
              <a:ext uri="{FF2B5EF4-FFF2-40B4-BE49-F238E27FC236}">
                <a16:creationId xmlns:a16="http://schemas.microsoft.com/office/drawing/2014/main" id="{FBE2C9BD-D839-4F57-B398-7E7709B60922}"/>
              </a:ext>
            </a:extLst>
          </p:cNvPr>
          <p:cNvSpPr/>
          <p:nvPr/>
        </p:nvSpPr>
        <p:spPr>
          <a:xfrm>
            <a:off x="7775462" y="1939304"/>
            <a:ext cx="3049752" cy="1477328"/>
          </a:xfrm>
          <a:prstGeom prst="rect">
            <a:avLst/>
          </a:prstGeom>
        </p:spPr>
        <p:txBody>
          <a:bodyPr wrap="square">
            <a:spAutoFit/>
          </a:bodyPr>
          <a:lstStyle/>
          <a:p>
            <a:pPr algn="ctr"/>
            <a:r>
              <a:rPr lang="sv-SE" b="1" dirty="0">
                <a:solidFill>
                  <a:schemeClr val="bg1"/>
                </a:solidFill>
              </a:rPr>
              <a:t>Den enskilt viktigaste faktorn för hur det går för barn i samhällsvård senare i livet är hur de lyckas i skolan.</a:t>
            </a:r>
          </a:p>
        </p:txBody>
      </p:sp>
    </p:spTree>
    <p:extLst>
      <p:ext uri="{BB962C8B-B14F-4D97-AF65-F5344CB8AC3E}">
        <p14:creationId xmlns:p14="http://schemas.microsoft.com/office/powerpoint/2010/main" val="84820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0E901B-0029-4049-AAB9-44A61E4F991D}"/>
              </a:ext>
            </a:extLst>
          </p:cNvPr>
          <p:cNvSpPr>
            <a:spLocks noGrp="1"/>
          </p:cNvSpPr>
          <p:nvPr>
            <p:ph type="title"/>
          </p:nvPr>
        </p:nvSpPr>
        <p:spPr>
          <a:xfrm>
            <a:off x="587411" y="648388"/>
            <a:ext cx="3634740" cy="1352533"/>
          </a:xfrm>
        </p:spPr>
        <p:txBody>
          <a:bodyPr/>
          <a:lstStyle/>
          <a:p>
            <a:r>
              <a:rPr lang="sv-SE" dirty="0"/>
              <a:t>SAMS underlättar </a:t>
            </a:r>
            <a:br>
              <a:rPr lang="sv-SE" dirty="0"/>
            </a:br>
            <a:r>
              <a:rPr lang="sv-SE" dirty="0"/>
              <a:t>samarbetet</a:t>
            </a:r>
          </a:p>
        </p:txBody>
      </p:sp>
      <p:sp>
        <p:nvSpPr>
          <p:cNvPr id="3" name="Platshållare för text 2">
            <a:extLst>
              <a:ext uri="{FF2B5EF4-FFF2-40B4-BE49-F238E27FC236}">
                <a16:creationId xmlns:a16="http://schemas.microsoft.com/office/drawing/2014/main" id="{986338CE-FCF2-4F24-9F29-CC7186D82777}"/>
              </a:ext>
            </a:extLst>
          </p:cNvPr>
          <p:cNvSpPr>
            <a:spLocks noGrp="1"/>
          </p:cNvSpPr>
          <p:nvPr>
            <p:ph type="body" sz="quarter" idx="13"/>
          </p:nvPr>
        </p:nvSpPr>
        <p:spPr>
          <a:xfrm>
            <a:off x="515543" y="2000921"/>
            <a:ext cx="3107615" cy="3418690"/>
          </a:xfrm>
        </p:spPr>
        <p:txBody>
          <a:bodyPr/>
          <a:lstStyle/>
          <a:p>
            <a:r>
              <a:rPr lang="sv-SE" dirty="0"/>
              <a:t>Ett praktiskt stöd </a:t>
            </a:r>
            <a:br>
              <a:rPr lang="sv-SE" dirty="0"/>
            </a:br>
            <a:r>
              <a:rPr lang="sv-SE" dirty="0"/>
              <a:t>för att tillämpa </a:t>
            </a:r>
            <a:br>
              <a:rPr lang="sv-SE" dirty="0"/>
            </a:br>
            <a:r>
              <a:rPr lang="sv-SE" dirty="0"/>
              <a:t>gällande regelverk</a:t>
            </a:r>
          </a:p>
          <a:p>
            <a:endParaRPr lang="sv-SE" dirty="0"/>
          </a:p>
          <a:p>
            <a:r>
              <a:rPr lang="sv-SE" dirty="0"/>
              <a:t>Roller och ansvar </a:t>
            </a:r>
            <a:br>
              <a:rPr lang="sv-SE" dirty="0"/>
            </a:br>
            <a:r>
              <a:rPr lang="sv-SE" dirty="0"/>
              <a:t>inom socialtjänsten </a:t>
            </a:r>
            <a:br>
              <a:rPr lang="sv-SE" dirty="0"/>
            </a:br>
            <a:r>
              <a:rPr lang="sv-SE" dirty="0"/>
              <a:t>och skolan </a:t>
            </a:r>
            <a:br>
              <a:rPr lang="sv-SE" dirty="0"/>
            </a:br>
            <a:r>
              <a:rPr lang="sv-SE" dirty="0"/>
              <a:t>tydliggörs</a:t>
            </a:r>
          </a:p>
          <a:p>
            <a:endParaRPr lang="sv-SE" dirty="0"/>
          </a:p>
          <a:p>
            <a:pPr marL="0" indent="0">
              <a:buNone/>
            </a:pPr>
            <a:endParaRPr lang="sv-SE" dirty="0"/>
          </a:p>
        </p:txBody>
      </p:sp>
      <p:pic>
        <p:nvPicPr>
          <p:cNvPr id="4" name="Bildobjekt 3">
            <a:extLst>
              <a:ext uri="{FF2B5EF4-FFF2-40B4-BE49-F238E27FC236}">
                <a16:creationId xmlns:a16="http://schemas.microsoft.com/office/drawing/2014/main" id="{F0A636E1-6062-46AD-811D-8F4E041A453D}"/>
              </a:ext>
            </a:extLst>
          </p:cNvPr>
          <p:cNvPicPr>
            <a:picLocks noChangeAspect="1"/>
          </p:cNvPicPr>
          <p:nvPr/>
        </p:nvPicPr>
        <p:blipFill rotWithShape="1">
          <a:blip r:embed="rId3"/>
          <a:srcRect l="21036" t="12318" r="46037" b="501"/>
          <a:stretch/>
        </p:blipFill>
        <p:spPr>
          <a:xfrm>
            <a:off x="6920052" y="648389"/>
            <a:ext cx="3283314" cy="4893768"/>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785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7B3BF-B5EB-47C3-9278-418C9D943F29}"/>
              </a:ext>
            </a:extLst>
          </p:cNvPr>
          <p:cNvSpPr>
            <a:spLocks noGrp="1"/>
          </p:cNvSpPr>
          <p:nvPr>
            <p:ph type="title"/>
          </p:nvPr>
        </p:nvSpPr>
        <p:spPr>
          <a:xfrm>
            <a:off x="0" y="1459345"/>
            <a:ext cx="12192000" cy="3421127"/>
          </a:xfrm>
          <a:solidFill>
            <a:srgbClr val="DBEEF5"/>
          </a:solidFill>
        </p:spPr>
        <p:txBody>
          <a:bodyPr bIns="0" anchor="ctr" anchorCtr="1"/>
          <a:lstStyle/>
          <a:p>
            <a:pPr algn="ctr"/>
            <a:r>
              <a:rPr lang="sv-SE" sz="3600" dirty="0"/>
              <a:t>Hur är SAMS uppbyggt?</a:t>
            </a:r>
          </a:p>
        </p:txBody>
      </p:sp>
    </p:spTree>
    <p:extLst>
      <p:ext uri="{BB962C8B-B14F-4D97-AF65-F5344CB8AC3E}">
        <p14:creationId xmlns:p14="http://schemas.microsoft.com/office/powerpoint/2010/main" val="297923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F753F-60BB-4D96-B53C-1757A395C83F}"/>
              </a:ext>
            </a:extLst>
          </p:cNvPr>
          <p:cNvSpPr>
            <a:spLocks noGrp="1"/>
          </p:cNvSpPr>
          <p:nvPr>
            <p:ph type="title"/>
          </p:nvPr>
        </p:nvSpPr>
        <p:spPr>
          <a:xfrm>
            <a:off x="722950" y="679849"/>
            <a:ext cx="3795262" cy="1080000"/>
          </a:xfrm>
        </p:spPr>
        <p:txBody>
          <a:bodyPr/>
          <a:lstStyle/>
          <a:p>
            <a:r>
              <a:rPr lang="sv-SE" dirty="0"/>
              <a:t>Stödet består av tre faser</a:t>
            </a:r>
          </a:p>
        </p:txBody>
      </p:sp>
      <p:pic>
        <p:nvPicPr>
          <p:cNvPr id="3" name="Bildobjekt 2">
            <a:extLst>
              <a:ext uri="{FF2B5EF4-FFF2-40B4-BE49-F238E27FC236}">
                <a16:creationId xmlns:a16="http://schemas.microsoft.com/office/drawing/2014/main" id="{0B1A16FD-DD6B-4A22-BE69-AA8D22929FF8}"/>
              </a:ext>
            </a:extLst>
          </p:cNvPr>
          <p:cNvPicPr>
            <a:picLocks noChangeAspect="1"/>
          </p:cNvPicPr>
          <p:nvPr/>
        </p:nvPicPr>
        <p:blipFill rotWithShape="1">
          <a:blip r:embed="rId3"/>
          <a:srcRect l="26067" t="40617" r="49695" b="23572"/>
          <a:stretch/>
        </p:blipFill>
        <p:spPr>
          <a:xfrm>
            <a:off x="5496889" y="540000"/>
            <a:ext cx="6227293" cy="5002466"/>
          </a:xfrm>
          <a:prstGeom prst="rect">
            <a:avLst/>
          </a:prstGeom>
        </p:spPr>
      </p:pic>
    </p:spTree>
    <p:extLst>
      <p:ext uri="{BB962C8B-B14F-4D97-AF65-F5344CB8AC3E}">
        <p14:creationId xmlns:p14="http://schemas.microsoft.com/office/powerpoint/2010/main" val="306930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E98787F-5295-4EC7-976B-1F9BCB7C08E2}"/>
              </a:ext>
            </a:extLst>
          </p:cNvPr>
          <p:cNvSpPr>
            <a:spLocks noGrp="1"/>
          </p:cNvSpPr>
          <p:nvPr>
            <p:ph type="title"/>
          </p:nvPr>
        </p:nvSpPr>
        <p:spPr>
          <a:xfrm>
            <a:off x="685139" y="942277"/>
            <a:ext cx="5171774" cy="1080000"/>
          </a:xfrm>
        </p:spPr>
        <p:txBody>
          <a:bodyPr/>
          <a:lstStyle/>
          <a:p>
            <a:r>
              <a:rPr lang="sv-SE" dirty="0"/>
              <a:t>Det finns översikter för stegen i varje fas</a:t>
            </a:r>
          </a:p>
        </p:txBody>
      </p:sp>
      <p:sp>
        <p:nvSpPr>
          <p:cNvPr id="4" name="Platshållare för text 3">
            <a:extLst>
              <a:ext uri="{FF2B5EF4-FFF2-40B4-BE49-F238E27FC236}">
                <a16:creationId xmlns:a16="http://schemas.microsoft.com/office/drawing/2014/main" id="{F338EEBB-2B64-4A2B-97D0-6BBC31946DF4}"/>
              </a:ext>
            </a:extLst>
          </p:cNvPr>
          <p:cNvSpPr>
            <a:spLocks noGrp="1"/>
          </p:cNvSpPr>
          <p:nvPr>
            <p:ph type="body" sz="quarter" idx="13"/>
          </p:nvPr>
        </p:nvSpPr>
        <p:spPr>
          <a:xfrm>
            <a:off x="718975" y="2554610"/>
            <a:ext cx="4462625" cy="3157268"/>
          </a:xfrm>
        </p:spPr>
        <p:txBody>
          <a:bodyPr/>
          <a:lstStyle/>
          <a:p>
            <a:r>
              <a:rPr lang="sv-SE" dirty="0"/>
              <a:t>Inför placering</a:t>
            </a:r>
          </a:p>
          <a:p>
            <a:endParaRPr lang="sv-SE" dirty="0"/>
          </a:p>
          <a:p>
            <a:r>
              <a:rPr lang="sv-SE" dirty="0"/>
              <a:t>Under placering </a:t>
            </a:r>
          </a:p>
          <a:p>
            <a:endParaRPr lang="sv-SE" dirty="0"/>
          </a:p>
          <a:p>
            <a:r>
              <a:rPr lang="sv-SE" dirty="0"/>
              <a:t>Inför avslut av placering</a:t>
            </a:r>
          </a:p>
        </p:txBody>
      </p:sp>
      <p:pic>
        <p:nvPicPr>
          <p:cNvPr id="7" name="Bildobjekt 6">
            <a:extLst>
              <a:ext uri="{FF2B5EF4-FFF2-40B4-BE49-F238E27FC236}">
                <a16:creationId xmlns:a16="http://schemas.microsoft.com/office/drawing/2014/main" id="{F0D6571E-0B1B-41EB-83E2-B840700211DA}"/>
              </a:ext>
            </a:extLst>
          </p:cNvPr>
          <p:cNvPicPr>
            <a:picLocks noChangeAspect="1"/>
          </p:cNvPicPr>
          <p:nvPr/>
        </p:nvPicPr>
        <p:blipFill rotWithShape="1">
          <a:blip r:embed="rId3"/>
          <a:srcRect l="25427" t="35452" r="48415" b="26155"/>
          <a:stretch/>
        </p:blipFill>
        <p:spPr>
          <a:xfrm>
            <a:off x="6177776" y="942277"/>
            <a:ext cx="3189250" cy="2486722"/>
          </a:xfrm>
          <a:prstGeom prst="rect">
            <a:avLst/>
          </a:prstGeom>
          <a:ln w="3175">
            <a:solidFill>
              <a:schemeClr val="tx1"/>
            </a:solidFill>
          </a:ln>
        </p:spPr>
      </p:pic>
      <p:pic>
        <p:nvPicPr>
          <p:cNvPr id="8" name="Bildobjekt 7">
            <a:extLst>
              <a:ext uri="{FF2B5EF4-FFF2-40B4-BE49-F238E27FC236}">
                <a16:creationId xmlns:a16="http://schemas.microsoft.com/office/drawing/2014/main" id="{9AE4591D-8555-4AC0-A7D2-FFB332019D4B}"/>
              </a:ext>
            </a:extLst>
          </p:cNvPr>
          <p:cNvPicPr>
            <a:picLocks noChangeAspect="1"/>
          </p:cNvPicPr>
          <p:nvPr/>
        </p:nvPicPr>
        <p:blipFill rotWithShape="1">
          <a:blip r:embed="rId4"/>
          <a:srcRect l="25152" t="29229" r="47644" b="32378"/>
          <a:stretch/>
        </p:blipFill>
        <p:spPr>
          <a:xfrm>
            <a:off x="7119459" y="2126649"/>
            <a:ext cx="3316754" cy="2486722"/>
          </a:xfrm>
          <a:prstGeom prst="rect">
            <a:avLst/>
          </a:prstGeom>
          <a:ln w="3175">
            <a:solidFill>
              <a:schemeClr val="accent1"/>
            </a:solidFill>
          </a:ln>
        </p:spPr>
      </p:pic>
      <p:pic>
        <p:nvPicPr>
          <p:cNvPr id="10" name="Bildobjekt 9">
            <a:extLst>
              <a:ext uri="{FF2B5EF4-FFF2-40B4-BE49-F238E27FC236}">
                <a16:creationId xmlns:a16="http://schemas.microsoft.com/office/drawing/2014/main" id="{C794D18B-A257-4619-B5D8-F5D3F12C22F5}"/>
              </a:ext>
            </a:extLst>
          </p:cNvPr>
          <p:cNvPicPr>
            <a:picLocks noChangeAspect="1"/>
          </p:cNvPicPr>
          <p:nvPr/>
        </p:nvPicPr>
        <p:blipFill rotWithShape="1">
          <a:blip r:embed="rId5"/>
          <a:srcRect l="36585" t="29229" r="37256" b="25122"/>
          <a:stretch/>
        </p:blipFill>
        <p:spPr>
          <a:xfrm>
            <a:off x="7924799" y="3013979"/>
            <a:ext cx="3189250" cy="2956691"/>
          </a:xfrm>
          <a:prstGeom prst="rect">
            <a:avLst/>
          </a:prstGeom>
          <a:ln w="3175">
            <a:solidFill>
              <a:schemeClr val="tx1"/>
            </a:solidFill>
          </a:ln>
        </p:spPr>
      </p:pic>
    </p:spTree>
    <p:extLst>
      <p:ext uri="{BB962C8B-B14F-4D97-AF65-F5344CB8AC3E}">
        <p14:creationId xmlns:p14="http://schemas.microsoft.com/office/powerpoint/2010/main" val="1445940118"/>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662</TotalTime>
  <Words>538</Words>
  <Application>Microsoft Office PowerPoint</Application>
  <PresentationFormat>Bredbild</PresentationFormat>
  <Paragraphs>74</Paragraphs>
  <Slides>26</Slides>
  <Notes>8</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Arial</vt:lpstr>
      <vt:lpstr>Calibri</vt:lpstr>
      <vt:lpstr>Noto Sans</vt:lpstr>
      <vt:lpstr>SoS-tema</vt:lpstr>
      <vt:lpstr>SAMS – Samverkan för placerade barn och ungas  kontinuerliga skolgång</vt:lpstr>
      <vt:lpstr>Om presentationen</vt:lpstr>
      <vt:lpstr>Del 1. Presentation av SAMS</vt:lpstr>
      <vt:lpstr>Varför behöver socialtjänst  och skola samverka  för att ge barn och unga  en kontinuerlig skolgång  vid en placering som innebär byte av skola? </vt:lpstr>
      <vt:lpstr>Vi har ett gemensamt uppdrag!</vt:lpstr>
      <vt:lpstr>SAMS underlättar  samarbetet</vt:lpstr>
      <vt:lpstr>Hur är SAMS uppbyggt?</vt:lpstr>
      <vt:lpstr>Stödet består av tre faser</vt:lpstr>
      <vt:lpstr>Det finns översikter för stegen i varje fas</vt:lpstr>
      <vt:lpstr>PowerPoint-presentation</vt:lpstr>
      <vt:lpstr>SAMS innehåller bilagor</vt:lpstr>
      <vt:lpstr>Del 2. Översikt över stegen som ingår i SAMS </vt:lpstr>
      <vt:lpstr>1. Inför placering</vt:lpstr>
      <vt:lpstr>1. Inför placering (forts.)</vt:lpstr>
      <vt:lpstr>2. Under placering</vt:lpstr>
      <vt:lpstr>2. Under placering (forts.)</vt:lpstr>
      <vt:lpstr>3. Inför avslut</vt:lpstr>
      <vt:lpstr>3. Inför avslut (forts.)</vt:lpstr>
      <vt:lpstr>Del 3. Några tips för samverkan</vt:lpstr>
      <vt:lpstr>Hur kan vi i skola och socialtjänst  samverka med SAMS som stöd?</vt:lpstr>
      <vt:lpstr>Framgångsfaktorer</vt:lpstr>
      <vt:lpstr>Sätt en gemensam målbild</vt:lpstr>
      <vt:lpstr>Var överens om att samarbeta</vt:lpstr>
      <vt:lpstr>Ha kännedom om varandras uppdrag</vt:lpstr>
      <vt:lpstr>Här hittar du SAMS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Nylén, Maria</dc:creator>
  <cp:lastModifiedBy>Ohlén, Louise</cp:lastModifiedBy>
  <cp:revision>84</cp:revision>
  <dcterms:created xsi:type="dcterms:W3CDTF">2024-05-03T06:05:43Z</dcterms:created>
  <dcterms:modified xsi:type="dcterms:W3CDTF">2025-06-25T12:16:19Z</dcterms:modified>
</cp:coreProperties>
</file>