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316" r:id="rId2"/>
    <p:sldId id="300" r:id="rId3"/>
    <p:sldId id="266" r:id="rId4"/>
    <p:sldId id="315" r:id="rId5"/>
    <p:sldId id="317" r:id="rId6"/>
    <p:sldId id="318" r:id="rId7"/>
    <p:sldId id="320" r:id="rId8"/>
    <p:sldId id="321" r:id="rId9"/>
    <p:sldId id="322" r:id="rId10"/>
    <p:sldId id="323" r:id="rId11"/>
    <p:sldId id="328" r:id="rId12"/>
    <p:sldId id="331" r:id="rId13"/>
    <p:sldId id="326" r:id="rId14"/>
    <p:sldId id="329" r:id="rId15"/>
    <p:sldId id="332" r:id="rId16"/>
    <p:sldId id="327" r:id="rId17"/>
    <p:sldId id="330" r:id="rId18"/>
    <p:sldId id="333" r:id="rId19"/>
    <p:sldId id="334" r:id="rId20"/>
    <p:sldId id="270" r:id="rId21"/>
  </p:sldIdLst>
  <p:sldSz cx="12192000" cy="6858000"/>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userDrawn="1">
          <p15:clr>
            <a:srgbClr val="A4A3A4"/>
          </p15:clr>
        </p15:guide>
        <p15:guide id="2" orient="horz" pos="3908" userDrawn="1">
          <p15:clr>
            <a:srgbClr val="A4A3A4"/>
          </p15:clr>
        </p15:guide>
        <p15:guide id="3" orient="horz" pos="3566" userDrawn="1">
          <p15:clr>
            <a:srgbClr val="A4A3A4"/>
          </p15:clr>
        </p15:guide>
        <p15:guide id="4" orient="horz" pos="1341" userDrawn="1">
          <p15:clr>
            <a:srgbClr val="A4A3A4"/>
          </p15:clr>
        </p15:guide>
        <p15:guide id="5" orient="horz" pos="443" userDrawn="1">
          <p15:clr>
            <a:srgbClr val="A4A3A4"/>
          </p15:clr>
        </p15:guide>
        <p15:guide id="6" pos="681" userDrawn="1">
          <p15:clr>
            <a:srgbClr val="A4A3A4"/>
          </p15:clr>
        </p15:guide>
        <p15:guide id="7" pos="6519" userDrawn="1">
          <p15:clr>
            <a:srgbClr val="A4A3A4"/>
          </p15:clr>
        </p15:guide>
        <p15:guide id="8" pos="285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aoui, Marcelle" initials="GM" lastIdx="2" clrIdx="0">
    <p:extLst>
      <p:ext uri="{19B8F6BF-5375-455C-9EA6-DF929625EA0E}">
        <p15:presenceInfo xmlns:p15="http://schemas.microsoft.com/office/powerpoint/2012/main" userId="S-1-5-21-2075942658-1792417684-393963531-31794" providerId="AD"/>
      </p:ext>
    </p:extLst>
  </p:cmAuthor>
  <p:cmAuthor id="2" name="David, Barbara" initials="DB" lastIdx="8" clrIdx="1">
    <p:extLst>
      <p:ext uri="{19B8F6BF-5375-455C-9EA6-DF929625EA0E}">
        <p15:presenceInfo xmlns:p15="http://schemas.microsoft.com/office/powerpoint/2012/main" userId="S-1-5-21-2075942658-1792417684-393963531-228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2" autoAdjust="0"/>
    <p:restoredTop sz="81984" autoAdjust="0"/>
  </p:normalViewPr>
  <p:slideViewPr>
    <p:cSldViewPr snapToGrid="0" showGuides="1">
      <p:cViewPr>
        <p:scale>
          <a:sx n="100" d="100"/>
          <a:sy n="100" d="100"/>
        </p:scale>
        <p:origin x="-84" y="-144"/>
      </p:cViewPr>
      <p:guideLst>
        <p:guide orient="horz" pos="1256"/>
        <p:guide orient="horz" pos="3908"/>
        <p:guide orient="horz" pos="3566"/>
        <p:guide orient="horz" pos="1341"/>
        <p:guide orient="horz" pos="443"/>
        <p:guide pos="681"/>
        <p:guide pos="6519"/>
        <p:guide pos="2857"/>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672" y="7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2021-06-24</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2021-06-24</a:t>
            </a:fld>
            <a:endParaRPr lang="sv-SE"/>
          </a:p>
        </p:txBody>
      </p:sp>
      <p:sp>
        <p:nvSpPr>
          <p:cNvPr id="4" name="Platshållare för bildobjekt 3"/>
          <p:cNvSpPr>
            <a:spLocks noGrp="1" noRot="1" noChangeAspect="1"/>
          </p:cNvSpPr>
          <p:nvPr>
            <p:ph type="sldImg" idx="2"/>
          </p:nvPr>
        </p:nvSpPr>
        <p:spPr>
          <a:xfrm>
            <a:off x="85725" y="746125"/>
            <a:ext cx="6610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85725" y="746125"/>
            <a:ext cx="6610350" cy="37195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a:t>
            </a:fld>
            <a:endParaRPr lang="sv-SE" dirty="0"/>
          </a:p>
        </p:txBody>
      </p:sp>
    </p:spTree>
    <p:extLst>
      <p:ext uri="{BB962C8B-B14F-4D97-AF65-F5344CB8AC3E}">
        <p14:creationId xmlns:p14="http://schemas.microsoft.com/office/powerpoint/2010/main" val="203543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11</a:t>
            </a:fld>
            <a:endParaRPr lang="sv-SE" dirty="0"/>
          </a:p>
        </p:txBody>
      </p:sp>
    </p:spTree>
    <p:extLst>
      <p:ext uri="{BB962C8B-B14F-4D97-AF65-F5344CB8AC3E}">
        <p14:creationId xmlns:p14="http://schemas.microsoft.com/office/powerpoint/2010/main" val="1245347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12</a:t>
            </a:fld>
            <a:endParaRPr lang="sv-SE" dirty="0"/>
          </a:p>
        </p:txBody>
      </p:sp>
    </p:spTree>
    <p:extLst>
      <p:ext uri="{BB962C8B-B14F-4D97-AF65-F5344CB8AC3E}">
        <p14:creationId xmlns:p14="http://schemas.microsoft.com/office/powerpoint/2010/main" val="3417173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13</a:t>
            </a:fld>
            <a:endParaRPr lang="sv-SE" dirty="0"/>
          </a:p>
        </p:txBody>
      </p:sp>
    </p:spTree>
    <p:extLst>
      <p:ext uri="{BB962C8B-B14F-4D97-AF65-F5344CB8AC3E}">
        <p14:creationId xmlns:p14="http://schemas.microsoft.com/office/powerpoint/2010/main" val="2679298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14</a:t>
            </a:fld>
            <a:endParaRPr lang="sv-SE" dirty="0"/>
          </a:p>
        </p:txBody>
      </p:sp>
    </p:spTree>
    <p:extLst>
      <p:ext uri="{BB962C8B-B14F-4D97-AF65-F5344CB8AC3E}">
        <p14:creationId xmlns:p14="http://schemas.microsoft.com/office/powerpoint/2010/main" val="1310211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15</a:t>
            </a:fld>
            <a:endParaRPr lang="sv-SE" dirty="0"/>
          </a:p>
        </p:txBody>
      </p:sp>
    </p:spTree>
    <p:extLst>
      <p:ext uri="{BB962C8B-B14F-4D97-AF65-F5344CB8AC3E}">
        <p14:creationId xmlns:p14="http://schemas.microsoft.com/office/powerpoint/2010/main" val="26212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16</a:t>
            </a:fld>
            <a:endParaRPr lang="sv-SE" dirty="0"/>
          </a:p>
        </p:txBody>
      </p:sp>
    </p:spTree>
    <p:extLst>
      <p:ext uri="{BB962C8B-B14F-4D97-AF65-F5344CB8AC3E}">
        <p14:creationId xmlns:p14="http://schemas.microsoft.com/office/powerpoint/2010/main" val="2916804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17</a:t>
            </a:fld>
            <a:endParaRPr lang="sv-SE" dirty="0"/>
          </a:p>
        </p:txBody>
      </p:sp>
    </p:spTree>
    <p:extLst>
      <p:ext uri="{BB962C8B-B14F-4D97-AF65-F5344CB8AC3E}">
        <p14:creationId xmlns:p14="http://schemas.microsoft.com/office/powerpoint/2010/main" val="205637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18</a:t>
            </a:fld>
            <a:endParaRPr lang="sv-SE" dirty="0"/>
          </a:p>
        </p:txBody>
      </p:sp>
    </p:spTree>
    <p:extLst>
      <p:ext uri="{BB962C8B-B14F-4D97-AF65-F5344CB8AC3E}">
        <p14:creationId xmlns:p14="http://schemas.microsoft.com/office/powerpoint/2010/main" val="2551214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85725" y="746125"/>
            <a:ext cx="6610350" cy="37195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19</a:t>
            </a:fld>
            <a:endParaRPr lang="sv-SE" dirty="0"/>
          </a:p>
        </p:txBody>
      </p:sp>
    </p:spTree>
    <p:extLst>
      <p:ext uri="{BB962C8B-B14F-4D97-AF65-F5344CB8AC3E}">
        <p14:creationId xmlns:p14="http://schemas.microsoft.com/office/powerpoint/2010/main" val="2939316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20</a:t>
            </a:fld>
            <a:endParaRPr lang="sv-SE" dirty="0"/>
          </a:p>
        </p:txBody>
      </p:sp>
    </p:spTree>
    <p:extLst>
      <p:ext uri="{BB962C8B-B14F-4D97-AF65-F5344CB8AC3E}">
        <p14:creationId xmlns:p14="http://schemas.microsoft.com/office/powerpoint/2010/main" val="460297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a:t>
            </a:fld>
            <a:endParaRPr lang="sv-SE" dirty="0"/>
          </a:p>
        </p:txBody>
      </p:sp>
    </p:spTree>
    <p:extLst>
      <p:ext uri="{BB962C8B-B14F-4D97-AF65-F5344CB8AC3E}">
        <p14:creationId xmlns:p14="http://schemas.microsoft.com/office/powerpoint/2010/main" val="13337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3</a:t>
            </a:fld>
            <a:endParaRPr lang="sv-SE" dirty="0"/>
          </a:p>
        </p:txBody>
      </p:sp>
    </p:spTree>
    <p:extLst>
      <p:ext uri="{BB962C8B-B14F-4D97-AF65-F5344CB8AC3E}">
        <p14:creationId xmlns:p14="http://schemas.microsoft.com/office/powerpoint/2010/main" val="264933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smtClean="0">
                <a:solidFill>
                  <a:schemeClr val="tx1"/>
                </a:solidFill>
                <a:latin typeface="+mn-lt"/>
                <a:ea typeface="+mn-ea"/>
                <a:cs typeface="+mn-cs"/>
              </a:rPr>
              <a:t>I förarbetena anges att bestämmelsen om fast läkarkontakt syftar till att skapa trygghet och kontinuitet genom att patienten ges möjlighet att välja en fast läkarkontakt i primärvården. På så sätt förbättras också möjligheterna till en förtroendefull relation mellan läkare och patient. Ett sådant förtroende förutsätter att den enskilde själv fritt kan välja sin läkare i primärvården. Inte minst viktigt är det för patienten att kunna välja en annan läkare om patienten inte har förtroende för läkaren eller om den valde läkaren inte längre är tillgänglig (Prop. 1997/98:189 s. 22, jfr även prop. 1994/95:195 s. 41 f.). </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4</a:t>
            </a:fld>
            <a:endParaRPr lang="sv-SE"/>
          </a:p>
        </p:txBody>
      </p:sp>
    </p:spTree>
    <p:extLst>
      <p:ext uri="{BB962C8B-B14F-4D97-AF65-F5344CB8AC3E}">
        <p14:creationId xmlns:p14="http://schemas.microsoft.com/office/powerpoint/2010/main" val="2939184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Regleras i 7 kap. 3 § hälso- och sjukvårdslagen (2017:30) och 3 kap. 2 § 1 samt 6 kap. 3 § </a:t>
            </a:r>
            <a:r>
              <a:rPr lang="sv-SE" dirty="0" err="1" smtClean="0"/>
              <a:t>patientlagen</a:t>
            </a:r>
            <a:r>
              <a:rPr lang="sv-SE" dirty="0" smtClean="0"/>
              <a:t> (2014:821).</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5</a:t>
            </a:fld>
            <a:endParaRPr lang="sv-SE"/>
          </a:p>
        </p:txBody>
      </p:sp>
    </p:spTree>
    <p:extLst>
      <p:ext uri="{BB962C8B-B14F-4D97-AF65-F5344CB8AC3E}">
        <p14:creationId xmlns:p14="http://schemas.microsoft.com/office/powerpoint/2010/main" val="3413518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Regleras i 4 kap. 1 § hälso- och sjukvårdsförordningen (2017:80) och 3 kap. 2 § 2 samt 6 kap. 2 § </a:t>
            </a:r>
            <a:r>
              <a:rPr lang="sv-SE" dirty="0" err="1" smtClean="0"/>
              <a:t>patientlagen</a:t>
            </a:r>
            <a:r>
              <a:rPr lang="sv-SE" dirty="0" smtClean="0"/>
              <a:t>. </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6</a:t>
            </a:fld>
            <a:endParaRPr lang="sv-SE"/>
          </a:p>
        </p:txBody>
      </p:sp>
    </p:spTree>
    <p:extLst>
      <p:ext uri="{BB962C8B-B14F-4D97-AF65-F5344CB8AC3E}">
        <p14:creationId xmlns:p14="http://schemas.microsoft.com/office/powerpoint/2010/main" val="2207912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8</a:t>
            </a:fld>
            <a:endParaRPr lang="sv-SE" dirty="0"/>
          </a:p>
        </p:txBody>
      </p:sp>
    </p:spTree>
    <p:extLst>
      <p:ext uri="{BB962C8B-B14F-4D97-AF65-F5344CB8AC3E}">
        <p14:creationId xmlns:p14="http://schemas.microsoft.com/office/powerpoint/2010/main" val="942046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9</a:t>
            </a:fld>
            <a:endParaRPr lang="sv-SE" dirty="0"/>
          </a:p>
        </p:txBody>
      </p:sp>
    </p:spTree>
    <p:extLst>
      <p:ext uri="{BB962C8B-B14F-4D97-AF65-F5344CB8AC3E}">
        <p14:creationId xmlns:p14="http://schemas.microsoft.com/office/powerpoint/2010/main" val="885889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10</a:t>
            </a:fld>
            <a:endParaRPr lang="sv-SE" dirty="0"/>
          </a:p>
        </p:txBody>
      </p:sp>
    </p:spTree>
    <p:extLst>
      <p:ext uri="{BB962C8B-B14F-4D97-AF65-F5344CB8AC3E}">
        <p14:creationId xmlns:p14="http://schemas.microsoft.com/office/powerpoint/2010/main" val="2381505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dirty="0"/>
          </a:p>
        </p:txBody>
      </p:sp>
      <p:sp>
        <p:nvSpPr>
          <p:cNvPr id="9" name="Platshållare för bild 8"/>
          <p:cNvSpPr>
            <a:spLocks noGrp="1"/>
          </p:cNvSpPr>
          <p:nvPr>
            <p:ph type="pic" sz="quarter" idx="13"/>
          </p:nvPr>
        </p:nvSpPr>
        <p:spPr>
          <a:xfrm>
            <a:off x="0" y="4173580"/>
            <a:ext cx="121968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smtClean="0"/>
              <a:t>Klicka på ikonen för att lägga till en bild</a:t>
            </a:r>
            <a:endParaRPr lang="sv-SE" dirty="0"/>
          </a:p>
        </p:txBody>
      </p:sp>
      <p:sp>
        <p:nvSpPr>
          <p:cNvPr id="2" name="Rubrik 1"/>
          <p:cNvSpPr>
            <a:spLocks noGrp="1"/>
          </p:cNvSpPr>
          <p:nvPr>
            <p:ph type="ctrTitle"/>
          </p:nvPr>
        </p:nvSpPr>
        <p:spPr>
          <a:xfrm>
            <a:off x="1045789" y="2059055"/>
            <a:ext cx="10363200" cy="1104900"/>
          </a:xfrm>
        </p:spPr>
        <p:txBody>
          <a:bodyPr/>
          <a:lstStyle>
            <a:lvl1pPr>
              <a:defRPr sz="3400">
                <a:solidFill>
                  <a:srgbClr val="E98300"/>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1068918" y="4266502"/>
            <a:ext cx="7811357"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sp>
        <p:nvSpPr>
          <p:cNvPr id="4" name="Platshållare för datum 3"/>
          <p:cNvSpPr>
            <a:spLocks noGrp="1"/>
          </p:cNvSpPr>
          <p:nvPr>
            <p:ph type="dt" sz="half" idx="10"/>
          </p:nvPr>
        </p:nvSpPr>
        <p:spPr>
          <a:xfrm>
            <a:off x="1090120" y="5380363"/>
            <a:ext cx="1536171" cy="267235"/>
          </a:xfrm>
        </p:spPr>
        <p:txBody>
          <a:bodyPr/>
          <a:lstStyle>
            <a:lvl1pPr>
              <a:defRPr sz="900" b="1">
                <a:solidFill>
                  <a:srgbClr val="FFFFFF"/>
                </a:solidFill>
              </a:defRPr>
            </a:lvl1pPr>
          </a:lstStyle>
          <a:p>
            <a:endParaRPr lang="sv-SE" dirty="0"/>
          </a:p>
        </p:txBody>
      </p:sp>
      <p:sp>
        <p:nvSpPr>
          <p:cNvPr id="14" name="Platshållare för text 13"/>
          <p:cNvSpPr>
            <a:spLocks noGrp="1"/>
          </p:cNvSpPr>
          <p:nvPr>
            <p:ph type="body" sz="quarter" idx="14"/>
          </p:nvPr>
        </p:nvSpPr>
        <p:spPr>
          <a:xfrm>
            <a:off x="1068917" y="4475023"/>
            <a:ext cx="7811392"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smtClean="0"/>
              <a:t>Redigera format för bakgrundstext</a:t>
            </a:r>
          </a:p>
        </p:txBody>
      </p:sp>
      <p:pic>
        <p:nvPicPr>
          <p:cNvPr id="11" name="Bildobjekt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509" y="800438"/>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1068917" y="687600"/>
            <a:ext cx="9268800"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5767346" y="2128872"/>
            <a:ext cx="4399721" cy="3095625"/>
          </a:xfrm>
        </p:spPr>
        <p:txBody>
          <a:bodyPr/>
          <a:lstStyle>
            <a:lvl1pPr marL="0" indent="0">
              <a:buNone/>
              <a:defRPr sz="1400" b="0" baseline="0"/>
            </a:lvl1pPr>
          </a:lstStyle>
          <a:p>
            <a:r>
              <a:rPr lang="sv-SE" smtClean="0"/>
              <a:t>Klicka på ikonen för att lägga till en bild</a:t>
            </a:r>
            <a:endParaRPr lang="sv-SE" dirty="0"/>
          </a:p>
        </p:txBody>
      </p:sp>
      <p:sp>
        <p:nvSpPr>
          <p:cNvPr id="12" name="Platshållare för text 11"/>
          <p:cNvSpPr>
            <a:spLocks noGrp="1"/>
          </p:cNvSpPr>
          <p:nvPr>
            <p:ph type="body" sz="quarter" idx="15"/>
          </p:nvPr>
        </p:nvSpPr>
        <p:spPr>
          <a:xfrm>
            <a:off x="5764964" y="5299365"/>
            <a:ext cx="4416293"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7" name="Platshållare för text 6"/>
          <p:cNvSpPr>
            <a:spLocks noGrp="1"/>
          </p:cNvSpPr>
          <p:nvPr>
            <p:ph type="body" sz="quarter" idx="16"/>
          </p:nvPr>
        </p:nvSpPr>
        <p:spPr>
          <a:xfrm>
            <a:off x="1068918" y="2139951"/>
            <a:ext cx="4451988" cy="3648075"/>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1071793" y="687600"/>
            <a:ext cx="9104716"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innehåll 7"/>
          <p:cNvSpPr>
            <a:spLocks noGrp="1"/>
          </p:cNvSpPr>
          <p:nvPr>
            <p:ph sz="quarter" idx="13"/>
          </p:nvPr>
        </p:nvSpPr>
        <p:spPr>
          <a:xfrm>
            <a:off x="1068918" y="2139351"/>
            <a:ext cx="4547029" cy="3632799"/>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sp>
        <p:nvSpPr>
          <p:cNvPr id="9" name="Platshållare för bild 8"/>
          <p:cNvSpPr>
            <a:spLocks noGrp="1"/>
          </p:cNvSpPr>
          <p:nvPr>
            <p:ph type="pic" sz="quarter" idx="14"/>
          </p:nvPr>
        </p:nvSpPr>
        <p:spPr>
          <a:xfrm>
            <a:off x="5767346" y="2127600"/>
            <a:ext cx="6424655" cy="3439984"/>
          </a:xfrm>
        </p:spPr>
        <p:txBody>
          <a:bodyPr/>
          <a:lstStyle>
            <a:lvl1pPr marL="0" indent="0">
              <a:buNone/>
              <a:defRPr b="0"/>
            </a:lvl1pPr>
          </a:lstStyle>
          <a:p>
            <a:r>
              <a:rPr lang="sv-SE" smtClean="0"/>
              <a:t>Klicka på ikonen för att lägga till en bild</a:t>
            </a:r>
            <a:endParaRPr lang="sv-SE" dirty="0"/>
          </a:p>
        </p:txBody>
      </p:sp>
      <p:sp>
        <p:nvSpPr>
          <p:cNvPr id="12" name="Platshållare för text 11"/>
          <p:cNvSpPr>
            <a:spLocks noGrp="1"/>
          </p:cNvSpPr>
          <p:nvPr>
            <p:ph type="body" sz="quarter" idx="15"/>
          </p:nvPr>
        </p:nvSpPr>
        <p:spPr>
          <a:xfrm>
            <a:off x="840319" y="5221275"/>
            <a:ext cx="4562981"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 </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1071793" y="687600"/>
            <a:ext cx="9104716" cy="1296144"/>
          </a:xfrm>
        </p:spPr>
        <p:txBody>
          <a:bodyPr/>
          <a:lstStyle/>
          <a:p>
            <a:r>
              <a:rPr lang="sv-SE" smtClean="0"/>
              <a:t>Klicka här för att ändra format</a:t>
            </a:r>
            <a:endParaRPr lang="sv-SE" dirty="0"/>
          </a:p>
        </p:txBody>
      </p:sp>
      <p:sp>
        <p:nvSpPr>
          <p:cNvPr id="7" name="Platshållare för innehåll 7"/>
          <p:cNvSpPr>
            <a:spLocks noGrp="1"/>
          </p:cNvSpPr>
          <p:nvPr>
            <p:ph sz="quarter" idx="13"/>
          </p:nvPr>
        </p:nvSpPr>
        <p:spPr>
          <a:xfrm>
            <a:off x="1068918" y="2139351"/>
            <a:ext cx="4547029"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Nivå två</a:t>
            </a:r>
          </a:p>
        </p:txBody>
      </p:sp>
      <p:sp>
        <p:nvSpPr>
          <p:cNvPr id="8" name="Platshållare för bild 8"/>
          <p:cNvSpPr>
            <a:spLocks noGrp="1"/>
          </p:cNvSpPr>
          <p:nvPr>
            <p:ph type="pic" sz="quarter" idx="14"/>
          </p:nvPr>
        </p:nvSpPr>
        <p:spPr>
          <a:xfrm>
            <a:off x="5767346" y="2127600"/>
            <a:ext cx="4641863" cy="3439984"/>
          </a:xfrm>
        </p:spPr>
        <p:txBody>
          <a:bodyPr/>
          <a:lstStyle>
            <a:lvl1pPr marL="0" indent="0">
              <a:buNone/>
              <a:defRPr b="0"/>
            </a:lvl1pPr>
          </a:lstStyle>
          <a:p>
            <a:r>
              <a:rPr lang="sv-SE" smtClean="0"/>
              <a:t>Klicka på ikonen för att lägga till en bild</a:t>
            </a:r>
            <a:endParaRPr lang="sv-SE" dirty="0"/>
          </a:p>
        </p:txBody>
      </p:sp>
      <p:sp>
        <p:nvSpPr>
          <p:cNvPr id="9" name="Platshållare för text 11"/>
          <p:cNvSpPr>
            <a:spLocks noGrp="1"/>
          </p:cNvSpPr>
          <p:nvPr>
            <p:ph type="body" sz="quarter" idx="15"/>
          </p:nvPr>
        </p:nvSpPr>
        <p:spPr>
          <a:xfrm>
            <a:off x="840319" y="5221275"/>
            <a:ext cx="4562981"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 </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1071793" y="687600"/>
            <a:ext cx="9104716" cy="1296144"/>
          </a:xfrm>
        </p:spPr>
        <p:txBody>
          <a:bodyPr/>
          <a:lstStyle/>
          <a:p>
            <a:r>
              <a:rPr lang="sv-SE" smtClean="0"/>
              <a:t>Klicka här för att ändra format</a:t>
            </a:r>
            <a:endParaRPr lang="sv-SE" dirty="0"/>
          </a:p>
        </p:txBody>
      </p:sp>
      <p:sp>
        <p:nvSpPr>
          <p:cNvPr id="7" name="Platshållare för innehåll 7"/>
          <p:cNvSpPr>
            <a:spLocks noGrp="1"/>
          </p:cNvSpPr>
          <p:nvPr>
            <p:ph sz="quarter" idx="13"/>
          </p:nvPr>
        </p:nvSpPr>
        <p:spPr>
          <a:xfrm>
            <a:off x="1068918" y="2139351"/>
            <a:ext cx="4547029"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Nivå två</a:t>
            </a:r>
          </a:p>
        </p:txBody>
      </p:sp>
      <p:sp>
        <p:nvSpPr>
          <p:cNvPr id="8" name="Platshållare för bild 8"/>
          <p:cNvSpPr>
            <a:spLocks noGrp="1"/>
          </p:cNvSpPr>
          <p:nvPr>
            <p:ph type="pic" sz="quarter" idx="14"/>
          </p:nvPr>
        </p:nvSpPr>
        <p:spPr>
          <a:xfrm>
            <a:off x="5767346" y="2127600"/>
            <a:ext cx="4641863" cy="3439984"/>
          </a:xfrm>
        </p:spPr>
        <p:txBody>
          <a:bodyPr/>
          <a:lstStyle>
            <a:lvl1pPr marL="0" indent="0">
              <a:buNone/>
              <a:defRPr b="0"/>
            </a:lvl1pPr>
          </a:lstStyle>
          <a:p>
            <a:r>
              <a:rPr lang="sv-SE" smtClean="0"/>
              <a:t>Klicka på ikonen för att lägga till en bild</a:t>
            </a:r>
            <a:endParaRPr lang="sv-SE" dirty="0"/>
          </a:p>
        </p:txBody>
      </p:sp>
      <p:sp>
        <p:nvSpPr>
          <p:cNvPr id="9" name="Platshållare för text 11"/>
          <p:cNvSpPr>
            <a:spLocks noGrp="1"/>
          </p:cNvSpPr>
          <p:nvPr>
            <p:ph type="body" sz="quarter" idx="15"/>
          </p:nvPr>
        </p:nvSpPr>
        <p:spPr>
          <a:xfrm>
            <a:off x="840319" y="5221275"/>
            <a:ext cx="4562981"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1071793" y="687600"/>
            <a:ext cx="9104716"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5767346" y="2127600"/>
            <a:ext cx="6424655" cy="3439984"/>
          </a:xfrm>
        </p:spPr>
        <p:txBody>
          <a:bodyPr/>
          <a:lstStyle>
            <a:lvl1pPr marL="0" indent="0">
              <a:buNone/>
              <a:defRPr b="0"/>
            </a:lvl1pPr>
          </a:lstStyle>
          <a:p>
            <a:r>
              <a:rPr lang="sv-SE" smtClean="0"/>
              <a:t>Klicka på ikonen för att lägga till en bild</a:t>
            </a:r>
            <a:endParaRPr lang="sv-SE" dirty="0"/>
          </a:p>
        </p:txBody>
      </p:sp>
      <p:sp>
        <p:nvSpPr>
          <p:cNvPr id="12" name="Platshållare för text 11"/>
          <p:cNvSpPr>
            <a:spLocks noGrp="1"/>
          </p:cNvSpPr>
          <p:nvPr>
            <p:ph type="body" sz="quarter" idx="15"/>
          </p:nvPr>
        </p:nvSpPr>
        <p:spPr>
          <a:xfrm>
            <a:off x="840319" y="5221275"/>
            <a:ext cx="4562981"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7" name="Platshållare för text 6"/>
          <p:cNvSpPr>
            <a:spLocks noGrp="1"/>
          </p:cNvSpPr>
          <p:nvPr>
            <p:ph type="body" sz="quarter" idx="16"/>
          </p:nvPr>
        </p:nvSpPr>
        <p:spPr>
          <a:xfrm>
            <a:off x="1068918" y="2130425"/>
            <a:ext cx="4336969"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1071793" y="687600"/>
            <a:ext cx="9104716"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5767346" y="2127600"/>
            <a:ext cx="6424655" cy="3439984"/>
          </a:xfrm>
        </p:spPr>
        <p:txBody>
          <a:bodyPr/>
          <a:lstStyle>
            <a:lvl1pPr marL="0" indent="0">
              <a:buNone/>
              <a:defRPr b="0"/>
            </a:lvl1pPr>
          </a:lstStyle>
          <a:p>
            <a:r>
              <a:rPr lang="sv-SE" smtClean="0"/>
              <a:t>Klicka på ikonen för att lägga till en bild</a:t>
            </a:r>
            <a:endParaRPr lang="sv-SE" dirty="0"/>
          </a:p>
        </p:txBody>
      </p:sp>
      <p:sp>
        <p:nvSpPr>
          <p:cNvPr id="12" name="Platshållare för text 11"/>
          <p:cNvSpPr>
            <a:spLocks noGrp="1"/>
          </p:cNvSpPr>
          <p:nvPr>
            <p:ph type="body" sz="quarter" idx="15"/>
          </p:nvPr>
        </p:nvSpPr>
        <p:spPr>
          <a:xfrm>
            <a:off x="840319" y="5221275"/>
            <a:ext cx="4562981"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0" name="Platshållare för innehåll 7"/>
          <p:cNvSpPr>
            <a:spLocks noGrp="1"/>
          </p:cNvSpPr>
          <p:nvPr>
            <p:ph sz="quarter" idx="13"/>
          </p:nvPr>
        </p:nvSpPr>
        <p:spPr>
          <a:xfrm>
            <a:off x="1068918" y="2139351"/>
            <a:ext cx="4547029"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Nivå två</a:t>
            </a:r>
          </a:p>
        </p:txBody>
      </p:sp>
      <p:pic>
        <p:nvPicPr>
          <p:cNvPr id="11" name="Bildobjekt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1071792" y="687600"/>
            <a:ext cx="9276592"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1068918" y="2127601"/>
            <a:ext cx="4399721" cy="3441117"/>
          </a:xfrm>
        </p:spPr>
        <p:txBody>
          <a:bodyPr/>
          <a:lstStyle>
            <a:lvl1pPr marL="0" indent="0">
              <a:buNone/>
              <a:defRPr sz="1400" b="0"/>
            </a:lvl1pPr>
          </a:lstStyle>
          <a:p>
            <a:r>
              <a:rPr lang="sv-SE" smtClean="0"/>
              <a:t>Klicka på ikonen för att lägga till en bild</a:t>
            </a:r>
            <a:endParaRPr lang="sv-SE" dirty="0"/>
          </a:p>
        </p:txBody>
      </p:sp>
      <p:sp>
        <p:nvSpPr>
          <p:cNvPr id="15" name="Platshållare för text 11"/>
          <p:cNvSpPr>
            <a:spLocks noGrp="1"/>
          </p:cNvSpPr>
          <p:nvPr>
            <p:ph type="body" sz="quarter" idx="15"/>
          </p:nvPr>
        </p:nvSpPr>
        <p:spPr>
          <a:xfrm>
            <a:off x="5716437" y="5221275"/>
            <a:ext cx="4658265"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0" name="Platshållare för text 6"/>
          <p:cNvSpPr>
            <a:spLocks noGrp="1"/>
          </p:cNvSpPr>
          <p:nvPr>
            <p:ph type="body" sz="quarter" idx="16"/>
          </p:nvPr>
        </p:nvSpPr>
        <p:spPr>
          <a:xfrm>
            <a:off x="5715457" y="2139951"/>
            <a:ext cx="4451988" cy="3648075"/>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pic>
        <p:nvPicPr>
          <p:cNvPr id="11" name="Bildobjekt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1071792" y="687600"/>
            <a:ext cx="9302909"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1" y="2127600"/>
            <a:ext cx="5458940" cy="3439984"/>
          </a:xfrm>
        </p:spPr>
        <p:txBody>
          <a:bodyPr/>
          <a:lstStyle>
            <a:lvl1pPr marL="0" indent="0">
              <a:buNone/>
              <a:defRPr b="0"/>
            </a:lvl1pPr>
          </a:lstStyle>
          <a:p>
            <a:r>
              <a:rPr lang="sv-SE" smtClean="0"/>
              <a:t>Klicka på ikonen för att lägga till en bild</a:t>
            </a:r>
            <a:endParaRPr lang="sv-SE" dirty="0"/>
          </a:p>
        </p:txBody>
      </p:sp>
      <p:sp>
        <p:nvSpPr>
          <p:cNvPr id="11" name="Platshållare för text 11"/>
          <p:cNvSpPr>
            <a:spLocks noGrp="1"/>
          </p:cNvSpPr>
          <p:nvPr>
            <p:ph type="body" sz="quarter" idx="15"/>
          </p:nvPr>
        </p:nvSpPr>
        <p:spPr>
          <a:xfrm>
            <a:off x="5704936" y="5221275"/>
            <a:ext cx="4704272"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3" name="Platshållare för text 6"/>
          <p:cNvSpPr>
            <a:spLocks noGrp="1"/>
          </p:cNvSpPr>
          <p:nvPr>
            <p:ph type="body" sz="quarter" idx="16"/>
          </p:nvPr>
        </p:nvSpPr>
        <p:spPr>
          <a:xfrm>
            <a:off x="5715457" y="2139951"/>
            <a:ext cx="4451988" cy="3648075"/>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1071792" y="687600"/>
            <a:ext cx="9276592"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1068918" y="2127601"/>
            <a:ext cx="4399721" cy="3441117"/>
          </a:xfrm>
        </p:spPr>
        <p:txBody>
          <a:bodyPr/>
          <a:lstStyle>
            <a:lvl1pPr marL="0" indent="0">
              <a:buNone/>
              <a:defRPr sz="1400" b="0"/>
            </a:lvl1pPr>
          </a:lstStyle>
          <a:p>
            <a:r>
              <a:rPr lang="sv-SE" smtClean="0"/>
              <a:t>Klicka på ikonen för att lägga till en bild</a:t>
            </a:r>
            <a:endParaRPr lang="sv-SE" dirty="0"/>
          </a:p>
        </p:txBody>
      </p:sp>
      <p:sp>
        <p:nvSpPr>
          <p:cNvPr id="15" name="Platshållare för text 11"/>
          <p:cNvSpPr>
            <a:spLocks noGrp="1"/>
          </p:cNvSpPr>
          <p:nvPr>
            <p:ph type="body" sz="quarter" idx="15"/>
          </p:nvPr>
        </p:nvSpPr>
        <p:spPr>
          <a:xfrm>
            <a:off x="5716437" y="5221275"/>
            <a:ext cx="4658265"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0" name="Platshållare för text 6"/>
          <p:cNvSpPr>
            <a:spLocks noGrp="1"/>
          </p:cNvSpPr>
          <p:nvPr>
            <p:ph type="body" sz="quarter" idx="16"/>
          </p:nvPr>
        </p:nvSpPr>
        <p:spPr>
          <a:xfrm>
            <a:off x="5704936" y="2130426"/>
            <a:ext cx="4668848"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smtClean="0"/>
              <a:t>Redigera format för bakgrundstext</a:t>
            </a:r>
          </a:p>
        </p:txBody>
      </p:sp>
      <p:pic>
        <p:nvPicPr>
          <p:cNvPr id="11" name="Bildobjekt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1071792" y="687600"/>
            <a:ext cx="9276592"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1068918" y="2127601"/>
            <a:ext cx="4399721" cy="3441117"/>
          </a:xfrm>
        </p:spPr>
        <p:txBody>
          <a:bodyPr/>
          <a:lstStyle>
            <a:lvl1pPr marL="0" indent="0">
              <a:buNone/>
              <a:defRPr sz="1400" b="0"/>
            </a:lvl1pPr>
          </a:lstStyle>
          <a:p>
            <a:r>
              <a:rPr lang="sv-SE" smtClean="0"/>
              <a:t>Klicka på ikonen för att lägga till en bild</a:t>
            </a:r>
            <a:endParaRPr lang="sv-SE" dirty="0"/>
          </a:p>
        </p:txBody>
      </p:sp>
      <p:sp>
        <p:nvSpPr>
          <p:cNvPr id="15" name="Platshållare för text 11"/>
          <p:cNvSpPr>
            <a:spLocks noGrp="1"/>
          </p:cNvSpPr>
          <p:nvPr>
            <p:ph type="body" sz="quarter" idx="15"/>
          </p:nvPr>
        </p:nvSpPr>
        <p:spPr>
          <a:xfrm>
            <a:off x="5716437" y="5221275"/>
            <a:ext cx="4658265"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7" name="Platshållare för text 6"/>
          <p:cNvSpPr>
            <a:spLocks noGrp="1"/>
          </p:cNvSpPr>
          <p:nvPr>
            <p:ph type="body" sz="quarter" idx="16"/>
          </p:nvPr>
        </p:nvSpPr>
        <p:spPr>
          <a:xfrm>
            <a:off x="5704936" y="2130426"/>
            <a:ext cx="4668848" cy="2976412"/>
          </a:xfrm>
        </p:spPr>
        <p:txBody>
          <a:bodyPr/>
          <a:lstStyle>
            <a:lvl1pPr marL="0" indent="0">
              <a:buNone/>
              <a:defRPr sz="2000"/>
            </a:lvl1pPr>
            <a:lvl2pPr>
              <a:defRPr sz="2000"/>
            </a:lvl2pPr>
            <a:lvl3pPr>
              <a:defRPr sz="2000"/>
            </a:lvl3pPr>
            <a:lvl4pPr>
              <a:defRPr sz="2000"/>
            </a:lvl4pPr>
            <a:lvl5pPr>
              <a:defRPr sz="2000"/>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dirty="0"/>
          </a:p>
        </p:txBody>
      </p:sp>
      <p:sp>
        <p:nvSpPr>
          <p:cNvPr id="9" name="Platshållare för bild 8"/>
          <p:cNvSpPr>
            <a:spLocks noGrp="1"/>
          </p:cNvSpPr>
          <p:nvPr>
            <p:ph type="pic" sz="quarter" idx="13"/>
          </p:nvPr>
        </p:nvSpPr>
        <p:spPr>
          <a:xfrm>
            <a:off x="0" y="1548842"/>
            <a:ext cx="121968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smtClean="0"/>
              <a:t>Klicka på ikonen för att lägga till en bild</a:t>
            </a:r>
            <a:endParaRPr lang="sv-SE" dirty="0"/>
          </a:p>
        </p:txBody>
      </p:sp>
      <p:sp>
        <p:nvSpPr>
          <p:cNvPr id="2" name="Rubrik 1"/>
          <p:cNvSpPr>
            <a:spLocks noGrp="1"/>
          </p:cNvSpPr>
          <p:nvPr>
            <p:ph type="ctrTitle"/>
          </p:nvPr>
        </p:nvSpPr>
        <p:spPr>
          <a:xfrm>
            <a:off x="1045789" y="725701"/>
            <a:ext cx="10363200" cy="1408385"/>
          </a:xfrm>
        </p:spPr>
        <p:txBody>
          <a:bodyPr/>
          <a:lstStyle>
            <a:lvl1pPr>
              <a:defRPr sz="3400">
                <a:solidFill>
                  <a:srgbClr val="FFFFFF"/>
                </a:solidFill>
              </a:defRPr>
            </a:lvl1pPr>
          </a:lstStyle>
          <a:p>
            <a:r>
              <a:rPr lang="sv-SE" smtClean="0"/>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1071792" y="687600"/>
            <a:ext cx="9302909"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1" y="2127600"/>
            <a:ext cx="5458940" cy="3439984"/>
          </a:xfrm>
        </p:spPr>
        <p:txBody>
          <a:bodyPr/>
          <a:lstStyle>
            <a:lvl1pPr marL="0" indent="0">
              <a:buNone/>
              <a:defRPr b="0"/>
            </a:lvl1pPr>
          </a:lstStyle>
          <a:p>
            <a:r>
              <a:rPr lang="sv-SE" smtClean="0"/>
              <a:t>Klicka på ikonen för att lägga till en bild</a:t>
            </a:r>
            <a:endParaRPr lang="sv-SE" dirty="0"/>
          </a:p>
        </p:txBody>
      </p:sp>
      <p:sp>
        <p:nvSpPr>
          <p:cNvPr id="11" name="Platshållare för text 11"/>
          <p:cNvSpPr>
            <a:spLocks noGrp="1"/>
          </p:cNvSpPr>
          <p:nvPr>
            <p:ph type="body" sz="quarter" idx="15"/>
          </p:nvPr>
        </p:nvSpPr>
        <p:spPr>
          <a:xfrm>
            <a:off x="5704936" y="5221275"/>
            <a:ext cx="4704272"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2" name="Platshållare för text 6"/>
          <p:cNvSpPr>
            <a:spLocks noGrp="1"/>
          </p:cNvSpPr>
          <p:nvPr>
            <p:ph type="body" sz="quarter" idx="16"/>
          </p:nvPr>
        </p:nvSpPr>
        <p:spPr>
          <a:xfrm>
            <a:off x="5704936" y="2130426"/>
            <a:ext cx="4668848"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1071792" y="687600"/>
            <a:ext cx="9302909"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bild 8"/>
          <p:cNvSpPr>
            <a:spLocks noGrp="1"/>
          </p:cNvSpPr>
          <p:nvPr>
            <p:ph type="pic" sz="quarter" idx="14"/>
          </p:nvPr>
        </p:nvSpPr>
        <p:spPr>
          <a:xfrm>
            <a:off x="1" y="2127600"/>
            <a:ext cx="5458940" cy="3439984"/>
          </a:xfrm>
        </p:spPr>
        <p:txBody>
          <a:bodyPr/>
          <a:lstStyle>
            <a:lvl1pPr marL="0" indent="0">
              <a:buNone/>
              <a:defRPr b="0"/>
            </a:lvl1pPr>
          </a:lstStyle>
          <a:p>
            <a:r>
              <a:rPr lang="sv-SE" smtClean="0"/>
              <a:t>Klicka på ikonen för att lägga till en bild</a:t>
            </a:r>
            <a:endParaRPr lang="sv-SE" dirty="0"/>
          </a:p>
        </p:txBody>
      </p:sp>
      <p:sp>
        <p:nvSpPr>
          <p:cNvPr id="11" name="Platshållare för text 11"/>
          <p:cNvSpPr>
            <a:spLocks noGrp="1"/>
          </p:cNvSpPr>
          <p:nvPr>
            <p:ph type="body" sz="quarter" idx="15"/>
          </p:nvPr>
        </p:nvSpPr>
        <p:spPr>
          <a:xfrm>
            <a:off x="5704936" y="5221275"/>
            <a:ext cx="4704272"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2" name="Platshållare för text 6"/>
          <p:cNvSpPr>
            <a:spLocks noGrp="1"/>
          </p:cNvSpPr>
          <p:nvPr>
            <p:ph type="body" sz="quarter" idx="16"/>
          </p:nvPr>
        </p:nvSpPr>
        <p:spPr>
          <a:xfrm>
            <a:off x="5704936" y="2130426"/>
            <a:ext cx="4668848" cy="2976412"/>
          </a:xfrm>
        </p:spPr>
        <p:txBody>
          <a:bodyPr/>
          <a:lstStyle>
            <a:lvl1pPr marL="0" indent="0">
              <a:buNone/>
              <a:defRPr sz="2000"/>
            </a:lvl1pPr>
            <a:lvl2pPr>
              <a:defRPr sz="2000"/>
            </a:lvl2pPr>
            <a:lvl3pPr>
              <a:defRPr sz="2000"/>
            </a:lvl3pPr>
            <a:lvl4pPr>
              <a:defRPr sz="2000"/>
            </a:lvl4pPr>
            <a:lvl5pPr>
              <a:defRPr sz="2000"/>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1071793" y="687600"/>
            <a:ext cx="9104716" cy="1296144"/>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 </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bild 7"/>
          <p:cNvSpPr>
            <a:spLocks noGrp="1"/>
          </p:cNvSpPr>
          <p:nvPr>
            <p:ph type="pic" sz="quarter" idx="13"/>
          </p:nvPr>
        </p:nvSpPr>
        <p:spPr>
          <a:xfrm>
            <a:off x="1068918" y="2074073"/>
            <a:ext cx="9110133" cy="3438525"/>
          </a:xfrm>
        </p:spPr>
        <p:txBody>
          <a:bodyPr/>
          <a:lstStyle>
            <a:lvl1pPr marL="0" indent="0">
              <a:buNone/>
              <a:defRPr b="0"/>
            </a:lvl1pPr>
          </a:lstStyle>
          <a:p>
            <a:r>
              <a:rPr lang="sv-SE" smtClean="0"/>
              <a:t>Klicka på ikonen för att lägga till en bild</a:t>
            </a:r>
            <a:endParaRPr lang="sv-SE" dirty="0"/>
          </a:p>
        </p:txBody>
      </p:sp>
      <p:sp>
        <p:nvSpPr>
          <p:cNvPr id="9" name="Platshållare för text 11"/>
          <p:cNvSpPr>
            <a:spLocks noGrp="1"/>
          </p:cNvSpPr>
          <p:nvPr>
            <p:ph type="body" sz="quarter" idx="15"/>
          </p:nvPr>
        </p:nvSpPr>
        <p:spPr>
          <a:xfrm>
            <a:off x="5766571" y="5612278"/>
            <a:ext cx="4416293"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1071793" y="687600"/>
            <a:ext cx="9104716" cy="1296144"/>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 </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bild 7"/>
          <p:cNvSpPr>
            <a:spLocks noGrp="1"/>
          </p:cNvSpPr>
          <p:nvPr>
            <p:ph type="pic" sz="quarter" idx="13"/>
          </p:nvPr>
        </p:nvSpPr>
        <p:spPr>
          <a:xfrm>
            <a:off x="0" y="2066926"/>
            <a:ext cx="12192000" cy="3438525"/>
          </a:xfrm>
        </p:spPr>
        <p:txBody>
          <a:bodyPr/>
          <a:lstStyle>
            <a:lvl1pPr marL="0" indent="0">
              <a:buNone/>
              <a:defRPr b="0"/>
            </a:lvl1pPr>
          </a:lstStyle>
          <a:p>
            <a:r>
              <a:rPr lang="sv-SE" smtClean="0"/>
              <a:t>Klicka på ikonen för att lägga till en bild</a:t>
            </a:r>
            <a:endParaRPr lang="sv-SE" dirty="0"/>
          </a:p>
        </p:txBody>
      </p:sp>
      <p:sp>
        <p:nvSpPr>
          <p:cNvPr id="13" name="Platshållare för text 11"/>
          <p:cNvSpPr>
            <a:spLocks noGrp="1"/>
          </p:cNvSpPr>
          <p:nvPr>
            <p:ph type="body" sz="quarter" idx="15"/>
          </p:nvPr>
        </p:nvSpPr>
        <p:spPr>
          <a:xfrm>
            <a:off x="5766571" y="5612278"/>
            <a:ext cx="4416293"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r>
              <a:rPr lang="sv-SE"/>
              <a:t>Sveriges kunskapsmyndighet för vård och omsorg </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dirty="0"/>
          </a:p>
        </p:txBody>
      </p:sp>
      <p:sp>
        <p:nvSpPr>
          <p:cNvPr id="5" name="Platshållare för bild 7"/>
          <p:cNvSpPr>
            <a:spLocks noGrp="1"/>
          </p:cNvSpPr>
          <p:nvPr>
            <p:ph type="pic" sz="quarter" idx="13"/>
          </p:nvPr>
        </p:nvSpPr>
        <p:spPr>
          <a:xfrm>
            <a:off x="0" y="664235"/>
            <a:ext cx="12192000" cy="5003320"/>
          </a:xfrm>
        </p:spPr>
        <p:txBody>
          <a:bodyPr/>
          <a:lstStyle>
            <a:lvl1pPr marL="0" indent="0">
              <a:buNone/>
              <a:defRPr b="0"/>
            </a:lvl1pPr>
          </a:lstStyle>
          <a:p>
            <a:r>
              <a:rPr lang="sv-SE" smtClean="0"/>
              <a:t>Klicka på ikonen för att lägga till en bild</a:t>
            </a:r>
            <a:endParaRPr lang="sv-SE" dirty="0"/>
          </a:p>
        </p:txBody>
      </p:sp>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1071792" y="687600"/>
            <a:ext cx="9276592" cy="1296144"/>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 </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dirty="0"/>
          </a:p>
        </p:txBody>
      </p:sp>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Slutsida">
    <p:spTree>
      <p:nvGrpSpPr>
        <p:cNvPr id="1" name=""/>
        <p:cNvGrpSpPr/>
        <p:nvPr/>
      </p:nvGrpSpPr>
      <p:grpSpPr>
        <a:xfrm>
          <a:off x="0" y="0"/>
          <a:ext cx="0" cy="0"/>
          <a:chOff x="0" y="0"/>
          <a:chExt cx="0" cy="0"/>
        </a:xfrm>
      </p:grpSpPr>
      <p:sp>
        <p:nvSpPr>
          <p:cNvPr id="10" name="Rektangel 9"/>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dirty="0"/>
          </a:p>
        </p:txBody>
      </p:sp>
      <p:sp>
        <p:nvSpPr>
          <p:cNvPr id="8" name="Rektangel 2"/>
          <p:cNvSpPr/>
          <p:nvPr userDrawn="1"/>
        </p:nvSpPr>
        <p:spPr>
          <a:xfrm>
            <a:off x="0" y="1543050"/>
            <a:ext cx="12192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dirty="0">
              <a:solidFill>
                <a:schemeClr val="tx1"/>
              </a:solidFill>
            </a:endParaRPr>
          </a:p>
        </p:txBody>
      </p:sp>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097" y="6210000"/>
            <a:ext cx="1396800" cy="293233"/>
          </a:xfrm>
          <a:prstGeom prst="rect">
            <a:avLst/>
          </a:prstGeom>
        </p:spPr>
      </p:pic>
      <p:sp>
        <p:nvSpPr>
          <p:cNvPr id="7" name="textruta 6">
            <a:extLst>
              <a:ext uri="{FF2B5EF4-FFF2-40B4-BE49-F238E27FC236}">
                <a16:creationId xmlns:a16="http://schemas.microsoft.com/office/drawing/2014/main" id="{86EA4738-985C-42D4-BF4F-360677E82956}"/>
              </a:ext>
            </a:extLst>
          </p:cNvPr>
          <p:cNvSpPr txBox="1"/>
          <p:nvPr userDrawn="1"/>
        </p:nvSpPr>
        <p:spPr>
          <a:xfrm>
            <a:off x="6048702" y="4927392"/>
            <a:ext cx="3970284" cy="1079270"/>
          </a:xfrm>
          <a:prstGeom prst="rect">
            <a:avLst/>
          </a:prstGeom>
          <a:noFill/>
        </p:spPr>
        <p:txBody>
          <a:bodyPr wrap="square" lIns="0" tIns="0" rIns="0" bIns="0" rtlCol="0">
            <a:spAutoFit/>
          </a:bodyPr>
          <a:lstStyle/>
          <a:p>
            <a:pPr algn="r"/>
            <a:r>
              <a:rPr lang="sv-SE" sz="2600" b="1" dirty="0">
                <a:solidFill>
                  <a:schemeClr val="accent4"/>
                </a:solidFill>
              </a:rPr>
              <a:t>Mer information finns på:</a:t>
            </a:r>
          </a:p>
          <a:p>
            <a:pPr algn="r"/>
            <a:r>
              <a:rPr lang="sv-SE" sz="2600" b="1" dirty="0">
                <a:solidFill>
                  <a:schemeClr val="accent4"/>
                </a:solidFill>
              </a:rPr>
              <a:t>www.socialstyrelsen.se</a:t>
            </a:r>
          </a:p>
        </p:txBody>
      </p:sp>
    </p:spTree>
    <p:extLst>
      <p:ext uri="{BB962C8B-B14F-4D97-AF65-F5344CB8AC3E}">
        <p14:creationId xmlns:p14="http://schemas.microsoft.com/office/powerpoint/2010/main" val="436351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dirty="0"/>
          </a:p>
        </p:txBody>
      </p:sp>
      <p:sp>
        <p:nvSpPr>
          <p:cNvPr id="8" name="Rektangel 2"/>
          <p:cNvSpPr/>
          <p:nvPr userDrawn="1"/>
        </p:nvSpPr>
        <p:spPr>
          <a:xfrm>
            <a:off x="0" y="1543050"/>
            <a:ext cx="12192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dirty="0">
              <a:solidFill>
                <a:schemeClr val="tx1"/>
              </a:solidFill>
            </a:endParaRPr>
          </a:p>
        </p:txBody>
      </p:sp>
      <p:sp>
        <p:nvSpPr>
          <p:cNvPr id="9" name="Rubrik 1"/>
          <p:cNvSpPr>
            <a:spLocks noGrp="1"/>
          </p:cNvSpPr>
          <p:nvPr>
            <p:ph type="ctrTitle"/>
          </p:nvPr>
        </p:nvSpPr>
        <p:spPr>
          <a:xfrm>
            <a:off x="1045789" y="725701"/>
            <a:ext cx="10363200" cy="1408385"/>
          </a:xfrm>
        </p:spPr>
        <p:txBody>
          <a:bodyPr/>
          <a:lstStyle>
            <a:lvl1pPr>
              <a:defRPr sz="3400">
                <a:solidFill>
                  <a:srgbClr val="FFFFFF"/>
                </a:solidFill>
              </a:defRPr>
            </a:lvl1pPr>
          </a:lstStyle>
          <a:p>
            <a:r>
              <a:rPr lang="sv-SE" smtClean="0"/>
              <a:t>Klicka här för att ändra format</a:t>
            </a:r>
            <a:endParaRPr lang="sv-SE" dirty="0"/>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097"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innehåll 7"/>
          <p:cNvSpPr>
            <a:spLocks noGrp="1"/>
          </p:cNvSpPr>
          <p:nvPr>
            <p:ph sz="quarter" idx="13"/>
          </p:nvPr>
        </p:nvSpPr>
        <p:spPr>
          <a:xfrm>
            <a:off x="1068917" y="2059200"/>
            <a:ext cx="9279467"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3" name="Bildobjekt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innehåll 7"/>
          <p:cNvSpPr>
            <a:spLocks noGrp="1"/>
          </p:cNvSpPr>
          <p:nvPr>
            <p:ph sz="quarter" idx="13"/>
          </p:nvPr>
        </p:nvSpPr>
        <p:spPr>
          <a:xfrm>
            <a:off x="1068917" y="2059200"/>
            <a:ext cx="9279467" cy="3708400"/>
          </a:xfrm>
        </p:spPr>
        <p:txBody>
          <a:bodyPr/>
          <a:lstStyle>
            <a:lvl1pPr>
              <a:spcBef>
                <a:spcPts val="0"/>
              </a:spcBef>
              <a:defRPr sz="2600" b="0"/>
            </a:lvl1pPr>
            <a:lvl2pPr>
              <a:defRPr sz="2000"/>
            </a:lvl2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1068917" y="687600"/>
            <a:ext cx="9268800"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dirty="0"/>
              <a:t>Sveriges kunskapsmyndighet för vård och omsorg </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9" name="Platshållare för text 8"/>
          <p:cNvSpPr>
            <a:spLocks noGrp="1"/>
          </p:cNvSpPr>
          <p:nvPr>
            <p:ph type="body" sz="quarter" idx="13"/>
          </p:nvPr>
        </p:nvSpPr>
        <p:spPr>
          <a:xfrm>
            <a:off x="1068917" y="2059200"/>
            <a:ext cx="9279467"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smtClean="0"/>
              <a:t>Redigera format för bakgrundstext</a:t>
            </a:r>
          </a:p>
          <a:p>
            <a:pPr lvl="1"/>
            <a:r>
              <a:rPr lang="sv-SE" smtClean="0"/>
              <a:t>Nivå två</a:t>
            </a: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5"/>
            <a:ext cx="121968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innehåll 7"/>
          <p:cNvSpPr>
            <a:spLocks noGrp="1"/>
          </p:cNvSpPr>
          <p:nvPr>
            <p:ph sz="quarter" idx="13"/>
          </p:nvPr>
        </p:nvSpPr>
        <p:spPr>
          <a:xfrm>
            <a:off x="1068917" y="1353267"/>
            <a:ext cx="9279467"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5"/>
            <a:ext cx="121968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innehåll 7"/>
          <p:cNvSpPr>
            <a:spLocks noGrp="1"/>
          </p:cNvSpPr>
          <p:nvPr>
            <p:ph sz="quarter" idx="13"/>
          </p:nvPr>
        </p:nvSpPr>
        <p:spPr>
          <a:xfrm>
            <a:off x="1068917" y="1353267"/>
            <a:ext cx="9279467"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1068917" y="687600"/>
            <a:ext cx="9268800"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 </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dirty="0"/>
          </a:p>
        </p:txBody>
      </p:sp>
      <p:sp>
        <p:nvSpPr>
          <p:cNvPr id="8" name="Platshållare för innehåll 7"/>
          <p:cNvSpPr>
            <a:spLocks noGrp="1"/>
          </p:cNvSpPr>
          <p:nvPr>
            <p:ph sz="quarter" idx="13"/>
          </p:nvPr>
        </p:nvSpPr>
        <p:spPr>
          <a:xfrm>
            <a:off x="5807968" y="2060206"/>
            <a:ext cx="4540416"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text 9"/>
          <p:cNvSpPr>
            <a:spLocks noGrp="1"/>
          </p:cNvSpPr>
          <p:nvPr>
            <p:ph type="body" sz="quarter" idx="14" hasCustomPrompt="1"/>
          </p:nvPr>
        </p:nvSpPr>
        <p:spPr>
          <a:xfrm>
            <a:off x="1" y="2113906"/>
            <a:ext cx="5422900"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071792" y="686594"/>
            <a:ext cx="92688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1068918" y="2057400"/>
            <a:ext cx="9268485"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9896121" y="6295896"/>
            <a:ext cx="153617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5" name="Platshållare för sidfot 4"/>
          <p:cNvSpPr>
            <a:spLocks noGrp="1"/>
          </p:cNvSpPr>
          <p:nvPr>
            <p:ph type="ftr" sz="quarter" idx="3"/>
          </p:nvPr>
        </p:nvSpPr>
        <p:spPr>
          <a:xfrm>
            <a:off x="2753728" y="6295894"/>
            <a:ext cx="540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Sveriges kunskapsmyndighet för vård och omsorg </a:t>
            </a:r>
            <a:endParaRPr lang="sv-SE" dirty="0"/>
          </a:p>
        </p:txBody>
      </p:sp>
      <p:sp>
        <p:nvSpPr>
          <p:cNvPr id="6" name="Platshållare för bildnummer 5"/>
          <p:cNvSpPr>
            <a:spLocks noGrp="1"/>
          </p:cNvSpPr>
          <p:nvPr>
            <p:ph type="sldNum" sz="quarter" idx="4"/>
          </p:nvPr>
        </p:nvSpPr>
        <p:spPr>
          <a:xfrm>
            <a:off x="11211984" y="6295895"/>
            <a:ext cx="576725"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483079" y="5652398"/>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483079" y="6195324"/>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483079" y="2120322"/>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483079" y="702175"/>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12353029" y="5652398"/>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12353029" y="6195324"/>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12353029" y="2120322"/>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12353029" y="702175"/>
            <a:ext cx="333555"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1070115"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10335684"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1070115"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10335684"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pic>
        <p:nvPicPr>
          <p:cNvPr id="23" name="Bildobjekt 22"/>
          <p:cNvPicPr>
            <a:picLocks noChangeAspect="1"/>
          </p:cNvPicPr>
          <p:nvPr userDrawn="1"/>
        </p:nvPicPr>
        <p:blipFill>
          <a:blip r:embed="rId28">
            <a:extLst>
              <a:ext uri="{28A0092B-C50C-407E-A947-70E740481C1C}">
                <a14:useLocalDpi xmlns:a14="http://schemas.microsoft.com/office/drawing/2010/main" val="0"/>
              </a:ext>
            </a:extLst>
          </a:blip>
          <a:stretch>
            <a:fillRect/>
          </a:stretch>
        </p:blipFill>
        <p:spPr>
          <a:xfrm>
            <a:off x="1099097" y="6210000"/>
            <a:ext cx="1396800" cy="293233"/>
          </a:xfrm>
          <a:prstGeom prst="rect">
            <a:avLst/>
          </a:prstGeom>
        </p:spPr>
      </p:pic>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698" r:id="rId26"/>
  </p:sldLayoutIdLst>
  <p:hf sldNum="0" hdr="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ctrTitle"/>
          </p:nvPr>
        </p:nvSpPr>
        <p:spPr/>
        <p:txBody>
          <a:bodyPr/>
          <a:lstStyle/>
          <a:p>
            <a:r>
              <a:rPr lang="sv-SE" sz="3600" dirty="0"/>
              <a:t>Material för utveckling </a:t>
            </a:r>
            <a:r>
              <a:rPr lang="sv-SE" sz="3600" dirty="0" smtClean="0"/>
              <a:t/>
            </a:r>
            <a:br>
              <a:rPr lang="sv-SE" sz="3600" dirty="0" smtClean="0"/>
            </a:br>
            <a:r>
              <a:rPr lang="sv-SE" sz="3600" dirty="0" smtClean="0"/>
              <a:t>av </a:t>
            </a:r>
            <a:r>
              <a:rPr lang="sv-SE" sz="3600" dirty="0"/>
              <a:t>funktionen fast läkarkontakt</a:t>
            </a:r>
            <a:br>
              <a:rPr lang="sv-SE" sz="3600" dirty="0"/>
            </a:br>
            <a:endParaRPr lang="sv-SE" dirty="0"/>
          </a:p>
        </p:txBody>
      </p:sp>
      <p:sp>
        <p:nvSpPr>
          <p:cNvPr id="13" name="Underrubrik 12"/>
          <p:cNvSpPr>
            <a:spLocks noGrp="1"/>
          </p:cNvSpPr>
          <p:nvPr>
            <p:ph type="subTitle" idx="1"/>
          </p:nvPr>
        </p:nvSpPr>
        <p:spPr/>
        <p:txBody>
          <a:bodyPr/>
          <a:lstStyle/>
          <a:p>
            <a:endParaRPr lang="sv-SE"/>
          </a:p>
        </p:txBody>
      </p:sp>
      <p:sp>
        <p:nvSpPr>
          <p:cNvPr id="15" name="Platshållare för text 14"/>
          <p:cNvSpPr>
            <a:spLocks noGrp="1"/>
          </p:cNvSpPr>
          <p:nvPr>
            <p:ph type="body" sz="quarter" idx="14"/>
          </p:nvPr>
        </p:nvSpPr>
        <p:spPr/>
        <p:txBody>
          <a:bodyPr/>
          <a:lstStyle/>
          <a:p>
            <a:endParaRPr lang="sv-SE"/>
          </a:p>
        </p:txBody>
      </p:sp>
      <p:sp>
        <p:nvSpPr>
          <p:cNvPr id="14" name="Platshållare för bild 13" descr="Artefakt"/>
          <p:cNvSpPr>
            <a:spLocks noGrp="1"/>
          </p:cNvSpPr>
          <p:nvPr>
            <p:ph type="pic" sz="quarter" idx="13"/>
          </p:nvPr>
        </p:nvSpPr>
        <p:spPr>
          <a:xfrm>
            <a:off x="6980" y="4173580"/>
            <a:ext cx="12192000" cy="2684421"/>
          </a:xfrm>
        </p:spPr>
      </p:sp>
      <p:sp>
        <p:nvSpPr>
          <p:cNvPr id="5" name="Platshållare för datum 4"/>
          <p:cNvSpPr>
            <a:spLocks noGrp="1"/>
          </p:cNvSpPr>
          <p:nvPr>
            <p:ph type="dt" sz="half" idx="10"/>
          </p:nvPr>
        </p:nvSpPr>
        <p:spPr/>
        <p:txBody>
          <a:bodyPr/>
          <a:lstStyle/>
          <a:p>
            <a:endParaRPr lang="sv-SE" dirty="0"/>
          </a:p>
        </p:txBody>
      </p:sp>
      <p:pic>
        <p:nvPicPr>
          <p:cNvPr id="16" name="Bildobjekt 15" descr="God och nära vår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0993" y="-428489"/>
            <a:ext cx="4850256" cy="6858000"/>
          </a:xfrm>
          <a:prstGeom prst="rect">
            <a:avLst/>
          </a:prstGeom>
        </p:spPr>
      </p:pic>
    </p:spTree>
    <p:extLst>
      <p:ext uri="{BB962C8B-B14F-4D97-AF65-F5344CB8AC3E}">
        <p14:creationId xmlns:p14="http://schemas.microsoft.com/office/powerpoint/2010/main" val="3132360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Rutiner och arbetssätt </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9" name="textruta 18"/>
          <p:cNvSpPr txBox="1"/>
          <p:nvPr/>
        </p:nvSpPr>
        <p:spPr>
          <a:xfrm>
            <a:off x="9698133" y="1652676"/>
            <a:ext cx="2142624" cy="338554"/>
          </a:xfrm>
          <a:prstGeom prst="rect">
            <a:avLst/>
          </a:prstGeom>
          <a:noFill/>
        </p:spPr>
        <p:txBody>
          <a:bodyPr wrap="square" rtlCol="0">
            <a:spAutoFit/>
          </a:bodyPr>
          <a:lstStyle/>
          <a:p>
            <a:pPr algn="ctr"/>
            <a:r>
              <a:rPr lang="sv-SE" sz="1600" b="1" dirty="0" smtClean="0">
                <a:solidFill>
                  <a:schemeClr val="accent4"/>
                </a:solidFill>
              </a:rPr>
              <a:t>Reflektionsfrågor</a:t>
            </a:r>
          </a:p>
        </p:txBody>
      </p:sp>
      <p:sp>
        <p:nvSpPr>
          <p:cNvPr id="21" name="Kommentar i oval 20" descr="Pratbubbla med utropstecken"/>
          <p:cNvSpPr/>
          <p:nvPr/>
        </p:nvSpPr>
        <p:spPr>
          <a:xfrm rot="1228642">
            <a:off x="10859330" y="962359"/>
            <a:ext cx="677823" cy="629044"/>
          </a:xfrm>
          <a:prstGeom prst="wedgeEllipseCallou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3" name="textruta 22"/>
          <p:cNvSpPr txBox="1"/>
          <p:nvPr/>
        </p:nvSpPr>
        <p:spPr>
          <a:xfrm>
            <a:off x="11039827" y="907033"/>
            <a:ext cx="462291" cy="646331"/>
          </a:xfrm>
          <a:prstGeom prst="rect">
            <a:avLst/>
          </a:prstGeom>
          <a:noFill/>
        </p:spPr>
        <p:txBody>
          <a:bodyPr wrap="square" rtlCol="0">
            <a:spAutoFit/>
          </a:bodyPr>
          <a:lstStyle/>
          <a:p>
            <a:r>
              <a:rPr lang="sv-SE" sz="3600" b="1" dirty="0" smtClean="0">
                <a:solidFill>
                  <a:schemeClr val="accent4"/>
                </a:solidFill>
              </a:rPr>
              <a:t>!</a:t>
            </a:r>
          </a:p>
        </p:txBody>
      </p:sp>
      <p:sp>
        <p:nvSpPr>
          <p:cNvPr id="22" name="Kommentar i oval 21" descr="Pratbubbla med frågetecken"/>
          <p:cNvSpPr/>
          <p:nvPr/>
        </p:nvSpPr>
        <p:spPr>
          <a:xfrm rot="18128350">
            <a:off x="9863740" y="927594"/>
            <a:ext cx="644339" cy="629044"/>
          </a:xfrm>
          <a:prstGeom prst="wedgeEllipseCallou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4" name="textruta 23"/>
          <p:cNvSpPr txBox="1"/>
          <p:nvPr/>
        </p:nvSpPr>
        <p:spPr>
          <a:xfrm>
            <a:off x="9958920" y="918950"/>
            <a:ext cx="368964" cy="646331"/>
          </a:xfrm>
          <a:prstGeom prst="rect">
            <a:avLst/>
          </a:prstGeom>
          <a:noFill/>
        </p:spPr>
        <p:txBody>
          <a:bodyPr wrap="square" rtlCol="0">
            <a:spAutoFit/>
          </a:bodyPr>
          <a:lstStyle/>
          <a:p>
            <a:r>
              <a:rPr lang="sv-SE" sz="3600" b="1" dirty="0" smtClean="0">
                <a:solidFill>
                  <a:schemeClr val="accent4"/>
                </a:solidFill>
              </a:rPr>
              <a:t>?</a:t>
            </a:r>
          </a:p>
        </p:txBody>
      </p:sp>
      <p:sp>
        <p:nvSpPr>
          <p:cNvPr id="25" name="Rektangel 24"/>
          <p:cNvSpPr/>
          <p:nvPr/>
        </p:nvSpPr>
        <p:spPr>
          <a:xfrm>
            <a:off x="1069200" y="2198800"/>
            <a:ext cx="9759280" cy="3370153"/>
          </a:xfrm>
          <a:prstGeom prst="rect">
            <a:avLst/>
          </a:prstGeom>
        </p:spPr>
        <p:txBody>
          <a:bodyPr wrap="square">
            <a:spAutoFit/>
          </a:bodyPr>
          <a:lstStyle/>
          <a:p>
            <a:pPr marL="342900" indent="-342900">
              <a:buFont typeface="+mj-lt"/>
              <a:buAutoNum type="arabicPeriod"/>
            </a:pPr>
            <a:r>
              <a:rPr lang="sv-SE" dirty="0">
                <a:solidFill>
                  <a:schemeClr val="accent4"/>
                </a:solidFill>
              </a:rPr>
              <a:t>Vad har vi för rutiner för arbetssättet kring fast läkarkontakt? (exempelvis planering, registrering i journalen och uppföljning)</a:t>
            </a:r>
          </a:p>
          <a:p>
            <a:pPr marL="342900" indent="-342900">
              <a:buFont typeface="+mj-lt"/>
              <a:buAutoNum type="arabicPeriod"/>
            </a:pPr>
            <a:endParaRPr lang="sv-SE" sz="1000" dirty="0" smtClean="0">
              <a:solidFill>
                <a:schemeClr val="accent4"/>
              </a:solidFill>
            </a:endParaRPr>
          </a:p>
          <a:p>
            <a:pPr marL="342900" indent="-342900">
              <a:buFont typeface="+mj-lt"/>
              <a:buAutoNum type="arabicPeriod"/>
            </a:pPr>
            <a:r>
              <a:rPr lang="sv-SE" dirty="0" smtClean="0">
                <a:solidFill>
                  <a:schemeClr val="accent4"/>
                </a:solidFill>
              </a:rPr>
              <a:t>Hur </a:t>
            </a:r>
            <a:r>
              <a:rPr lang="sv-SE" dirty="0">
                <a:solidFill>
                  <a:schemeClr val="accent4"/>
                </a:solidFill>
              </a:rPr>
              <a:t>ser vårt patientunderlag ut, med hänsyn till demografi, diagnoskoder och vårdbehov?</a:t>
            </a:r>
          </a:p>
          <a:p>
            <a:pPr marL="342900" indent="-342900">
              <a:buFont typeface="+mj-lt"/>
              <a:buAutoNum type="arabicPeriod"/>
            </a:pPr>
            <a:endParaRPr lang="sv-SE" sz="1000" dirty="0">
              <a:solidFill>
                <a:schemeClr val="accent4"/>
              </a:solidFill>
            </a:endParaRPr>
          </a:p>
          <a:p>
            <a:pPr marL="342900" indent="-342900">
              <a:buFont typeface="+mj-lt"/>
              <a:buAutoNum type="arabicPeriod"/>
            </a:pPr>
            <a:r>
              <a:rPr lang="sv-SE" dirty="0" smtClean="0">
                <a:solidFill>
                  <a:schemeClr val="accent4"/>
                </a:solidFill>
              </a:rPr>
              <a:t>Hur säkerställer </a:t>
            </a:r>
            <a:r>
              <a:rPr lang="sv-SE" dirty="0">
                <a:solidFill>
                  <a:schemeClr val="accent4"/>
                </a:solidFill>
              </a:rPr>
              <a:t>vi att </a:t>
            </a:r>
            <a:r>
              <a:rPr lang="sv-SE" dirty="0" smtClean="0">
                <a:solidFill>
                  <a:schemeClr val="accent4"/>
                </a:solidFill>
              </a:rPr>
              <a:t>patienterna </a:t>
            </a:r>
            <a:r>
              <a:rPr lang="sv-SE" dirty="0">
                <a:solidFill>
                  <a:schemeClr val="accent4"/>
                </a:solidFill>
              </a:rPr>
              <a:t>får och upplever kontinuitet utifrån deras </a:t>
            </a:r>
            <a:r>
              <a:rPr lang="sv-SE" dirty="0" smtClean="0">
                <a:solidFill>
                  <a:schemeClr val="accent4"/>
                </a:solidFill>
              </a:rPr>
              <a:t>behov?</a:t>
            </a:r>
          </a:p>
          <a:p>
            <a:pPr marL="342900" indent="-342900">
              <a:buFont typeface="+mj-lt"/>
              <a:buAutoNum type="arabicPeriod"/>
            </a:pPr>
            <a:endParaRPr lang="sv-SE" sz="1000" dirty="0" smtClean="0">
              <a:solidFill>
                <a:schemeClr val="accent4"/>
              </a:solidFill>
            </a:endParaRPr>
          </a:p>
          <a:p>
            <a:pPr marL="342900" indent="-342900">
              <a:buFont typeface="+mj-lt"/>
              <a:buAutoNum type="arabicPeriod"/>
            </a:pPr>
            <a:r>
              <a:rPr lang="sv-SE" dirty="0" smtClean="0">
                <a:solidFill>
                  <a:schemeClr val="accent4"/>
                </a:solidFill>
              </a:rPr>
              <a:t>Vad innebär kontinuitet i relation till patienternas behov hos oss?</a:t>
            </a:r>
            <a:br>
              <a:rPr lang="sv-SE" dirty="0" smtClean="0">
                <a:solidFill>
                  <a:schemeClr val="accent4"/>
                </a:solidFill>
              </a:rPr>
            </a:br>
            <a:endParaRPr lang="sv-SE" sz="1050" dirty="0" smtClean="0">
              <a:solidFill>
                <a:schemeClr val="accent4"/>
              </a:solidFill>
            </a:endParaRPr>
          </a:p>
          <a:p>
            <a:pPr marL="342900" indent="-342900">
              <a:buFont typeface="+mj-lt"/>
              <a:buAutoNum type="arabicPeriod"/>
            </a:pPr>
            <a:r>
              <a:rPr lang="sv-SE" dirty="0" smtClean="0">
                <a:solidFill>
                  <a:schemeClr val="accent4"/>
                </a:solidFill>
              </a:rPr>
              <a:t>Hur arbetar vi för att patienter ska kunna välja sin fast läkarkontakt?</a:t>
            </a:r>
          </a:p>
          <a:p>
            <a:pPr marL="342900" indent="-342900">
              <a:buFont typeface="+mj-lt"/>
              <a:buAutoNum type="arabicPeriod"/>
            </a:pPr>
            <a:endParaRPr lang="sv-SE" sz="1050" dirty="0" smtClean="0">
              <a:solidFill>
                <a:schemeClr val="accent4"/>
              </a:solidFill>
            </a:endParaRPr>
          </a:p>
          <a:p>
            <a:pPr marL="342900" indent="-342900">
              <a:buFont typeface="+mj-lt"/>
              <a:buAutoNum type="arabicPeriod"/>
            </a:pPr>
            <a:r>
              <a:rPr lang="sv-SE" dirty="0" smtClean="0">
                <a:solidFill>
                  <a:schemeClr val="accent4"/>
                </a:solidFill>
              </a:rPr>
              <a:t>Vilka </a:t>
            </a:r>
            <a:r>
              <a:rPr lang="sv-SE" dirty="0">
                <a:solidFill>
                  <a:schemeClr val="accent4"/>
                </a:solidFill>
              </a:rPr>
              <a:t>uppgifter behöver regionen för att </a:t>
            </a:r>
            <a:r>
              <a:rPr lang="sv-SE" dirty="0" smtClean="0">
                <a:solidFill>
                  <a:schemeClr val="accent4"/>
                </a:solidFill>
              </a:rPr>
              <a:t>följa vårt utvecklingsarbete kring </a:t>
            </a:r>
            <a:r>
              <a:rPr lang="sv-SE" dirty="0">
                <a:solidFill>
                  <a:schemeClr val="accent4"/>
                </a:solidFill>
              </a:rPr>
              <a:t>fast </a:t>
            </a:r>
            <a:r>
              <a:rPr lang="sv-SE" dirty="0" smtClean="0">
                <a:solidFill>
                  <a:schemeClr val="accent4"/>
                </a:solidFill>
              </a:rPr>
              <a:t>läkarkontakt, </a:t>
            </a:r>
            <a:r>
              <a:rPr lang="sv-SE" dirty="0">
                <a:solidFill>
                  <a:schemeClr val="accent4"/>
                </a:solidFill>
              </a:rPr>
              <a:t>så att regionen </a:t>
            </a:r>
            <a:r>
              <a:rPr lang="sv-SE" dirty="0" smtClean="0">
                <a:solidFill>
                  <a:schemeClr val="accent4"/>
                </a:solidFill>
              </a:rPr>
              <a:t>kan </a:t>
            </a:r>
            <a:r>
              <a:rPr lang="sv-SE" dirty="0">
                <a:solidFill>
                  <a:schemeClr val="accent4"/>
                </a:solidFill>
              </a:rPr>
              <a:t>säkerställa att de patienter som har </a:t>
            </a:r>
            <a:r>
              <a:rPr lang="sv-SE" dirty="0" smtClean="0">
                <a:solidFill>
                  <a:schemeClr val="accent4"/>
                </a:solidFill>
              </a:rPr>
              <a:t>störst </a:t>
            </a:r>
            <a:r>
              <a:rPr lang="sv-SE" dirty="0">
                <a:solidFill>
                  <a:schemeClr val="accent4"/>
                </a:solidFill>
              </a:rPr>
              <a:t>behov av en namngiven fast läkarkontakt kan få det? </a:t>
            </a:r>
            <a:endParaRPr lang="sv-SE" dirty="0" smtClean="0">
              <a:solidFill>
                <a:schemeClr val="accent4"/>
              </a:solidFill>
            </a:endParaRP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3992053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Rutiner och arbetssätt </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9" name="textruta 18"/>
          <p:cNvSpPr txBox="1"/>
          <p:nvPr/>
        </p:nvSpPr>
        <p:spPr>
          <a:xfrm>
            <a:off x="9687973" y="1150786"/>
            <a:ext cx="2142624" cy="584775"/>
          </a:xfrm>
          <a:prstGeom prst="rect">
            <a:avLst/>
          </a:prstGeom>
          <a:noFill/>
        </p:spPr>
        <p:txBody>
          <a:bodyPr wrap="square" rtlCol="0">
            <a:spAutoFit/>
          </a:bodyPr>
          <a:lstStyle/>
          <a:p>
            <a:pPr algn="ctr"/>
            <a:r>
              <a:rPr lang="sv-SE" sz="1600" b="1" dirty="0" smtClean="0">
                <a:solidFill>
                  <a:schemeClr val="accent4"/>
                </a:solidFill>
              </a:rPr>
              <a:t>Möjligheter </a:t>
            </a:r>
            <a:br>
              <a:rPr lang="sv-SE" sz="1600" b="1" dirty="0" smtClean="0">
                <a:solidFill>
                  <a:schemeClr val="accent4"/>
                </a:solidFill>
              </a:rPr>
            </a:br>
            <a:r>
              <a:rPr lang="sv-SE" sz="1600" b="1" dirty="0" smtClean="0">
                <a:solidFill>
                  <a:schemeClr val="accent4"/>
                </a:solidFill>
              </a:rPr>
              <a:t>och hinder</a:t>
            </a:r>
          </a:p>
        </p:txBody>
      </p:sp>
      <p:sp>
        <p:nvSpPr>
          <p:cNvPr id="15" name="textruta 14"/>
          <p:cNvSpPr txBox="1"/>
          <p:nvPr/>
        </p:nvSpPr>
        <p:spPr>
          <a:xfrm>
            <a:off x="1069200" y="2199600"/>
            <a:ext cx="4557517" cy="1615827"/>
          </a:xfrm>
          <a:prstGeom prst="rect">
            <a:avLst/>
          </a:prstGeom>
          <a:noFill/>
        </p:spPr>
        <p:txBody>
          <a:bodyPr wrap="square" rtlCol="0">
            <a:spAutoFit/>
          </a:bodyPr>
          <a:lstStyle/>
          <a:p>
            <a:r>
              <a:rPr lang="sv-SE" sz="1600" i="1" dirty="0">
                <a:solidFill>
                  <a:schemeClr val="accent4"/>
                </a:solidFill>
              </a:rPr>
              <a:t>Vilka </a:t>
            </a:r>
            <a:r>
              <a:rPr lang="sv-SE" sz="1600" i="1" dirty="0" smtClean="0">
                <a:solidFill>
                  <a:schemeClr val="accent4"/>
                </a:solidFill>
              </a:rPr>
              <a:t>möjligheter </a:t>
            </a:r>
            <a:r>
              <a:rPr lang="sv-SE" sz="1600" i="1" dirty="0">
                <a:solidFill>
                  <a:schemeClr val="accent4"/>
                </a:solidFill>
              </a:rPr>
              <a:t>finns det idag för att </a:t>
            </a:r>
            <a:r>
              <a:rPr lang="sv-SE" sz="1600" i="1" dirty="0" smtClean="0">
                <a:solidFill>
                  <a:schemeClr val="accent4"/>
                </a:solidFill>
              </a:rPr>
              <a:t>stärka eller utveckla våra rutiner och arbetssätt? </a:t>
            </a:r>
            <a:r>
              <a:rPr lang="sv-SE" sz="1600" b="1" i="1" dirty="0" smtClean="0">
                <a:solidFill>
                  <a:schemeClr val="accent4"/>
                </a:solidFill>
              </a:rPr>
              <a:t/>
            </a:r>
            <a:br>
              <a:rPr lang="sv-SE" sz="1600" b="1" i="1" dirty="0" smtClean="0">
                <a:solidFill>
                  <a:schemeClr val="accent4"/>
                </a:solidFill>
              </a:rPr>
            </a:br>
            <a:r>
              <a:rPr lang="sv-SE" sz="1600" b="1" i="1" dirty="0" smtClean="0">
                <a:solidFill>
                  <a:schemeClr val="accent4"/>
                </a:solidFill>
              </a:rPr>
              <a:t>Skriv </a:t>
            </a:r>
            <a:r>
              <a:rPr lang="sv-SE" sz="1600" b="1" i="1" dirty="0">
                <a:solidFill>
                  <a:schemeClr val="accent4"/>
                </a:solidFill>
              </a:rPr>
              <a:t>nedan</a:t>
            </a:r>
            <a:r>
              <a:rPr lang="sv-SE" sz="1600" b="1" i="1" dirty="0" smtClean="0">
                <a:solidFill>
                  <a:schemeClr val="accent4"/>
                </a:solidFill>
              </a:rPr>
              <a:t>:</a:t>
            </a:r>
          </a:p>
          <a:p>
            <a:endParaRPr lang="sv-SE" sz="1600" b="1" i="1" dirty="0">
              <a:solidFill>
                <a:schemeClr val="accent4"/>
              </a:solidFill>
            </a:endParaRPr>
          </a:p>
          <a:p>
            <a:r>
              <a:rPr lang="sv-SE" sz="1600" i="1" dirty="0" smtClean="0">
                <a:solidFill>
                  <a:schemeClr val="accent4"/>
                </a:solidFill>
              </a:rPr>
              <a:t>xxx</a:t>
            </a:r>
          </a:p>
          <a:p>
            <a:endParaRPr lang="sv-SE" sz="1900" i="1" dirty="0">
              <a:solidFill>
                <a:schemeClr val="accent4"/>
              </a:solidFill>
            </a:endParaRPr>
          </a:p>
        </p:txBody>
      </p:sp>
      <p:cxnSp>
        <p:nvCxnSpPr>
          <p:cNvPr id="13" name="Rak koppling 12" descr="Linje"/>
          <p:cNvCxnSpPr/>
          <p:nvPr/>
        </p:nvCxnSpPr>
        <p:spPr>
          <a:xfrm>
            <a:off x="6096000" y="2047520"/>
            <a:ext cx="0" cy="4292256"/>
          </a:xfrm>
          <a:prstGeom prst="line">
            <a:avLst/>
          </a:prstGeom>
          <a:ln w="28575" cap="rnd">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4" name="textruta 13"/>
          <p:cNvSpPr txBox="1"/>
          <p:nvPr/>
        </p:nvSpPr>
        <p:spPr>
          <a:xfrm>
            <a:off x="6451512" y="2199600"/>
            <a:ext cx="4511128" cy="1646605"/>
          </a:xfrm>
          <a:prstGeom prst="rect">
            <a:avLst/>
          </a:prstGeom>
          <a:noFill/>
        </p:spPr>
        <p:txBody>
          <a:bodyPr wrap="square" rtlCol="0">
            <a:spAutoFit/>
          </a:bodyPr>
          <a:lstStyle/>
          <a:p>
            <a:r>
              <a:rPr lang="sv-SE" sz="1600" i="1" dirty="0" smtClean="0">
                <a:solidFill>
                  <a:schemeClr val="accent4"/>
                </a:solidFill>
              </a:rPr>
              <a:t>Vilka hinder/utmaningar finns det idag kring området rutiner och arbetssätt?</a:t>
            </a:r>
          </a:p>
          <a:p>
            <a:r>
              <a:rPr lang="sv-SE" sz="1600" b="1" i="1" dirty="0" smtClean="0">
                <a:solidFill>
                  <a:schemeClr val="accent4"/>
                </a:solidFill>
              </a:rPr>
              <a:t>Skriv nedan:</a:t>
            </a:r>
          </a:p>
          <a:p>
            <a:endParaRPr lang="sv-SE" sz="1600" i="1" dirty="0" smtClean="0">
              <a:solidFill>
                <a:schemeClr val="accent4"/>
              </a:solidFill>
            </a:endParaRPr>
          </a:p>
          <a:p>
            <a:r>
              <a:rPr lang="sv-SE" sz="1600" i="1" dirty="0">
                <a:solidFill>
                  <a:schemeClr val="accent4"/>
                </a:solidFill>
              </a:rPr>
              <a:t>xxx</a:t>
            </a:r>
          </a:p>
          <a:p>
            <a:endParaRPr lang="sv-SE" sz="1900" i="1" dirty="0">
              <a:solidFill>
                <a:schemeClr val="accent4"/>
              </a:solidFill>
            </a:endParaRP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2115304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Rutiner och arbetssätt </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9" name="textruta 18"/>
          <p:cNvSpPr txBox="1"/>
          <p:nvPr/>
        </p:nvSpPr>
        <p:spPr>
          <a:xfrm>
            <a:off x="9687973" y="1150786"/>
            <a:ext cx="2142624" cy="584775"/>
          </a:xfrm>
          <a:prstGeom prst="rect">
            <a:avLst/>
          </a:prstGeom>
          <a:noFill/>
        </p:spPr>
        <p:txBody>
          <a:bodyPr wrap="square" rtlCol="0">
            <a:spAutoFit/>
          </a:bodyPr>
          <a:lstStyle/>
          <a:p>
            <a:pPr algn="ctr"/>
            <a:r>
              <a:rPr lang="sv-SE" sz="1600" b="1" dirty="0" smtClean="0">
                <a:solidFill>
                  <a:schemeClr val="accent4"/>
                </a:solidFill>
              </a:rPr>
              <a:t>Förslag på lösning samt prioritering</a:t>
            </a:r>
          </a:p>
        </p:txBody>
      </p:sp>
      <p:sp>
        <p:nvSpPr>
          <p:cNvPr id="15" name="textruta 14"/>
          <p:cNvSpPr txBox="1"/>
          <p:nvPr/>
        </p:nvSpPr>
        <p:spPr>
          <a:xfrm>
            <a:off x="1069200" y="2199600"/>
            <a:ext cx="3951687" cy="877163"/>
          </a:xfrm>
          <a:prstGeom prst="rect">
            <a:avLst/>
          </a:prstGeom>
          <a:noFill/>
        </p:spPr>
        <p:txBody>
          <a:bodyPr wrap="square" rtlCol="0">
            <a:spAutoFit/>
          </a:bodyPr>
          <a:lstStyle/>
          <a:p>
            <a:r>
              <a:rPr lang="sv-SE" sz="1600" b="1" i="1" dirty="0" smtClean="0">
                <a:solidFill>
                  <a:schemeClr val="accent4"/>
                </a:solidFill>
              </a:rPr>
              <a:t>Vad har vi för idéer för att stärka våra rutiner och arbetssätt?</a:t>
            </a:r>
            <a:endParaRPr lang="sv-SE" sz="1600" b="1" i="1" dirty="0" smtClean="0"/>
          </a:p>
          <a:p>
            <a:endParaRPr lang="sv-SE" sz="1900" i="1" dirty="0"/>
          </a:p>
        </p:txBody>
      </p:sp>
      <p:sp>
        <p:nvSpPr>
          <p:cNvPr id="9" name="textruta 8"/>
          <p:cNvSpPr txBox="1"/>
          <p:nvPr/>
        </p:nvSpPr>
        <p:spPr>
          <a:xfrm>
            <a:off x="1069200" y="2912715"/>
            <a:ext cx="3925951"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cxnSp>
        <p:nvCxnSpPr>
          <p:cNvPr id="13" name="Rak koppling 12" descr="Linje"/>
          <p:cNvCxnSpPr/>
          <p:nvPr/>
        </p:nvCxnSpPr>
        <p:spPr>
          <a:xfrm>
            <a:off x="5453728" y="2047519"/>
            <a:ext cx="0" cy="3833327"/>
          </a:xfrm>
          <a:prstGeom prst="line">
            <a:avLst/>
          </a:prstGeom>
          <a:ln w="28575" cap="rnd">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2" name="textruta 21"/>
          <p:cNvSpPr txBox="1"/>
          <p:nvPr/>
        </p:nvSpPr>
        <p:spPr>
          <a:xfrm>
            <a:off x="5765922" y="2143098"/>
            <a:ext cx="2652207" cy="877163"/>
          </a:xfrm>
          <a:prstGeom prst="rect">
            <a:avLst/>
          </a:prstGeom>
          <a:noFill/>
        </p:spPr>
        <p:txBody>
          <a:bodyPr wrap="square" rtlCol="0">
            <a:spAutoFit/>
          </a:bodyPr>
          <a:lstStyle/>
          <a:p>
            <a:r>
              <a:rPr lang="sv-SE" sz="1600" b="1" i="1" dirty="0" smtClean="0">
                <a:solidFill>
                  <a:schemeClr val="accent4"/>
                </a:solidFill>
              </a:rPr>
              <a:t>Vem/vilka ansvarar för idéen?</a:t>
            </a:r>
            <a:endParaRPr lang="sv-SE" sz="1600" b="1" i="1" dirty="0" smtClean="0"/>
          </a:p>
          <a:p>
            <a:endParaRPr lang="sv-SE" sz="1900" i="1" dirty="0"/>
          </a:p>
        </p:txBody>
      </p:sp>
      <p:sp>
        <p:nvSpPr>
          <p:cNvPr id="24" name="textruta 23"/>
          <p:cNvSpPr txBox="1"/>
          <p:nvPr/>
        </p:nvSpPr>
        <p:spPr>
          <a:xfrm>
            <a:off x="5767200" y="2912715"/>
            <a:ext cx="2062676"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cxnSp>
        <p:nvCxnSpPr>
          <p:cNvPr id="21" name="Rak koppling 20" descr="Linje"/>
          <p:cNvCxnSpPr/>
          <p:nvPr/>
        </p:nvCxnSpPr>
        <p:spPr>
          <a:xfrm>
            <a:off x="8603704" y="2047519"/>
            <a:ext cx="0" cy="3833327"/>
          </a:xfrm>
          <a:prstGeom prst="line">
            <a:avLst/>
          </a:prstGeom>
          <a:ln w="28575" cap="rnd">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3" name="textruta 22"/>
          <p:cNvSpPr txBox="1"/>
          <p:nvPr/>
        </p:nvSpPr>
        <p:spPr>
          <a:xfrm>
            <a:off x="8940212" y="2143097"/>
            <a:ext cx="2813468" cy="877163"/>
          </a:xfrm>
          <a:prstGeom prst="rect">
            <a:avLst/>
          </a:prstGeom>
          <a:noFill/>
        </p:spPr>
        <p:txBody>
          <a:bodyPr wrap="square" rtlCol="0">
            <a:spAutoFit/>
          </a:bodyPr>
          <a:lstStyle/>
          <a:p>
            <a:r>
              <a:rPr lang="sv-SE" sz="1600" b="1" i="1" dirty="0" smtClean="0">
                <a:solidFill>
                  <a:schemeClr val="accent4"/>
                </a:solidFill>
              </a:rPr>
              <a:t>När kan idéen genomföras?</a:t>
            </a:r>
          </a:p>
          <a:p>
            <a:endParaRPr lang="sv-SE" sz="1900" i="1" dirty="0">
              <a:solidFill>
                <a:schemeClr val="accent4"/>
              </a:solidFill>
            </a:endParaRPr>
          </a:p>
        </p:txBody>
      </p:sp>
      <p:sp>
        <p:nvSpPr>
          <p:cNvPr id="25" name="textruta 24"/>
          <p:cNvSpPr txBox="1"/>
          <p:nvPr/>
        </p:nvSpPr>
        <p:spPr>
          <a:xfrm>
            <a:off x="8938800" y="2912715"/>
            <a:ext cx="2854851"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787822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rgbClr val="6A52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Personal och kompetens</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rgbClr val="D1C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9" name="textruta 18"/>
          <p:cNvSpPr txBox="1"/>
          <p:nvPr/>
        </p:nvSpPr>
        <p:spPr>
          <a:xfrm>
            <a:off x="9698133" y="1652676"/>
            <a:ext cx="2142624" cy="338554"/>
          </a:xfrm>
          <a:prstGeom prst="rect">
            <a:avLst/>
          </a:prstGeom>
          <a:noFill/>
        </p:spPr>
        <p:txBody>
          <a:bodyPr wrap="square" rtlCol="0">
            <a:spAutoFit/>
          </a:bodyPr>
          <a:lstStyle/>
          <a:p>
            <a:pPr algn="ctr"/>
            <a:r>
              <a:rPr lang="sv-SE" sz="1600" b="1" dirty="0" smtClean="0">
                <a:solidFill>
                  <a:schemeClr val="accent4"/>
                </a:solidFill>
              </a:rPr>
              <a:t>Reflektionsfrågor</a:t>
            </a:r>
          </a:p>
        </p:txBody>
      </p:sp>
      <p:sp>
        <p:nvSpPr>
          <p:cNvPr id="21" name="Kommentar i oval 20" descr="Pratbubbla med utropstecken"/>
          <p:cNvSpPr/>
          <p:nvPr/>
        </p:nvSpPr>
        <p:spPr>
          <a:xfrm rot="1228642">
            <a:off x="10859330" y="962359"/>
            <a:ext cx="677823" cy="629044"/>
          </a:xfrm>
          <a:prstGeom prst="wedgeEllipseCallout">
            <a:avLst/>
          </a:prstGeom>
          <a:solidFill>
            <a:srgbClr val="E8E1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3" name="textruta 22"/>
          <p:cNvSpPr txBox="1"/>
          <p:nvPr/>
        </p:nvSpPr>
        <p:spPr>
          <a:xfrm>
            <a:off x="11039827" y="907033"/>
            <a:ext cx="462291" cy="646331"/>
          </a:xfrm>
          <a:prstGeom prst="rect">
            <a:avLst/>
          </a:prstGeom>
          <a:noFill/>
        </p:spPr>
        <p:txBody>
          <a:bodyPr wrap="square" rtlCol="0">
            <a:spAutoFit/>
          </a:bodyPr>
          <a:lstStyle/>
          <a:p>
            <a:r>
              <a:rPr lang="sv-SE" sz="3600" b="1" dirty="0" smtClean="0">
                <a:solidFill>
                  <a:schemeClr val="accent4"/>
                </a:solidFill>
              </a:rPr>
              <a:t>!</a:t>
            </a:r>
          </a:p>
        </p:txBody>
      </p:sp>
      <p:sp>
        <p:nvSpPr>
          <p:cNvPr id="22" name="Kommentar i oval 21" descr="Pratbubbla med frågetecken"/>
          <p:cNvSpPr/>
          <p:nvPr/>
        </p:nvSpPr>
        <p:spPr>
          <a:xfrm rot="18128350">
            <a:off x="9863740" y="927594"/>
            <a:ext cx="644339" cy="629044"/>
          </a:xfrm>
          <a:prstGeom prst="wedgeEllipseCallout">
            <a:avLst/>
          </a:prstGeom>
          <a:solidFill>
            <a:srgbClr val="E8E1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4" name="textruta 23"/>
          <p:cNvSpPr txBox="1"/>
          <p:nvPr/>
        </p:nvSpPr>
        <p:spPr>
          <a:xfrm>
            <a:off x="9958920" y="918950"/>
            <a:ext cx="368964" cy="646331"/>
          </a:xfrm>
          <a:prstGeom prst="rect">
            <a:avLst/>
          </a:prstGeom>
          <a:noFill/>
        </p:spPr>
        <p:txBody>
          <a:bodyPr wrap="square" rtlCol="0">
            <a:spAutoFit/>
          </a:bodyPr>
          <a:lstStyle/>
          <a:p>
            <a:r>
              <a:rPr lang="sv-SE" sz="3600" b="1" dirty="0" smtClean="0">
                <a:solidFill>
                  <a:schemeClr val="accent4"/>
                </a:solidFill>
              </a:rPr>
              <a:t>?</a:t>
            </a:r>
          </a:p>
        </p:txBody>
      </p:sp>
      <p:sp>
        <p:nvSpPr>
          <p:cNvPr id="25" name="Rektangel 24"/>
          <p:cNvSpPr/>
          <p:nvPr/>
        </p:nvSpPr>
        <p:spPr>
          <a:xfrm>
            <a:off x="1069200" y="2198800"/>
            <a:ext cx="9224635" cy="2585323"/>
          </a:xfrm>
          <a:prstGeom prst="rect">
            <a:avLst/>
          </a:prstGeom>
        </p:spPr>
        <p:txBody>
          <a:bodyPr wrap="square">
            <a:spAutoFit/>
          </a:bodyPr>
          <a:lstStyle/>
          <a:p>
            <a:pPr marL="342900" lvl="0" indent="-342900">
              <a:buFont typeface="+mj-lt"/>
              <a:buAutoNum type="arabicPeriod"/>
            </a:pPr>
            <a:r>
              <a:rPr lang="sv-SE" dirty="0">
                <a:solidFill>
                  <a:schemeClr val="accent4"/>
                </a:solidFill>
              </a:rPr>
              <a:t>Hur arbetar vi för att alla patienter som behöver en fast läkarkontakt får det</a:t>
            </a:r>
            <a:r>
              <a:rPr lang="sv-SE" dirty="0" smtClean="0">
                <a:solidFill>
                  <a:schemeClr val="accent4"/>
                </a:solidFill>
              </a:rPr>
              <a:t>?</a:t>
            </a:r>
          </a:p>
          <a:p>
            <a:pPr marL="342900" lvl="0" indent="-342900">
              <a:buFont typeface="+mj-lt"/>
              <a:buAutoNum type="arabicPeriod"/>
            </a:pPr>
            <a:endParaRPr lang="sv-SE" dirty="0" smtClean="0">
              <a:solidFill>
                <a:schemeClr val="accent4"/>
              </a:solidFill>
            </a:endParaRPr>
          </a:p>
          <a:p>
            <a:pPr marL="342900" indent="-342900">
              <a:buFont typeface="+mj-lt"/>
              <a:buAutoNum type="arabicPeriod"/>
            </a:pPr>
            <a:r>
              <a:rPr lang="sv-SE" dirty="0" smtClean="0">
                <a:solidFill>
                  <a:schemeClr val="accent4"/>
                </a:solidFill>
              </a:rPr>
              <a:t>Vilka </a:t>
            </a:r>
            <a:r>
              <a:rPr lang="sv-SE" dirty="0">
                <a:solidFill>
                  <a:schemeClr val="accent4"/>
                </a:solidFill>
              </a:rPr>
              <a:t>avvägningar </a:t>
            </a:r>
            <a:r>
              <a:rPr lang="sv-SE" dirty="0" smtClean="0">
                <a:solidFill>
                  <a:schemeClr val="accent4"/>
                </a:solidFill>
              </a:rPr>
              <a:t>gör vi när en </a:t>
            </a:r>
            <a:r>
              <a:rPr lang="sv-SE" dirty="0">
                <a:solidFill>
                  <a:schemeClr val="accent4"/>
                </a:solidFill>
              </a:rPr>
              <a:t>läkare utses till fast läkarkontakt? </a:t>
            </a:r>
            <a:endParaRPr lang="sv-SE" dirty="0" smtClean="0">
              <a:solidFill>
                <a:schemeClr val="accent4"/>
              </a:solidFill>
            </a:endParaRPr>
          </a:p>
          <a:p>
            <a:pPr marL="342900" indent="-342900">
              <a:buFont typeface="+mj-lt"/>
              <a:buAutoNum type="arabicPeriod"/>
            </a:pPr>
            <a:endParaRPr lang="sv-SE" dirty="0">
              <a:solidFill>
                <a:schemeClr val="accent4"/>
              </a:solidFill>
            </a:endParaRPr>
          </a:p>
          <a:p>
            <a:pPr marL="342900" indent="-342900">
              <a:buFont typeface="+mj-lt"/>
              <a:buAutoNum type="arabicPeriod"/>
            </a:pPr>
            <a:r>
              <a:rPr lang="sv-SE" dirty="0">
                <a:solidFill>
                  <a:schemeClr val="accent4"/>
                </a:solidFill>
              </a:rPr>
              <a:t>Hur fungerar fast läkarkontakt i relation till den kommunala hälso- och sjukvården</a:t>
            </a:r>
            <a:r>
              <a:rPr lang="sv-SE" dirty="0" smtClean="0">
                <a:solidFill>
                  <a:schemeClr val="accent4"/>
                </a:solidFill>
              </a:rPr>
              <a:t>? Både på särskilt boende och i ordinärt </a:t>
            </a:r>
            <a:r>
              <a:rPr lang="sv-SE" dirty="0">
                <a:solidFill>
                  <a:schemeClr val="accent4"/>
                </a:solidFill>
              </a:rPr>
              <a:t>boende</a:t>
            </a:r>
            <a:r>
              <a:rPr lang="sv-SE" dirty="0" smtClean="0">
                <a:solidFill>
                  <a:schemeClr val="accent4"/>
                </a:solidFill>
              </a:rPr>
              <a:t>?</a:t>
            </a:r>
          </a:p>
          <a:p>
            <a:pPr marL="342900" indent="-342900">
              <a:buFont typeface="+mj-lt"/>
              <a:buAutoNum type="arabicPeriod"/>
            </a:pPr>
            <a:endParaRPr lang="sv-SE" dirty="0">
              <a:solidFill>
                <a:schemeClr val="accent4"/>
              </a:solidFill>
            </a:endParaRPr>
          </a:p>
          <a:p>
            <a:pPr marL="342900" lvl="0" indent="-342900">
              <a:buFont typeface="+mj-lt"/>
              <a:buAutoNum type="arabicPeriod"/>
            </a:pPr>
            <a:r>
              <a:rPr lang="sv-SE" dirty="0" smtClean="0">
                <a:solidFill>
                  <a:schemeClr val="accent4"/>
                </a:solidFill>
              </a:rPr>
              <a:t>Hur fungerar fast läkarkontakt i relation till övrig personal och teamarbete i stort?</a:t>
            </a:r>
          </a:p>
          <a:p>
            <a:pPr lvl="0"/>
            <a:endParaRPr lang="sv-SE" dirty="0">
              <a:solidFill>
                <a:schemeClr val="accent4"/>
              </a:solidFill>
            </a:endParaRP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928763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799837"/>
            <a:ext cx="9521378" cy="1239800"/>
          </a:xfrm>
          <a:prstGeom prst="rect">
            <a:avLst/>
          </a:prstGeom>
          <a:solidFill>
            <a:srgbClr val="6A52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Personal och kompetens</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9" name="textruta 18"/>
          <p:cNvSpPr txBox="1"/>
          <p:nvPr/>
        </p:nvSpPr>
        <p:spPr>
          <a:xfrm>
            <a:off x="9687973" y="1150786"/>
            <a:ext cx="2142624" cy="584775"/>
          </a:xfrm>
          <a:prstGeom prst="rect">
            <a:avLst/>
          </a:prstGeom>
          <a:noFill/>
        </p:spPr>
        <p:txBody>
          <a:bodyPr wrap="square" rtlCol="0">
            <a:spAutoFit/>
          </a:bodyPr>
          <a:lstStyle/>
          <a:p>
            <a:pPr algn="ctr"/>
            <a:r>
              <a:rPr lang="sv-SE" sz="1600" b="1" dirty="0" smtClean="0">
                <a:solidFill>
                  <a:schemeClr val="accent4"/>
                </a:solidFill>
              </a:rPr>
              <a:t>Möjligheter </a:t>
            </a:r>
            <a:br>
              <a:rPr lang="sv-SE" sz="1600" b="1" dirty="0" smtClean="0">
                <a:solidFill>
                  <a:schemeClr val="accent4"/>
                </a:solidFill>
              </a:rPr>
            </a:br>
            <a:r>
              <a:rPr lang="sv-SE" sz="1600" b="1" dirty="0" smtClean="0">
                <a:solidFill>
                  <a:schemeClr val="accent4"/>
                </a:solidFill>
              </a:rPr>
              <a:t>och hinder</a:t>
            </a:r>
          </a:p>
        </p:txBody>
      </p:sp>
      <p:sp>
        <p:nvSpPr>
          <p:cNvPr id="15" name="textruta 14"/>
          <p:cNvSpPr txBox="1"/>
          <p:nvPr/>
        </p:nvSpPr>
        <p:spPr>
          <a:xfrm>
            <a:off x="1069200" y="2199600"/>
            <a:ext cx="4557517" cy="2108269"/>
          </a:xfrm>
          <a:prstGeom prst="rect">
            <a:avLst/>
          </a:prstGeom>
          <a:noFill/>
        </p:spPr>
        <p:txBody>
          <a:bodyPr wrap="square" rtlCol="0">
            <a:spAutoFit/>
          </a:bodyPr>
          <a:lstStyle/>
          <a:p>
            <a:r>
              <a:rPr lang="sv-SE" sz="1600" i="1" dirty="0" smtClean="0">
                <a:solidFill>
                  <a:schemeClr val="accent4"/>
                </a:solidFill>
              </a:rPr>
              <a:t>Vilka </a:t>
            </a:r>
            <a:r>
              <a:rPr lang="sv-SE" sz="1600" i="1" dirty="0">
                <a:solidFill>
                  <a:schemeClr val="accent4"/>
                </a:solidFill>
              </a:rPr>
              <a:t>möjligheter </a:t>
            </a:r>
            <a:r>
              <a:rPr lang="sv-SE" sz="1600" i="1" dirty="0" smtClean="0">
                <a:solidFill>
                  <a:schemeClr val="accent4"/>
                </a:solidFill>
              </a:rPr>
              <a:t>finns för att stärka personal </a:t>
            </a:r>
            <a:r>
              <a:rPr lang="sv-SE" sz="1600" i="1" dirty="0">
                <a:solidFill>
                  <a:schemeClr val="accent4"/>
                </a:solidFill>
              </a:rPr>
              <a:t>och </a:t>
            </a:r>
            <a:r>
              <a:rPr lang="sv-SE" sz="1600" i="1" dirty="0" smtClean="0">
                <a:solidFill>
                  <a:schemeClr val="accent4"/>
                </a:solidFill>
              </a:rPr>
              <a:t>kompetens vid utvecklingen av funktionen fast läkarkontakt?</a:t>
            </a:r>
            <a:endParaRPr lang="sv-SE" sz="1600" i="1" dirty="0">
              <a:solidFill>
                <a:schemeClr val="accent4"/>
              </a:solidFill>
            </a:endParaRPr>
          </a:p>
          <a:p>
            <a:r>
              <a:rPr lang="sv-SE" sz="1600" b="1" i="1" dirty="0" smtClean="0">
                <a:solidFill>
                  <a:schemeClr val="accent4"/>
                </a:solidFill>
              </a:rPr>
              <a:t/>
            </a:r>
            <a:br>
              <a:rPr lang="sv-SE" sz="1600" b="1" i="1" dirty="0" smtClean="0">
                <a:solidFill>
                  <a:schemeClr val="accent4"/>
                </a:solidFill>
              </a:rPr>
            </a:br>
            <a:r>
              <a:rPr lang="sv-SE" sz="1600" b="1" i="1" dirty="0" smtClean="0">
                <a:solidFill>
                  <a:schemeClr val="accent4"/>
                </a:solidFill>
              </a:rPr>
              <a:t>Skriv </a:t>
            </a:r>
            <a:r>
              <a:rPr lang="sv-SE" sz="1600" b="1" i="1" dirty="0">
                <a:solidFill>
                  <a:schemeClr val="accent4"/>
                </a:solidFill>
              </a:rPr>
              <a:t>nedan</a:t>
            </a:r>
            <a:r>
              <a:rPr lang="sv-SE" sz="1600" b="1" i="1" dirty="0" smtClean="0">
                <a:solidFill>
                  <a:schemeClr val="accent4"/>
                </a:solidFill>
              </a:rPr>
              <a:t>:</a:t>
            </a:r>
          </a:p>
          <a:p>
            <a:endParaRPr lang="sv-SE" sz="1600" b="1" i="1" dirty="0">
              <a:solidFill>
                <a:schemeClr val="accent4"/>
              </a:solidFill>
            </a:endParaRPr>
          </a:p>
          <a:p>
            <a:r>
              <a:rPr lang="sv-SE" sz="1600" i="1" dirty="0" smtClean="0">
                <a:solidFill>
                  <a:schemeClr val="accent4"/>
                </a:solidFill>
              </a:rPr>
              <a:t>xxx</a:t>
            </a:r>
          </a:p>
          <a:p>
            <a:endParaRPr lang="sv-SE" sz="1900" i="1" dirty="0">
              <a:solidFill>
                <a:schemeClr val="accent4"/>
              </a:solidFill>
            </a:endParaRPr>
          </a:p>
        </p:txBody>
      </p:sp>
      <p:cxnSp>
        <p:nvCxnSpPr>
          <p:cNvPr id="13" name="Rak koppling 12" descr="Linje"/>
          <p:cNvCxnSpPr/>
          <p:nvPr/>
        </p:nvCxnSpPr>
        <p:spPr>
          <a:xfrm>
            <a:off x="6096000" y="2047520"/>
            <a:ext cx="0" cy="4292256"/>
          </a:xfrm>
          <a:prstGeom prst="line">
            <a:avLst/>
          </a:prstGeom>
          <a:ln w="28575" cap="rnd">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ruta 13"/>
          <p:cNvSpPr txBox="1"/>
          <p:nvPr/>
        </p:nvSpPr>
        <p:spPr>
          <a:xfrm>
            <a:off x="6451512" y="2199600"/>
            <a:ext cx="4511128" cy="1908215"/>
          </a:xfrm>
          <a:prstGeom prst="rect">
            <a:avLst/>
          </a:prstGeom>
          <a:noFill/>
        </p:spPr>
        <p:txBody>
          <a:bodyPr wrap="square" rtlCol="0">
            <a:spAutoFit/>
          </a:bodyPr>
          <a:lstStyle/>
          <a:p>
            <a:r>
              <a:rPr lang="sv-SE" sz="1600" i="1" dirty="0" smtClean="0">
                <a:solidFill>
                  <a:schemeClr val="accent4"/>
                </a:solidFill>
              </a:rPr>
              <a:t>Vilka hinder/utmaningar finns det kopplat till personal </a:t>
            </a:r>
            <a:r>
              <a:rPr lang="sv-SE" sz="1600" i="1" dirty="0">
                <a:solidFill>
                  <a:schemeClr val="accent4"/>
                </a:solidFill>
              </a:rPr>
              <a:t>och kompetens vid utvecklingen av funktionen fast läkarkontakt?</a:t>
            </a:r>
          </a:p>
          <a:p>
            <a:r>
              <a:rPr lang="sv-SE" sz="1600" b="1" i="1" dirty="0" smtClean="0">
                <a:solidFill>
                  <a:schemeClr val="accent4"/>
                </a:solidFill>
              </a:rPr>
              <a:t>Skriv nedan:</a:t>
            </a:r>
          </a:p>
          <a:p>
            <a:endParaRPr lang="sv-SE" sz="1600" i="1" dirty="0" smtClean="0">
              <a:solidFill>
                <a:schemeClr val="accent4"/>
              </a:solidFill>
            </a:endParaRPr>
          </a:p>
          <a:p>
            <a:r>
              <a:rPr lang="sv-SE" sz="1600" i="1" dirty="0">
                <a:solidFill>
                  <a:schemeClr val="accent4"/>
                </a:solidFill>
              </a:rPr>
              <a:t>xxx</a:t>
            </a:r>
          </a:p>
          <a:p>
            <a:endParaRPr lang="sv-SE" sz="1900" i="1" dirty="0">
              <a:solidFill>
                <a:schemeClr val="accent4"/>
              </a:solidFill>
            </a:endParaRP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1329187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rgbClr val="6A52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Personal och kompetens</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7" name="textruta 26"/>
          <p:cNvSpPr txBox="1"/>
          <p:nvPr/>
        </p:nvSpPr>
        <p:spPr>
          <a:xfrm>
            <a:off x="9687973" y="1150786"/>
            <a:ext cx="2142624" cy="584775"/>
          </a:xfrm>
          <a:prstGeom prst="rect">
            <a:avLst/>
          </a:prstGeom>
          <a:noFill/>
        </p:spPr>
        <p:txBody>
          <a:bodyPr wrap="square" rtlCol="0">
            <a:spAutoFit/>
          </a:bodyPr>
          <a:lstStyle/>
          <a:p>
            <a:pPr algn="ctr"/>
            <a:r>
              <a:rPr lang="sv-SE" sz="1600" b="1" dirty="0" smtClean="0">
                <a:solidFill>
                  <a:schemeClr val="accent4"/>
                </a:solidFill>
              </a:rPr>
              <a:t>Förslag på lösning samt prioritering</a:t>
            </a:r>
          </a:p>
        </p:txBody>
      </p:sp>
      <p:sp>
        <p:nvSpPr>
          <p:cNvPr id="12" name="textruta 11"/>
          <p:cNvSpPr txBox="1"/>
          <p:nvPr/>
        </p:nvSpPr>
        <p:spPr>
          <a:xfrm>
            <a:off x="1069200" y="2199600"/>
            <a:ext cx="3458542" cy="877163"/>
          </a:xfrm>
          <a:prstGeom prst="rect">
            <a:avLst/>
          </a:prstGeom>
          <a:noFill/>
        </p:spPr>
        <p:txBody>
          <a:bodyPr wrap="square" rtlCol="0">
            <a:spAutoFit/>
          </a:bodyPr>
          <a:lstStyle/>
          <a:p>
            <a:r>
              <a:rPr lang="sv-SE" sz="1600" b="1" i="1" dirty="0" smtClean="0">
                <a:solidFill>
                  <a:schemeClr val="accent4"/>
                </a:solidFill>
              </a:rPr>
              <a:t>Vad har vi för idéer för att stärka personal och kompetens?</a:t>
            </a:r>
          </a:p>
          <a:p>
            <a:endParaRPr lang="sv-SE" sz="1900" i="1" dirty="0">
              <a:solidFill>
                <a:schemeClr val="accent4"/>
              </a:solidFill>
            </a:endParaRPr>
          </a:p>
        </p:txBody>
      </p:sp>
      <p:sp>
        <p:nvSpPr>
          <p:cNvPr id="23" name="textruta 22"/>
          <p:cNvSpPr txBox="1"/>
          <p:nvPr/>
        </p:nvSpPr>
        <p:spPr>
          <a:xfrm>
            <a:off x="1069200" y="2912715"/>
            <a:ext cx="3925951"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cxnSp>
        <p:nvCxnSpPr>
          <p:cNvPr id="26" name="Rak koppling 25" descr="Linje"/>
          <p:cNvCxnSpPr/>
          <p:nvPr/>
        </p:nvCxnSpPr>
        <p:spPr>
          <a:xfrm>
            <a:off x="5453728" y="2047519"/>
            <a:ext cx="0" cy="3833327"/>
          </a:xfrm>
          <a:prstGeom prst="line">
            <a:avLst/>
          </a:prstGeom>
          <a:ln w="28575" cap="rnd">
            <a:solidFill>
              <a:srgbClr val="6A5272"/>
            </a:solidFill>
          </a:ln>
        </p:spPr>
        <p:style>
          <a:lnRef idx="1">
            <a:schemeClr val="accent1"/>
          </a:lnRef>
          <a:fillRef idx="0">
            <a:schemeClr val="accent1"/>
          </a:fillRef>
          <a:effectRef idx="0">
            <a:schemeClr val="accent1"/>
          </a:effectRef>
          <a:fontRef idx="minor">
            <a:schemeClr val="tx1"/>
          </a:fontRef>
        </p:style>
      </p:cxnSp>
      <p:sp>
        <p:nvSpPr>
          <p:cNvPr id="28" name="textruta 27"/>
          <p:cNvSpPr txBox="1"/>
          <p:nvPr/>
        </p:nvSpPr>
        <p:spPr>
          <a:xfrm>
            <a:off x="5765923" y="2199600"/>
            <a:ext cx="2250318" cy="877163"/>
          </a:xfrm>
          <a:prstGeom prst="rect">
            <a:avLst/>
          </a:prstGeom>
          <a:noFill/>
        </p:spPr>
        <p:txBody>
          <a:bodyPr wrap="square" rtlCol="0">
            <a:spAutoFit/>
          </a:bodyPr>
          <a:lstStyle/>
          <a:p>
            <a:r>
              <a:rPr lang="sv-SE" sz="1600" b="1" i="1" dirty="0" smtClean="0">
                <a:solidFill>
                  <a:schemeClr val="accent4"/>
                </a:solidFill>
              </a:rPr>
              <a:t>Vem/vilka ansvarar för idéen?</a:t>
            </a:r>
          </a:p>
          <a:p>
            <a:endParaRPr lang="sv-SE" sz="1900" i="1" dirty="0">
              <a:solidFill>
                <a:schemeClr val="accent4"/>
              </a:solidFill>
            </a:endParaRPr>
          </a:p>
        </p:txBody>
      </p:sp>
      <p:sp>
        <p:nvSpPr>
          <p:cNvPr id="24" name="textruta 23"/>
          <p:cNvSpPr txBox="1"/>
          <p:nvPr/>
        </p:nvSpPr>
        <p:spPr>
          <a:xfrm>
            <a:off x="5767200" y="2912715"/>
            <a:ext cx="2062676"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cxnSp>
        <p:nvCxnSpPr>
          <p:cNvPr id="16" name="Rak koppling 15" descr="Linje"/>
          <p:cNvCxnSpPr/>
          <p:nvPr/>
        </p:nvCxnSpPr>
        <p:spPr>
          <a:xfrm>
            <a:off x="8603704" y="2047519"/>
            <a:ext cx="0" cy="3833327"/>
          </a:xfrm>
          <a:prstGeom prst="line">
            <a:avLst/>
          </a:prstGeom>
          <a:ln w="28575" cap="rnd">
            <a:solidFill>
              <a:srgbClr val="6A5272"/>
            </a:solidFill>
          </a:ln>
        </p:spPr>
        <p:style>
          <a:lnRef idx="1">
            <a:schemeClr val="accent1"/>
          </a:lnRef>
          <a:fillRef idx="0">
            <a:schemeClr val="accent1"/>
          </a:fillRef>
          <a:effectRef idx="0">
            <a:schemeClr val="accent1"/>
          </a:effectRef>
          <a:fontRef idx="minor">
            <a:schemeClr val="tx1"/>
          </a:fontRef>
        </p:style>
      </p:cxnSp>
      <p:sp>
        <p:nvSpPr>
          <p:cNvPr id="29" name="textruta 28"/>
          <p:cNvSpPr txBox="1"/>
          <p:nvPr/>
        </p:nvSpPr>
        <p:spPr>
          <a:xfrm>
            <a:off x="8940212" y="2199600"/>
            <a:ext cx="2387143" cy="877163"/>
          </a:xfrm>
          <a:prstGeom prst="rect">
            <a:avLst/>
          </a:prstGeom>
          <a:noFill/>
        </p:spPr>
        <p:txBody>
          <a:bodyPr wrap="square" rtlCol="0">
            <a:spAutoFit/>
          </a:bodyPr>
          <a:lstStyle/>
          <a:p>
            <a:r>
              <a:rPr lang="sv-SE" sz="1600" b="1" i="1" dirty="0" smtClean="0">
                <a:solidFill>
                  <a:schemeClr val="accent4"/>
                </a:solidFill>
              </a:rPr>
              <a:t>När kan idéen genomföras?</a:t>
            </a:r>
          </a:p>
          <a:p>
            <a:endParaRPr lang="sv-SE" sz="1900" i="1" dirty="0">
              <a:solidFill>
                <a:schemeClr val="accent4"/>
              </a:solidFill>
            </a:endParaRPr>
          </a:p>
        </p:txBody>
      </p:sp>
      <p:sp>
        <p:nvSpPr>
          <p:cNvPr id="25" name="textruta 24"/>
          <p:cNvSpPr txBox="1"/>
          <p:nvPr/>
        </p:nvSpPr>
        <p:spPr>
          <a:xfrm>
            <a:off x="8938800" y="2912715"/>
            <a:ext cx="2854851"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3357792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Information och kommunikation</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9" name="textruta 18"/>
          <p:cNvSpPr txBox="1"/>
          <p:nvPr/>
        </p:nvSpPr>
        <p:spPr>
          <a:xfrm>
            <a:off x="9698133" y="1652676"/>
            <a:ext cx="2142624" cy="338554"/>
          </a:xfrm>
          <a:prstGeom prst="rect">
            <a:avLst/>
          </a:prstGeom>
          <a:noFill/>
        </p:spPr>
        <p:txBody>
          <a:bodyPr wrap="square" rtlCol="0">
            <a:spAutoFit/>
          </a:bodyPr>
          <a:lstStyle/>
          <a:p>
            <a:pPr algn="ctr"/>
            <a:r>
              <a:rPr lang="sv-SE" sz="1600" b="1" dirty="0" smtClean="0">
                <a:solidFill>
                  <a:schemeClr val="accent4"/>
                </a:solidFill>
              </a:rPr>
              <a:t>Reflektionsfrågor</a:t>
            </a:r>
          </a:p>
        </p:txBody>
      </p:sp>
      <p:sp>
        <p:nvSpPr>
          <p:cNvPr id="21" name="Kommentar i oval 20" descr="Pratbubbla med utropstecken"/>
          <p:cNvSpPr/>
          <p:nvPr/>
        </p:nvSpPr>
        <p:spPr>
          <a:xfrm rot="1228642">
            <a:off x="10859330" y="962359"/>
            <a:ext cx="677823" cy="629044"/>
          </a:xfrm>
          <a:prstGeom prst="wedgeEllipseCallou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3" name="textruta 22"/>
          <p:cNvSpPr txBox="1"/>
          <p:nvPr/>
        </p:nvSpPr>
        <p:spPr>
          <a:xfrm>
            <a:off x="11039827" y="907033"/>
            <a:ext cx="462291" cy="646331"/>
          </a:xfrm>
          <a:prstGeom prst="rect">
            <a:avLst/>
          </a:prstGeom>
          <a:noFill/>
        </p:spPr>
        <p:txBody>
          <a:bodyPr wrap="square" rtlCol="0">
            <a:spAutoFit/>
          </a:bodyPr>
          <a:lstStyle/>
          <a:p>
            <a:r>
              <a:rPr lang="sv-SE" sz="3600" b="1" dirty="0" smtClean="0">
                <a:solidFill>
                  <a:schemeClr val="accent4"/>
                </a:solidFill>
              </a:rPr>
              <a:t>!</a:t>
            </a:r>
          </a:p>
        </p:txBody>
      </p:sp>
      <p:sp>
        <p:nvSpPr>
          <p:cNvPr id="22" name="Kommentar i oval 21" descr="Pratbubbla med frågetecken"/>
          <p:cNvSpPr/>
          <p:nvPr/>
        </p:nvSpPr>
        <p:spPr>
          <a:xfrm rot="18128350">
            <a:off x="9863740" y="927594"/>
            <a:ext cx="644339" cy="629044"/>
          </a:xfrm>
          <a:prstGeom prst="wedgeEllipseCallou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4" name="textruta 23"/>
          <p:cNvSpPr txBox="1"/>
          <p:nvPr/>
        </p:nvSpPr>
        <p:spPr>
          <a:xfrm>
            <a:off x="9958920" y="918950"/>
            <a:ext cx="368964" cy="646331"/>
          </a:xfrm>
          <a:prstGeom prst="rect">
            <a:avLst/>
          </a:prstGeom>
          <a:noFill/>
        </p:spPr>
        <p:txBody>
          <a:bodyPr wrap="square" rtlCol="0">
            <a:spAutoFit/>
          </a:bodyPr>
          <a:lstStyle/>
          <a:p>
            <a:r>
              <a:rPr lang="sv-SE" sz="3600" b="1" dirty="0" smtClean="0">
                <a:solidFill>
                  <a:schemeClr val="accent4"/>
                </a:solidFill>
              </a:rPr>
              <a:t>?</a:t>
            </a:r>
          </a:p>
        </p:txBody>
      </p:sp>
      <p:sp>
        <p:nvSpPr>
          <p:cNvPr id="25" name="Rektangel 24"/>
          <p:cNvSpPr/>
          <p:nvPr/>
        </p:nvSpPr>
        <p:spPr>
          <a:xfrm>
            <a:off x="1069200" y="2198800"/>
            <a:ext cx="9845255" cy="2308324"/>
          </a:xfrm>
          <a:prstGeom prst="rect">
            <a:avLst/>
          </a:prstGeom>
        </p:spPr>
        <p:txBody>
          <a:bodyPr wrap="square">
            <a:spAutoFit/>
          </a:bodyPr>
          <a:lstStyle/>
          <a:p>
            <a:pPr marL="342900" lvl="0" indent="-342900">
              <a:buFont typeface="+mj-lt"/>
              <a:buAutoNum type="arabicPeriod"/>
            </a:pPr>
            <a:r>
              <a:rPr lang="sv-SE" dirty="0">
                <a:solidFill>
                  <a:schemeClr val="accent4"/>
                </a:solidFill>
              </a:rPr>
              <a:t>Hur informerar vi om fast </a:t>
            </a:r>
            <a:r>
              <a:rPr lang="sv-SE" dirty="0" smtClean="0">
                <a:solidFill>
                  <a:schemeClr val="accent4"/>
                </a:solidFill>
              </a:rPr>
              <a:t>läkarkontakt </a:t>
            </a:r>
            <a:r>
              <a:rPr lang="sv-SE" dirty="0">
                <a:solidFill>
                  <a:schemeClr val="accent4"/>
                </a:solidFill>
              </a:rPr>
              <a:t>och skapar rätt förväntningar utifrån arbetssättets uppdrag och innehåll</a:t>
            </a:r>
            <a:r>
              <a:rPr lang="sv-SE" dirty="0" smtClean="0">
                <a:solidFill>
                  <a:schemeClr val="accent4"/>
                </a:solidFill>
              </a:rPr>
              <a:t>? (exempelvis att patienterna själva får välja fast läkarkontakt)</a:t>
            </a:r>
          </a:p>
          <a:p>
            <a:pPr marL="342900" lvl="0" indent="-342900">
              <a:buFont typeface="+mj-lt"/>
              <a:buAutoNum type="arabicPeriod"/>
            </a:pPr>
            <a:endParaRPr lang="sv-SE" dirty="0" smtClean="0">
              <a:solidFill>
                <a:schemeClr val="accent4"/>
              </a:solidFill>
            </a:endParaRPr>
          </a:p>
          <a:p>
            <a:pPr marL="342900" lvl="0" indent="-342900">
              <a:buFont typeface="+mj-lt"/>
              <a:buAutoNum type="arabicPeriod"/>
            </a:pPr>
            <a:r>
              <a:rPr lang="sv-SE" dirty="0" smtClean="0">
                <a:solidFill>
                  <a:schemeClr val="accent4"/>
                </a:solidFill>
              </a:rPr>
              <a:t>Hur kommunicerar vi kring fast läkarkontakt till de som det berör?</a:t>
            </a:r>
          </a:p>
          <a:p>
            <a:pPr marL="342900" lvl="0" indent="-342900">
              <a:buFont typeface="+mj-lt"/>
              <a:buAutoNum type="arabicPeriod"/>
            </a:pPr>
            <a:endParaRPr lang="sv-SE" dirty="0" smtClean="0">
              <a:solidFill>
                <a:schemeClr val="accent4"/>
              </a:solidFill>
            </a:endParaRPr>
          </a:p>
          <a:p>
            <a:pPr marL="342900" indent="-342900">
              <a:buFont typeface="+mj-lt"/>
              <a:buAutoNum type="arabicPeriod"/>
            </a:pPr>
            <a:r>
              <a:rPr lang="sv-SE" dirty="0">
                <a:solidFill>
                  <a:schemeClr val="accent4"/>
                </a:solidFill>
              </a:rPr>
              <a:t>Vilken information </a:t>
            </a:r>
            <a:r>
              <a:rPr lang="sv-SE" dirty="0" smtClean="0">
                <a:solidFill>
                  <a:schemeClr val="accent4"/>
                </a:solidFill>
              </a:rPr>
              <a:t>ger vi till </a:t>
            </a:r>
            <a:r>
              <a:rPr lang="sv-SE" dirty="0">
                <a:solidFill>
                  <a:schemeClr val="accent4"/>
                </a:solidFill>
              </a:rPr>
              <a:t>den kommunala hälso- och sjukvården och den specialiserade vården om fast läkarkontakt?</a:t>
            </a:r>
          </a:p>
          <a:p>
            <a:pPr lvl="0"/>
            <a:endParaRPr lang="sv-SE" dirty="0">
              <a:solidFill>
                <a:schemeClr val="accent4"/>
              </a:solidFill>
            </a:endParaRP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1258418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Information och kommunikation</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9" name="textruta 18"/>
          <p:cNvSpPr txBox="1"/>
          <p:nvPr/>
        </p:nvSpPr>
        <p:spPr>
          <a:xfrm>
            <a:off x="9687973" y="1150786"/>
            <a:ext cx="2142624" cy="584775"/>
          </a:xfrm>
          <a:prstGeom prst="rect">
            <a:avLst/>
          </a:prstGeom>
          <a:noFill/>
        </p:spPr>
        <p:txBody>
          <a:bodyPr wrap="square" rtlCol="0">
            <a:spAutoFit/>
          </a:bodyPr>
          <a:lstStyle/>
          <a:p>
            <a:pPr algn="ctr"/>
            <a:r>
              <a:rPr lang="sv-SE" sz="1600" b="1" dirty="0" smtClean="0">
                <a:solidFill>
                  <a:schemeClr val="accent4"/>
                </a:solidFill>
              </a:rPr>
              <a:t>Möjligheter </a:t>
            </a:r>
            <a:br>
              <a:rPr lang="sv-SE" sz="1600" b="1" dirty="0" smtClean="0">
                <a:solidFill>
                  <a:schemeClr val="accent4"/>
                </a:solidFill>
              </a:rPr>
            </a:br>
            <a:r>
              <a:rPr lang="sv-SE" sz="1600" b="1" dirty="0" smtClean="0">
                <a:solidFill>
                  <a:schemeClr val="accent4"/>
                </a:solidFill>
              </a:rPr>
              <a:t>och hinder</a:t>
            </a:r>
          </a:p>
        </p:txBody>
      </p:sp>
      <p:sp>
        <p:nvSpPr>
          <p:cNvPr id="15" name="textruta 14"/>
          <p:cNvSpPr txBox="1"/>
          <p:nvPr/>
        </p:nvSpPr>
        <p:spPr>
          <a:xfrm>
            <a:off x="1069200" y="2199600"/>
            <a:ext cx="4557517" cy="2108269"/>
          </a:xfrm>
          <a:prstGeom prst="rect">
            <a:avLst/>
          </a:prstGeom>
          <a:noFill/>
        </p:spPr>
        <p:txBody>
          <a:bodyPr wrap="square" rtlCol="0">
            <a:spAutoFit/>
          </a:bodyPr>
          <a:lstStyle/>
          <a:p>
            <a:r>
              <a:rPr lang="sv-SE" sz="1600" i="1" dirty="0">
                <a:solidFill>
                  <a:schemeClr val="accent4"/>
                </a:solidFill>
              </a:rPr>
              <a:t>Vilka möjligheter finns för att förtydliga vad fast läkarkontakt innebär och för att skapa rätt förväntningar</a:t>
            </a:r>
            <a:r>
              <a:rPr lang="sv-SE" sz="1600" i="1" dirty="0" smtClean="0">
                <a:solidFill>
                  <a:schemeClr val="accent4"/>
                </a:solidFill>
              </a:rPr>
              <a:t>?</a:t>
            </a:r>
            <a:endParaRPr lang="sv-SE" sz="1600" i="1" dirty="0">
              <a:solidFill>
                <a:schemeClr val="accent4"/>
              </a:solidFill>
            </a:endParaRPr>
          </a:p>
          <a:p>
            <a:r>
              <a:rPr lang="sv-SE" sz="1600" b="1" i="1" dirty="0" smtClean="0">
                <a:solidFill>
                  <a:schemeClr val="accent4"/>
                </a:solidFill>
              </a:rPr>
              <a:t/>
            </a:r>
            <a:br>
              <a:rPr lang="sv-SE" sz="1600" b="1" i="1" dirty="0" smtClean="0">
                <a:solidFill>
                  <a:schemeClr val="accent4"/>
                </a:solidFill>
              </a:rPr>
            </a:br>
            <a:r>
              <a:rPr lang="sv-SE" sz="1600" b="1" i="1" dirty="0" smtClean="0">
                <a:solidFill>
                  <a:schemeClr val="accent4"/>
                </a:solidFill>
              </a:rPr>
              <a:t>Skriv </a:t>
            </a:r>
            <a:r>
              <a:rPr lang="sv-SE" sz="1600" b="1" i="1" dirty="0">
                <a:solidFill>
                  <a:schemeClr val="accent4"/>
                </a:solidFill>
              </a:rPr>
              <a:t>nedan</a:t>
            </a:r>
            <a:r>
              <a:rPr lang="sv-SE" sz="1600" b="1" i="1" dirty="0" smtClean="0">
                <a:solidFill>
                  <a:schemeClr val="accent4"/>
                </a:solidFill>
              </a:rPr>
              <a:t>:</a:t>
            </a:r>
          </a:p>
          <a:p>
            <a:endParaRPr lang="sv-SE" sz="1600" b="1" i="1" dirty="0">
              <a:solidFill>
                <a:schemeClr val="accent4"/>
              </a:solidFill>
            </a:endParaRPr>
          </a:p>
          <a:p>
            <a:r>
              <a:rPr lang="sv-SE" sz="1600" i="1" dirty="0" smtClean="0">
                <a:solidFill>
                  <a:schemeClr val="accent4"/>
                </a:solidFill>
              </a:rPr>
              <a:t>xxx</a:t>
            </a:r>
          </a:p>
          <a:p>
            <a:endParaRPr lang="sv-SE" sz="1900" i="1" dirty="0">
              <a:solidFill>
                <a:schemeClr val="accent4"/>
              </a:solidFill>
            </a:endParaRPr>
          </a:p>
        </p:txBody>
      </p:sp>
      <p:cxnSp>
        <p:nvCxnSpPr>
          <p:cNvPr id="13" name="Rak koppling 12" descr="Linje"/>
          <p:cNvCxnSpPr/>
          <p:nvPr/>
        </p:nvCxnSpPr>
        <p:spPr>
          <a:xfrm>
            <a:off x="6096000" y="2047520"/>
            <a:ext cx="0" cy="4292256"/>
          </a:xfrm>
          <a:prstGeom prst="line">
            <a:avLst/>
          </a:prstGeom>
          <a:ln w="28575" cap="rnd">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4" name="textruta 13"/>
          <p:cNvSpPr txBox="1"/>
          <p:nvPr/>
        </p:nvSpPr>
        <p:spPr>
          <a:xfrm>
            <a:off x="6451512" y="2199600"/>
            <a:ext cx="4795608" cy="1615827"/>
          </a:xfrm>
          <a:prstGeom prst="rect">
            <a:avLst/>
          </a:prstGeom>
          <a:noFill/>
        </p:spPr>
        <p:txBody>
          <a:bodyPr wrap="square" rtlCol="0">
            <a:spAutoFit/>
          </a:bodyPr>
          <a:lstStyle/>
          <a:p>
            <a:r>
              <a:rPr lang="sv-SE" sz="1600" i="1" dirty="0">
                <a:solidFill>
                  <a:schemeClr val="accent4"/>
                </a:solidFill>
              </a:rPr>
              <a:t>Vilka hinder/utmaningar finns det idag för </a:t>
            </a:r>
            <a:r>
              <a:rPr lang="sv-SE" sz="1600" i="1" dirty="0" smtClean="0">
                <a:solidFill>
                  <a:schemeClr val="accent4"/>
                </a:solidFill>
              </a:rPr>
              <a:t>att informera </a:t>
            </a:r>
            <a:r>
              <a:rPr lang="sv-SE" sz="1600" i="1" dirty="0">
                <a:solidFill>
                  <a:schemeClr val="accent4"/>
                </a:solidFill>
              </a:rPr>
              <a:t>och kommunicera om fast </a:t>
            </a:r>
            <a:r>
              <a:rPr lang="sv-SE" sz="1600" i="1" dirty="0" smtClean="0">
                <a:solidFill>
                  <a:schemeClr val="accent4"/>
                </a:solidFill>
              </a:rPr>
              <a:t>läkarkontakt?</a:t>
            </a:r>
            <a:endParaRPr lang="sv-SE" sz="1600" i="1" dirty="0">
              <a:solidFill>
                <a:schemeClr val="accent4"/>
              </a:solidFill>
            </a:endParaRPr>
          </a:p>
          <a:p>
            <a:r>
              <a:rPr lang="sv-SE" sz="1600" b="1" i="1" dirty="0" smtClean="0">
                <a:solidFill>
                  <a:schemeClr val="accent4"/>
                </a:solidFill>
              </a:rPr>
              <a:t>Skriv nedan:</a:t>
            </a:r>
          </a:p>
          <a:p>
            <a:endParaRPr lang="sv-SE" sz="1600" i="1" dirty="0" smtClean="0">
              <a:solidFill>
                <a:schemeClr val="accent4"/>
              </a:solidFill>
            </a:endParaRPr>
          </a:p>
          <a:p>
            <a:r>
              <a:rPr lang="sv-SE" sz="1600" i="1" dirty="0">
                <a:solidFill>
                  <a:schemeClr val="accent4"/>
                </a:solidFill>
              </a:rPr>
              <a:t>xxx</a:t>
            </a:r>
          </a:p>
          <a:p>
            <a:endParaRPr lang="sv-SE" sz="1900" i="1" dirty="0">
              <a:solidFill>
                <a:schemeClr val="accent4"/>
              </a:solidFill>
            </a:endParaRP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3092698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descr="Tonplatta"/>
          <p:cNvSpPr/>
          <p:nvPr/>
        </p:nvSpPr>
        <p:spPr>
          <a:xfrm>
            <a:off x="0" y="807720"/>
            <a:ext cx="9521378" cy="12398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0" name="Rubrik 1"/>
          <p:cNvSpPr>
            <a:spLocks noGrp="1"/>
          </p:cNvSpPr>
          <p:nvPr>
            <p:ph type="title"/>
          </p:nvPr>
        </p:nvSpPr>
        <p:spPr>
          <a:xfrm>
            <a:off x="1069200" y="1152000"/>
            <a:ext cx="7314881" cy="587564"/>
          </a:xfrm>
        </p:spPr>
        <p:txBody>
          <a:bodyPr/>
          <a:lstStyle/>
          <a:p>
            <a:r>
              <a:rPr lang="sv-SE" sz="3600" dirty="0" smtClean="0">
                <a:solidFill>
                  <a:srgbClr val="FFFFFF"/>
                </a:solidFill>
              </a:rPr>
              <a:t>Information och kommunikation</a:t>
            </a:r>
            <a:endParaRPr lang="sv-SE" sz="3600" dirty="0">
              <a:solidFill>
                <a:srgbClr val="FFFFFF"/>
              </a:solidFill>
            </a:endParaRPr>
          </a:p>
        </p:txBody>
      </p:sp>
      <p:sp>
        <p:nvSpPr>
          <p:cNvPr id="17" name="Rektangel 16" descr="Tonplatta"/>
          <p:cNvSpPr/>
          <p:nvPr/>
        </p:nvSpPr>
        <p:spPr>
          <a:xfrm>
            <a:off x="9521378" y="807720"/>
            <a:ext cx="2670622" cy="12398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26" name="textruta 25"/>
          <p:cNvSpPr txBox="1"/>
          <p:nvPr/>
        </p:nvSpPr>
        <p:spPr>
          <a:xfrm>
            <a:off x="9687973" y="1150786"/>
            <a:ext cx="2142624" cy="584775"/>
          </a:xfrm>
          <a:prstGeom prst="rect">
            <a:avLst/>
          </a:prstGeom>
          <a:noFill/>
        </p:spPr>
        <p:txBody>
          <a:bodyPr wrap="square" rtlCol="0">
            <a:spAutoFit/>
          </a:bodyPr>
          <a:lstStyle/>
          <a:p>
            <a:pPr algn="ctr"/>
            <a:r>
              <a:rPr lang="sv-SE" sz="1600" b="1" dirty="0" smtClean="0">
                <a:solidFill>
                  <a:schemeClr val="accent4"/>
                </a:solidFill>
              </a:rPr>
              <a:t>Förslag på lösning samt prioritering</a:t>
            </a:r>
          </a:p>
        </p:txBody>
      </p:sp>
      <p:sp>
        <p:nvSpPr>
          <p:cNvPr id="11" name="textruta 10"/>
          <p:cNvSpPr txBox="1"/>
          <p:nvPr/>
        </p:nvSpPr>
        <p:spPr>
          <a:xfrm>
            <a:off x="1069200" y="2199600"/>
            <a:ext cx="4351902" cy="1123384"/>
          </a:xfrm>
          <a:prstGeom prst="rect">
            <a:avLst/>
          </a:prstGeom>
          <a:noFill/>
        </p:spPr>
        <p:txBody>
          <a:bodyPr wrap="square" rtlCol="0">
            <a:spAutoFit/>
          </a:bodyPr>
          <a:lstStyle/>
          <a:p>
            <a:r>
              <a:rPr lang="sv-SE" sz="1600" b="1" i="1" dirty="0">
                <a:solidFill>
                  <a:schemeClr val="accent4"/>
                </a:solidFill>
              </a:rPr>
              <a:t>Vad har vi för idéer för att stärka </a:t>
            </a:r>
            <a:r>
              <a:rPr lang="sv-SE" sz="1600" b="1" i="1" dirty="0" smtClean="0">
                <a:solidFill>
                  <a:schemeClr val="accent4"/>
                </a:solidFill>
              </a:rPr>
              <a:t>vår information och kommunikation?</a:t>
            </a:r>
            <a:endParaRPr lang="sv-SE" sz="1600" b="1" i="1" dirty="0"/>
          </a:p>
          <a:p>
            <a:endParaRPr lang="sv-SE" sz="1600" b="1" i="1" dirty="0" smtClean="0"/>
          </a:p>
          <a:p>
            <a:endParaRPr lang="sv-SE" sz="1900" i="1" dirty="0"/>
          </a:p>
        </p:txBody>
      </p:sp>
      <p:sp>
        <p:nvSpPr>
          <p:cNvPr id="22" name="textruta 21"/>
          <p:cNvSpPr txBox="1"/>
          <p:nvPr/>
        </p:nvSpPr>
        <p:spPr>
          <a:xfrm>
            <a:off x="1069200" y="2912715"/>
            <a:ext cx="3925951"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cxnSp>
        <p:nvCxnSpPr>
          <p:cNvPr id="25" name="Rak koppling 24" descr="Linje"/>
          <p:cNvCxnSpPr/>
          <p:nvPr/>
        </p:nvCxnSpPr>
        <p:spPr>
          <a:xfrm>
            <a:off x="5453728" y="2047519"/>
            <a:ext cx="0" cy="3833327"/>
          </a:xfrm>
          <a:prstGeom prst="line">
            <a:avLst/>
          </a:prstGeom>
          <a:ln w="28575"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7" name="textruta 26"/>
          <p:cNvSpPr txBox="1"/>
          <p:nvPr/>
        </p:nvSpPr>
        <p:spPr>
          <a:xfrm>
            <a:off x="5765922" y="2199600"/>
            <a:ext cx="2652207" cy="877163"/>
          </a:xfrm>
          <a:prstGeom prst="rect">
            <a:avLst/>
          </a:prstGeom>
          <a:noFill/>
        </p:spPr>
        <p:txBody>
          <a:bodyPr wrap="square" rtlCol="0">
            <a:spAutoFit/>
          </a:bodyPr>
          <a:lstStyle/>
          <a:p>
            <a:r>
              <a:rPr lang="sv-SE" sz="1600" b="1" i="1" dirty="0" smtClean="0">
                <a:solidFill>
                  <a:schemeClr val="accent4"/>
                </a:solidFill>
              </a:rPr>
              <a:t>Vem/vilka ansvarar för idéen?</a:t>
            </a:r>
            <a:endParaRPr lang="sv-SE" sz="1600" b="1" i="1" dirty="0" smtClean="0"/>
          </a:p>
          <a:p>
            <a:endParaRPr lang="sv-SE" sz="1900" i="1" dirty="0"/>
          </a:p>
        </p:txBody>
      </p:sp>
      <p:sp>
        <p:nvSpPr>
          <p:cNvPr id="23" name="textruta 22"/>
          <p:cNvSpPr txBox="1"/>
          <p:nvPr/>
        </p:nvSpPr>
        <p:spPr>
          <a:xfrm>
            <a:off x="5767200" y="2912715"/>
            <a:ext cx="2062676"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cxnSp>
        <p:nvCxnSpPr>
          <p:cNvPr id="12" name="Rak koppling 11" descr="Linje"/>
          <p:cNvCxnSpPr/>
          <p:nvPr/>
        </p:nvCxnSpPr>
        <p:spPr>
          <a:xfrm>
            <a:off x="8603704" y="2047519"/>
            <a:ext cx="0" cy="3833327"/>
          </a:xfrm>
          <a:prstGeom prst="line">
            <a:avLst/>
          </a:prstGeom>
          <a:ln w="28575"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8" name="textruta 27"/>
          <p:cNvSpPr txBox="1"/>
          <p:nvPr/>
        </p:nvSpPr>
        <p:spPr>
          <a:xfrm>
            <a:off x="8940212" y="2199600"/>
            <a:ext cx="2813468" cy="877163"/>
          </a:xfrm>
          <a:prstGeom prst="rect">
            <a:avLst/>
          </a:prstGeom>
          <a:noFill/>
        </p:spPr>
        <p:txBody>
          <a:bodyPr wrap="square" rtlCol="0">
            <a:spAutoFit/>
          </a:bodyPr>
          <a:lstStyle/>
          <a:p>
            <a:r>
              <a:rPr lang="sv-SE" sz="1600" b="1" i="1" dirty="0" smtClean="0">
                <a:solidFill>
                  <a:schemeClr val="accent4"/>
                </a:solidFill>
              </a:rPr>
              <a:t>När kan idéen genomföras?</a:t>
            </a:r>
            <a:endParaRPr lang="sv-SE" sz="1600" b="1" i="1" dirty="0" smtClean="0"/>
          </a:p>
          <a:p>
            <a:endParaRPr lang="sv-SE" sz="1900" i="1" dirty="0"/>
          </a:p>
        </p:txBody>
      </p:sp>
      <p:sp>
        <p:nvSpPr>
          <p:cNvPr id="24" name="textruta 23"/>
          <p:cNvSpPr txBox="1"/>
          <p:nvPr/>
        </p:nvSpPr>
        <p:spPr>
          <a:xfrm>
            <a:off x="8938800" y="2912715"/>
            <a:ext cx="2854851" cy="830997"/>
          </a:xfrm>
          <a:prstGeom prst="rect">
            <a:avLst/>
          </a:prstGeom>
          <a:noFill/>
        </p:spPr>
        <p:txBody>
          <a:bodyPr wrap="square" rtlCol="0">
            <a:spAutoFit/>
          </a:bodyPr>
          <a:lstStyle/>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err="1" smtClean="0">
                <a:solidFill>
                  <a:schemeClr val="accent4"/>
                </a:solidFill>
              </a:rPr>
              <a:t>Xxx</a:t>
            </a:r>
            <a:endParaRPr lang="sv-SE" sz="1600" dirty="0" smtClean="0">
              <a:solidFill>
                <a:schemeClr val="accent4"/>
              </a:solidFill>
            </a:endParaRPr>
          </a:p>
          <a:p>
            <a:pPr marL="342900" indent="-342900">
              <a:buFont typeface="+mj-lt"/>
              <a:buAutoNum type="alphaUcPeriod"/>
            </a:pPr>
            <a:r>
              <a:rPr lang="sv-SE" sz="1600" dirty="0" smtClean="0">
                <a:solidFill>
                  <a:schemeClr val="accent4"/>
                </a:solidFill>
              </a:rPr>
              <a:t>xxx</a:t>
            </a: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1289924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endParaRPr lang="sv-SE" dirty="0"/>
          </a:p>
        </p:txBody>
      </p:sp>
      <p:sp>
        <p:nvSpPr>
          <p:cNvPr id="9" name="Footer Placeholder 8">
            <a:extLst>
              <a:ext uri="{FF2B5EF4-FFF2-40B4-BE49-F238E27FC236}">
                <a16:creationId xmlns:a16="http://schemas.microsoft.com/office/drawing/2014/main" id="{490E8AF2-300A-4A97-87C4-D8240C1D44F1}"/>
              </a:ext>
            </a:extLst>
          </p:cNvPr>
          <p:cNvSpPr>
            <a:spLocks noGrp="1"/>
          </p:cNvSpPr>
          <p:nvPr>
            <p:ph type="ftr" sz="quarter" idx="11"/>
          </p:nvPr>
        </p:nvSpPr>
        <p:spPr/>
        <p:txBody>
          <a:bodyPr/>
          <a:lstStyle/>
          <a:p>
            <a:r>
              <a:rPr lang="sv-SE"/>
              <a:t>Sveriges kunskapsmyndighet för vård och omsorg </a:t>
            </a:r>
            <a:endParaRPr lang="sv-SE" dirty="0"/>
          </a:p>
        </p:txBody>
      </p:sp>
      <p:sp>
        <p:nvSpPr>
          <p:cNvPr id="13" name="textruta 12"/>
          <p:cNvSpPr txBox="1"/>
          <p:nvPr/>
        </p:nvSpPr>
        <p:spPr>
          <a:xfrm>
            <a:off x="961340" y="3755781"/>
            <a:ext cx="2099787" cy="1554272"/>
          </a:xfrm>
          <a:prstGeom prst="rect">
            <a:avLst/>
          </a:prstGeom>
          <a:noFill/>
        </p:spPr>
        <p:txBody>
          <a:bodyPr wrap="square" rtlCol="0">
            <a:spAutoFit/>
          </a:bodyPr>
          <a:lstStyle/>
          <a:p>
            <a:r>
              <a:rPr lang="sv-SE" sz="1900" b="1" dirty="0" smtClean="0"/>
              <a:t>Meddelandeblad</a:t>
            </a:r>
          </a:p>
          <a:p>
            <a:r>
              <a:rPr lang="sv-SE" sz="1900" dirty="0" smtClean="0"/>
              <a:t>Information </a:t>
            </a:r>
            <a:br>
              <a:rPr lang="sv-SE" sz="1900" dirty="0" smtClean="0"/>
            </a:br>
            <a:r>
              <a:rPr lang="sv-SE" sz="1900" dirty="0" smtClean="0"/>
              <a:t>om juridiska förutsättningar</a:t>
            </a:r>
          </a:p>
          <a:p>
            <a:endParaRPr lang="sv-SE" sz="1900" dirty="0" smtClean="0"/>
          </a:p>
        </p:txBody>
      </p:sp>
      <p:sp>
        <p:nvSpPr>
          <p:cNvPr id="15" name="textruta 14"/>
          <p:cNvSpPr txBox="1"/>
          <p:nvPr/>
        </p:nvSpPr>
        <p:spPr>
          <a:xfrm>
            <a:off x="3487206" y="3755781"/>
            <a:ext cx="2184150" cy="1261884"/>
          </a:xfrm>
          <a:prstGeom prst="rect">
            <a:avLst/>
          </a:prstGeom>
          <a:noFill/>
        </p:spPr>
        <p:txBody>
          <a:bodyPr wrap="square" rtlCol="0">
            <a:spAutoFit/>
          </a:bodyPr>
          <a:lstStyle/>
          <a:p>
            <a:r>
              <a:rPr lang="sv-SE" sz="1900" b="1" dirty="0" smtClean="0"/>
              <a:t>Vägledning</a:t>
            </a:r>
          </a:p>
          <a:p>
            <a:r>
              <a:rPr lang="sv-SE" sz="1900" dirty="0" smtClean="0"/>
              <a:t>Dokument med informationsstöd</a:t>
            </a:r>
          </a:p>
          <a:p>
            <a:endParaRPr lang="sv-SE" sz="1900" dirty="0" smtClean="0"/>
          </a:p>
        </p:txBody>
      </p:sp>
      <p:sp>
        <p:nvSpPr>
          <p:cNvPr id="19" name="textruta 18"/>
          <p:cNvSpPr txBox="1"/>
          <p:nvPr/>
        </p:nvSpPr>
        <p:spPr>
          <a:xfrm>
            <a:off x="5919968" y="3701994"/>
            <a:ext cx="2596502" cy="1554272"/>
          </a:xfrm>
          <a:prstGeom prst="rect">
            <a:avLst/>
          </a:prstGeom>
          <a:noFill/>
        </p:spPr>
        <p:txBody>
          <a:bodyPr wrap="square" rtlCol="0">
            <a:spAutoFit/>
          </a:bodyPr>
          <a:lstStyle/>
          <a:p>
            <a:r>
              <a:rPr lang="sv-SE" sz="1900" b="1" dirty="0" smtClean="0"/>
              <a:t>Planeringsverktyg</a:t>
            </a:r>
            <a:r>
              <a:rPr lang="sv-SE" sz="1900" dirty="0" smtClean="0"/>
              <a:t> Verktyg för att stödja analysen kring dimensionering av patientansvar</a:t>
            </a:r>
          </a:p>
        </p:txBody>
      </p:sp>
      <p:sp>
        <p:nvSpPr>
          <p:cNvPr id="21" name="textruta 20"/>
          <p:cNvSpPr txBox="1"/>
          <p:nvPr/>
        </p:nvSpPr>
        <p:spPr>
          <a:xfrm>
            <a:off x="9162102" y="3755781"/>
            <a:ext cx="2834141" cy="1554272"/>
          </a:xfrm>
          <a:prstGeom prst="rect">
            <a:avLst/>
          </a:prstGeom>
          <a:noFill/>
        </p:spPr>
        <p:txBody>
          <a:bodyPr wrap="square" rtlCol="0">
            <a:spAutoFit/>
          </a:bodyPr>
          <a:lstStyle/>
          <a:p>
            <a:r>
              <a:rPr lang="sv-SE" sz="1900" b="1" dirty="0" smtClean="0"/>
              <a:t>Frågor och svar</a:t>
            </a:r>
            <a:r>
              <a:rPr lang="sv-SE" sz="1900" dirty="0" smtClean="0"/>
              <a:t/>
            </a:r>
            <a:br>
              <a:rPr lang="sv-SE" sz="1900" dirty="0" smtClean="0"/>
            </a:br>
            <a:r>
              <a:rPr lang="sv-SE" sz="1900" dirty="0" err="1" smtClean="0"/>
              <a:t>Svar</a:t>
            </a:r>
            <a:r>
              <a:rPr lang="sv-SE" sz="1900" dirty="0" smtClean="0"/>
              <a:t> på återkommande frågor kring fast läkarkontakt</a:t>
            </a:r>
          </a:p>
          <a:p>
            <a:endParaRPr lang="sv-SE" sz="1900" dirty="0" smtClean="0"/>
          </a:p>
        </p:txBody>
      </p:sp>
      <p:sp>
        <p:nvSpPr>
          <p:cNvPr id="22" name="Rubrik 1"/>
          <p:cNvSpPr>
            <a:spLocks noGrp="1"/>
          </p:cNvSpPr>
          <p:nvPr>
            <p:ph type="title"/>
          </p:nvPr>
        </p:nvSpPr>
        <p:spPr>
          <a:xfrm>
            <a:off x="1068917" y="687600"/>
            <a:ext cx="9268800" cy="1296144"/>
          </a:xfrm>
        </p:spPr>
        <p:txBody>
          <a:bodyPr/>
          <a:lstStyle/>
          <a:p>
            <a:r>
              <a:rPr lang="sv-SE" sz="3200" dirty="0"/>
              <a:t>Ytterligare stöd för att införa fast läkarkontakt</a:t>
            </a:r>
            <a:endParaRPr lang="sv-SE" dirty="0"/>
          </a:p>
        </p:txBody>
      </p:sp>
      <p:sp>
        <p:nvSpPr>
          <p:cNvPr id="23" name="textruta 22"/>
          <p:cNvSpPr txBox="1"/>
          <p:nvPr/>
        </p:nvSpPr>
        <p:spPr>
          <a:xfrm>
            <a:off x="938784" y="5456724"/>
            <a:ext cx="8957337" cy="630942"/>
          </a:xfrm>
          <a:prstGeom prst="rect">
            <a:avLst/>
          </a:prstGeom>
          <a:noFill/>
        </p:spPr>
        <p:txBody>
          <a:bodyPr wrap="square" rtlCol="0">
            <a:spAutoFit/>
          </a:bodyPr>
          <a:lstStyle/>
          <a:p>
            <a:r>
              <a:rPr lang="sv-SE" sz="1600" i="1" dirty="0" smtClean="0"/>
              <a:t>Materialet hittar du på Socialstyrelsen.se samt på kunskapsguiden.se</a:t>
            </a:r>
            <a:endParaRPr lang="sv-SE" sz="1600" dirty="0"/>
          </a:p>
          <a:p>
            <a:endParaRPr lang="sv-SE" sz="1900" dirty="0" smtClean="0"/>
          </a:p>
        </p:txBody>
      </p:sp>
      <p:pic>
        <p:nvPicPr>
          <p:cNvPr id="25" name="Bildobjekt 24" descr="Omslag: Meddelandeblad - Fast läkarkontakt m.m."/>
          <p:cNvPicPr/>
          <p:nvPr/>
        </p:nvPicPr>
        <p:blipFill rotWithShape="1">
          <a:blip r:embed="rId3">
            <a:extLst>
              <a:ext uri="{28A0092B-C50C-407E-A947-70E740481C1C}">
                <a14:useLocalDpi xmlns:a14="http://schemas.microsoft.com/office/drawing/2010/main" val="0"/>
              </a:ext>
            </a:extLst>
          </a:blip>
          <a:srcRect t="446"/>
          <a:stretch/>
        </p:blipFill>
        <p:spPr bwMode="auto">
          <a:xfrm>
            <a:off x="1086846" y="1794605"/>
            <a:ext cx="1332000" cy="1872000"/>
          </a:xfrm>
          <a:prstGeom prst="rect">
            <a:avLst/>
          </a:prstGeom>
          <a:ln w="6350">
            <a:solidFill>
              <a:schemeClr val="tx1"/>
            </a:solidFill>
          </a:ln>
          <a:extLst>
            <a:ext uri="{53640926-AAD7-44D8-BBD7-CCE9431645EC}">
              <a14:shadowObscured xmlns:a14="http://schemas.microsoft.com/office/drawing/2010/main"/>
            </a:ext>
          </a:extLst>
        </p:spPr>
      </p:pic>
      <p:grpSp>
        <p:nvGrpSpPr>
          <p:cNvPr id="16" name="Grupp 15" descr="Omslag: Vägledning - stöd för arbetssättet med fast läkarkontakt"/>
          <p:cNvGrpSpPr/>
          <p:nvPr/>
        </p:nvGrpSpPr>
        <p:grpSpPr>
          <a:xfrm>
            <a:off x="5974080" y="1920239"/>
            <a:ext cx="2270759" cy="1746365"/>
            <a:chOff x="6105592" y="1735558"/>
            <a:chExt cx="2270759" cy="1746365"/>
          </a:xfrm>
        </p:grpSpPr>
        <p:sp>
          <p:nvSpPr>
            <p:cNvPr id="8" name="Rektangel 7"/>
            <p:cNvSpPr/>
            <p:nvPr/>
          </p:nvSpPr>
          <p:spPr>
            <a:xfrm>
              <a:off x="6105592" y="1735558"/>
              <a:ext cx="2270759" cy="1746365"/>
            </a:xfrm>
            <a:prstGeom prst="rect">
              <a:avLst/>
            </a:prstGeom>
            <a:solidFill>
              <a:srgbClr val="FFFFFF"/>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grpSp>
          <p:nvGrpSpPr>
            <p:cNvPr id="2" name="Grupp 1"/>
            <p:cNvGrpSpPr/>
            <p:nvPr/>
          </p:nvGrpSpPr>
          <p:grpSpPr>
            <a:xfrm>
              <a:off x="6248940" y="1889581"/>
              <a:ext cx="1999038" cy="1462731"/>
              <a:chOff x="6248940" y="1899106"/>
              <a:chExt cx="1999038" cy="1462731"/>
            </a:xfrm>
          </p:grpSpPr>
          <p:pic>
            <p:nvPicPr>
              <p:cNvPr id="27" name="Bildobjekt 26"/>
              <p:cNvPicPr/>
              <p:nvPr/>
            </p:nvPicPr>
            <p:blipFill>
              <a:blip r:embed="rId4"/>
              <a:stretch>
                <a:fillRect/>
              </a:stretch>
            </p:blipFill>
            <p:spPr>
              <a:xfrm>
                <a:off x="6407424" y="1899106"/>
                <a:ext cx="1840554" cy="1400881"/>
              </a:xfrm>
              <a:prstGeom prst="rect">
                <a:avLst/>
              </a:prstGeom>
            </p:spPr>
          </p:pic>
          <p:pic>
            <p:nvPicPr>
              <p:cNvPr id="26" name="Bildobjekt 25"/>
              <p:cNvPicPr/>
              <p:nvPr/>
            </p:nvPicPr>
            <p:blipFill>
              <a:blip r:embed="rId5"/>
              <a:stretch>
                <a:fillRect/>
              </a:stretch>
            </p:blipFill>
            <p:spPr>
              <a:xfrm>
                <a:off x="6248940" y="2038294"/>
                <a:ext cx="1660525" cy="1323543"/>
              </a:xfrm>
              <a:prstGeom prst="rect">
                <a:avLst/>
              </a:prstGeom>
            </p:spPr>
          </p:pic>
        </p:grpSp>
      </p:grpSp>
      <p:pic>
        <p:nvPicPr>
          <p:cNvPr id="6" name="Bildobjekt 5" descr="Omslag: Stöd för arbetssättet med fast läkarkontakt - Vägledning"/>
          <p:cNvPicPr>
            <a:picLocks noChangeAspect="1"/>
          </p:cNvPicPr>
          <p:nvPr/>
        </p:nvPicPr>
        <p:blipFill>
          <a:blip r:embed="rId6"/>
          <a:stretch>
            <a:fillRect/>
          </a:stretch>
        </p:blipFill>
        <p:spPr>
          <a:xfrm>
            <a:off x="3588234" y="1794605"/>
            <a:ext cx="1317074" cy="1872000"/>
          </a:xfrm>
          <a:prstGeom prst="rect">
            <a:avLst/>
          </a:prstGeom>
          <a:ln>
            <a:solidFill>
              <a:schemeClr val="tx1"/>
            </a:solidFill>
          </a:ln>
        </p:spPr>
      </p:pic>
      <p:pic>
        <p:nvPicPr>
          <p:cNvPr id="7" name="Bildobjekt 6"/>
          <p:cNvPicPr>
            <a:picLocks noChangeAspect="1"/>
          </p:cNvPicPr>
          <p:nvPr/>
        </p:nvPicPr>
        <p:blipFill>
          <a:blip r:embed="rId7"/>
          <a:stretch>
            <a:fillRect/>
          </a:stretch>
        </p:blipFill>
        <p:spPr>
          <a:xfrm>
            <a:off x="9279800" y="1794099"/>
            <a:ext cx="1325401" cy="1872000"/>
          </a:xfrm>
          <a:prstGeom prst="rect">
            <a:avLst/>
          </a:prstGeom>
          <a:ln w="6350">
            <a:solidFill>
              <a:schemeClr val="tx1"/>
            </a:solidFill>
          </a:ln>
        </p:spPr>
      </p:pic>
    </p:spTree>
    <p:extLst>
      <p:ext uri="{BB962C8B-B14F-4D97-AF65-F5344CB8AC3E}">
        <p14:creationId xmlns:p14="http://schemas.microsoft.com/office/powerpoint/2010/main" val="3482205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69200" y="686594"/>
            <a:ext cx="9268800" cy="1296144"/>
          </a:xfrm>
        </p:spPr>
        <p:txBody>
          <a:bodyPr/>
          <a:lstStyle/>
          <a:p>
            <a:r>
              <a:rPr lang="sv-SE" dirty="0"/>
              <a:t>Innehållsförteckning</a:t>
            </a:r>
          </a:p>
        </p:txBody>
      </p:sp>
      <p:sp>
        <p:nvSpPr>
          <p:cNvPr id="4" name="Platshållare för innehåll 3"/>
          <p:cNvSpPr>
            <a:spLocks noGrp="1"/>
          </p:cNvSpPr>
          <p:nvPr>
            <p:ph sz="quarter" idx="13"/>
          </p:nvPr>
        </p:nvSpPr>
        <p:spPr/>
        <p:txBody>
          <a:bodyPr/>
          <a:lstStyle/>
          <a:p>
            <a:pPr marL="342900" indent="-342900">
              <a:lnSpc>
                <a:spcPct val="200000"/>
              </a:lnSpc>
              <a:buFont typeface="Arial" panose="020B0604020202020204" pitchFamily="34" charset="0"/>
              <a:buChar char="•"/>
            </a:pPr>
            <a:r>
              <a:rPr lang="sv-SE" sz="2400" dirty="0"/>
              <a:t>Fast läkarkontakt och fast vårdkontakt</a:t>
            </a:r>
          </a:p>
          <a:p>
            <a:pPr marL="342900" indent="-342900">
              <a:lnSpc>
                <a:spcPct val="200000"/>
              </a:lnSpc>
              <a:buFont typeface="Arial" panose="020B0604020202020204" pitchFamily="34" charset="0"/>
              <a:buChar char="•"/>
            </a:pPr>
            <a:r>
              <a:rPr lang="sv-SE" sz="2400" dirty="0"/>
              <a:t>Diskussionsfrågor</a:t>
            </a:r>
          </a:p>
          <a:p>
            <a:pPr marL="342900" indent="-342900">
              <a:lnSpc>
                <a:spcPct val="200000"/>
              </a:lnSpc>
              <a:buFont typeface="Arial" panose="020B0604020202020204" pitchFamily="34" charset="0"/>
              <a:buChar char="•"/>
            </a:pPr>
            <a:r>
              <a:rPr lang="sv-SE" sz="2400" dirty="0"/>
              <a:t>Annat stödmaterial från </a:t>
            </a:r>
            <a:r>
              <a:rPr lang="sv-SE" sz="2400" dirty="0" smtClean="0"/>
              <a:t>Socialstyrelsen</a:t>
            </a:r>
            <a:endParaRPr lang="sv-SE" sz="2400" dirty="0"/>
          </a:p>
        </p:txBody>
      </p:sp>
      <p:sp>
        <p:nvSpPr>
          <p:cNvPr id="5" name="Footer Placeholder 4">
            <a:extLst>
              <a:ext uri="{FF2B5EF4-FFF2-40B4-BE49-F238E27FC236}">
                <a16:creationId xmlns:a16="http://schemas.microsoft.com/office/drawing/2014/main" id="{D42487C6-5174-427E-9F22-79810EFEBF6C}"/>
              </a:ext>
            </a:extLst>
          </p:cNvPr>
          <p:cNvSpPr>
            <a:spLocks noGrp="1"/>
          </p:cNvSpPr>
          <p:nvPr>
            <p:ph type="ftr" sz="quarter" idx="11"/>
          </p:nvPr>
        </p:nvSpPr>
        <p:spPr/>
        <p:txBody>
          <a:bodyPr/>
          <a:lstStyle/>
          <a:p>
            <a:r>
              <a:rPr lang="sv-SE"/>
              <a:t>Sveriges kunskapsmyndighet för vård och omsorg </a:t>
            </a:r>
            <a:endParaRPr lang="sv-SE" dirty="0"/>
          </a:p>
        </p:txBody>
      </p:sp>
      <p:sp>
        <p:nvSpPr>
          <p:cNvPr id="3" name="Platshållare för datum 2"/>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38272503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1388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7" descr="Tonplatta"/>
          <p:cNvSpPr/>
          <p:nvPr/>
        </p:nvSpPr>
        <p:spPr>
          <a:xfrm>
            <a:off x="807719" y="941294"/>
            <a:ext cx="10624571" cy="482483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0" name="Rubrik 1"/>
          <p:cNvSpPr txBox="1">
            <a:spLocks/>
          </p:cNvSpPr>
          <p:nvPr/>
        </p:nvSpPr>
        <p:spPr>
          <a:xfrm>
            <a:off x="2160000" y="2674799"/>
            <a:ext cx="8891742" cy="1471531"/>
          </a:xfrm>
          <a:prstGeom prst="rect">
            <a:avLst/>
          </a:prstGeom>
        </p:spPr>
        <p:txBody>
          <a:bodyPr vert="horz" lIns="0" tIns="0" rIns="0" bIns="0" rtlCol="0" anchor="t" anchorCtr="0">
            <a:noAutofit/>
          </a:bodyPr>
          <a:lst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a:lstStyle>
          <a:p>
            <a:r>
              <a:rPr lang="sv-SE" sz="4000" dirty="0" smtClean="0"/>
              <a:t>Fast läkarkontakt</a:t>
            </a:r>
            <a:br>
              <a:rPr lang="sv-SE" sz="4000" dirty="0" smtClean="0"/>
            </a:br>
            <a:r>
              <a:rPr lang="sv-SE" sz="2000" b="0" dirty="0" smtClean="0"/>
              <a:t>- syfte, innebörd samt likheter och skillnader </a:t>
            </a:r>
            <a:br>
              <a:rPr lang="sv-SE" sz="2000" b="0" dirty="0" smtClean="0"/>
            </a:br>
            <a:r>
              <a:rPr lang="sv-SE" sz="2000" b="0" dirty="0" smtClean="0"/>
              <a:t>i förhållande till fast vårdkontakt </a:t>
            </a:r>
            <a:endParaRPr lang="sv-SE" sz="2000" b="0" dirty="0"/>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4162113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Övergripande syfte med fast läkarkontakt</a:t>
            </a:r>
            <a:endParaRPr lang="sv-SE" dirty="0"/>
          </a:p>
        </p:txBody>
      </p:sp>
      <p:sp>
        <p:nvSpPr>
          <p:cNvPr id="15" name="Rektangel 14"/>
          <p:cNvSpPr/>
          <p:nvPr/>
        </p:nvSpPr>
        <p:spPr>
          <a:xfrm>
            <a:off x="1068917" y="2059200"/>
            <a:ext cx="5585135" cy="2862322"/>
          </a:xfrm>
          <a:prstGeom prst="rect">
            <a:avLst/>
          </a:prstGeom>
        </p:spPr>
        <p:txBody>
          <a:bodyPr wrap="square">
            <a:spAutoFit/>
          </a:bodyPr>
          <a:lstStyle/>
          <a:p>
            <a:pPr>
              <a:lnSpc>
                <a:spcPct val="150000"/>
              </a:lnSpc>
            </a:pPr>
            <a:r>
              <a:rPr lang="sv-SE" sz="2000" dirty="0">
                <a:solidFill>
                  <a:schemeClr val="accent4"/>
                </a:solidFill>
              </a:rPr>
              <a:t>Bestämmelsen om fast läkarkontakt syftar </a:t>
            </a:r>
            <a:endParaRPr lang="sv-SE" sz="2000" dirty="0" smtClean="0">
              <a:solidFill>
                <a:schemeClr val="accent4"/>
              </a:solidFill>
            </a:endParaRPr>
          </a:p>
          <a:p>
            <a:pPr>
              <a:lnSpc>
                <a:spcPct val="150000"/>
              </a:lnSpc>
            </a:pPr>
            <a:r>
              <a:rPr lang="sv-SE" sz="2000" dirty="0">
                <a:solidFill>
                  <a:schemeClr val="accent4"/>
                </a:solidFill>
              </a:rPr>
              <a:t>t</a:t>
            </a:r>
            <a:r>
              <a:rPr lang="sv-SE" sz="2000" dirty="0" smtClean="0">
                <a:solidFill>
                  <a:schemeClr val="accent4"/>
                </a:solidFill>
              </a:rPr>
              <a:t>ill att </a:t>
            </a:r>
            <a:r>
              <a:rPr lang="sv-SE" sz="2000" dirty="0">
                <a:solidFill>
                  <a:schemeClr val="accent4"/>
                </a:solidFill>
              </a:rPr>
              <a:t>skapa</a:t>
            </a:r>
            <a:r>
              <a:rPr lang="sv-SE" sz="2000" b="1" dirty="0">
                <a:solidFill>
                  <a:schemeClr val="accent4"/>
                </a:solidFill>
              </a:rPr>
              <a:t> trygghet </a:t>
            </a:r>
            <a:r>
              <a:rPr lang="sv-SE" sz="2000" dirty="0">
                <a:solidFill>
                  <a:schemeClr val="accent4"/>
                </a:solidFill>
              </a:rPr>
              <a:t>och </a:t>
            </a:r>
            <a:r>
              <a:rPr lang="sv-SE" sz="2000" b="1" dirty="0">
                <a:solidFill>
                  <a:schemeClr val="accent4"/>
                </a:solidFill>
              </a:rPr>
              <a:t>kontinuitet</a:t>
            </a:r>
            <a:r>
              <a:rPr lang="sv-SE" sz="2000" dirty="0">
                <a:solidFill>
                  <a:schemeClr val="accent4"/>
                </a:solidFill>
              </a:rPr>
              <a:t> </a:t>
            </a:r>
            <a:endParaRPr lang="sv-SE" sz="2000" dirty="0" smtClean="0">
              <a:solidFill>
                <a:schemeClr val="accent4"/>
              </a:solidFill>
            </a:endParaRPr>
          </a:p>
          <a:p>
            <a:pPr>
              <a:lnSpc>
                <a:spcPct val="150000"/>
              </a:lnSpc>
            </a:pPr>
            <a:r>
              <a:rPr lang="sv-SE" sz="2000" dirty="0" smtClean="0">
                <a:solidFill>
                  <a:schemeClr val="accent4"/>
                </a:solidFill>
              </a:rPr>
              <a:t>genom att </a:t>
            </a:r>
            <a:r>
              <a:rPr lang="sv-SE" sz="2000" b="1" dirty="0">
                <a:solidFill>
                  <a:schemeClr val="accent4"/>
                </a:solidFill>
              </a:rPr>
              <a:t>patienten ges möjlighet </a:t>
            </a:r>
            <a:r>
              <a:rPr lang="sv-SE" sz="2000" dirty="0">
                <a:solidFill>
                  <a:schemeClr val="accent4"/>
                </a:solidFill>
              </a:rPr>
              <a:t>att</a:t>
            </a:r>
            <a:r>
              <a:rPr lang="sv-SE" sz="2000" b="1" dirty="0">
                <a:solidFill>
                  <a:schemeClr val="accent4"/>
                </a:solidFill>
              </a:rPr>
              <a:t> </a:t>
            </a:r>
            <a:endParaRPr lang="sv-SE" sz="2000" b="1" dirty="0" smtClean="0">
              <a:solidFill>
                <a:schemeClr val="accent4"/>
              </a:solidFill>
            </a:endParaRPr>
          </a:p>
          <a:p>
            <a:pPr>
              <a:lnSpc>
                <a:spcPct val="150000"/>
              </a:lnSpc>
            </a:pPr>
            <a:r>
              <a:rPr lang="sv-SE" sz="2000" b="1" dirty="0" smtClean="0">
                <a:solidFill>
                  <a:schemeClr val="accent4"/>
                </a:solidFill>
              </a:rPr>
              <a:t>välja </a:t>
            </a:r>
            <a:r>
              <a:rPr lang="sv-SE" sz="2000" b="1" dirty="0">
                <a:solidFill>
                  <a:schemeClr val="accent4"/>
                </a:solidFill>
              </a:rPr>
              <a:t>en </a:t>
            </a:r>
            <a:r>
              <a:rPr lang="sv-SE" sz="2000" b="1" dirty="0" smtClean="0">
                <a:solidFill>
                  <a:schemeClr val="accent4"/>
                </a:solidFill>
              </a:rPr>
              <a:t>fast </a:t>
            </a:r>
            <a:r>
              <a:rPr lang="sv-SE" sz="2000" b="1" dirty="0">
                <a:solidFill>
                  <a:schemeClr val="accent4"/>
                </a:solidFill>
              </a:rPr>
              <a:t>läkarkontakt i primärvården. </a:t>
            </a:r>
            <a:endParaRPr lang="sv-SE" sz="2000" b="1" dirty="0" smtClean="0">
              <a:solidFill>
                <a:schemeClr val="accent4"/>
              </a:solidFill>
            </a:endParaRPr>
          </a:p>
          <a:p>
            <a:pPr>
              <a:lnSpc>
                <a:spcPct val="150000"/>
              </a:lnSpc>
            </a:pPr>
            <a:r>
              <a:rPr lang="sv-SE" sz="2000" dirty="0" smtClean="0">
                <a:solidFill>
                  <a:schemeClr val="accent4"/>
                </a:solidFill>
              </a:rPr>
              <a:t>På </a:t>
            </a:r>
            <a:r>
              <a:rPr lang="sv-SE" sz="2000" dirty="0">
                <a:solidFill>
                  <a:schemeClr val="accent4"/>
                </a:solidFill>
              </a:rPr>
              <a:t>så sätt förbättras också möjligheterna till </a:t>
            </a:r>
            <a:r>
              <a:rPr lang="sv-SE" sz="2000" dirty="0" smtClean="0">
                <a:solidFill>
                  <a:schemeClr val="accent4"/>
                </a:solidFill>
              </a:rPr>
              <a:t>en </a:t>
            </a:r>
            <a:r>
              <a:rPr lang="sv-SE" sz="2000" dirty="0">
                <a:solidFill>
                  <a:schemeClr val="accent4"/>
                </a:solidFill>
              </a:rPr>
              <a:t>förtroendefull relation mellan läkare och patient. </a:t>
            </a:r>
          </a:p>
        </p:txBody>
      </p:sp>
      <p:grpSp>
        <p:nvGrpSpPr>
          <p:cNvPr id="6" name="Grupp 5" descr="Trygghet, kontinuitet"/>
          <p:cNvGrpSpPr/>
          <p:nvPr/>
        </p:nvGrpSpPr>
        <p:grpSpPr>
          <a:xfrm>
            <a:off x="7398963" y="2566215"/>
            <a:ext cx="3268807" cy="1961231"/>
            <a:chOff x="7426225" y="2735401"/>
            <a:chExt cx="3268807" cy="1961231"/>
          </a:xfrm>
        </p:grpSpPr>
        <p:grpSp>
          <p:nvGrpSpPr>
            <p:cNvPr id="7" name="Grupp 6"/>
            <p:cNvGrpSpPr/>
            <p:nvPr/>
          </p:nvGrpSpPr>
          <p:grpSpPr>
            <a:xfrm>
              <a:off x="7426225" y="2735401"/>
              <a:ext cx="1396029" cy="1961231"/>
              <a:chOff x="7205380" y="2962773"/>
              <a:chExt cx="1396029" cy="1961231"/>
            </a:xfrm>
          </p:grpSpPr>
          <p:pic>
            <p:nvPicPr>
              <p:cNvPr id="13" name="Bildobjekt 12" descr="Två händer som håller ett hjärta"/>
              <p:cNvPicPr>
                <a:picLocks noChangeAspect="1"/>
              </p:cNvPicPr>
              <p:nvPr/>
            </p:nvPicPr>
            <p:blipFill rotWithShape="1">
              <a:blip r:embed="rId3">
                <a:extLst>
                  <a:ext uri="{28A0092B-C50C-407E-A947-70E740481C1C}">
                    <a14:useLocalDpi xmlns:a14="http://schemas.microsoft.com/office/drawing/2010/main" val="0"/>
                  </a:ext>
                </a:extLst>
              </a:blip>
              <a:srcRect l="31357" t="36979" r="58328" b="45711"/>
              <a:stretch/>
            </p:blipFill>
            <p:spPr>
              <a:xfrm>
                <a:off x="7205380" y="2962773"/>
                <a:ext cx="1396029" cy="1428789"/>
              </a:xfrm>
              <a:prstGeom prst="rect">
                <a:avLst/>
              </a:prstGeom>
            </p:spPr>
          </p:pic>
          <p:sp>
            <p:nvSpPr>
              <p:cNvPr id="14" name="textruta 13"/>
              <p:cNvSpPr txBox="1"/>
              <p:nvPr/>
            </p:nvSpPr>
            <p:spPr>
              <a:xfrm>
                <a:off x="7235204" y="4523894"/>
                <a:ext cx="1331557" cy="400110"/>
              </a:xfrm>
              <a:prstGeom prst="rect">
                <a:avLst/>
              </a:prstGeom>
              <a:noFill/>
            </p:spPr>
            <p:txBody>
              <a:bodyPr wrap="square" rtlCol="0">
                <a:spAutoFit/>
              </a:bodyPr>
              <a:lstStyle/>
              <a:p>
                <a:pPr algn="ctr"/>
                <a:r>
                  <a:rPr lang="sv-SE" sz="2000" b="1" dirty="0" smtClean="0">
                    <a:solidFill>
                      <a:schemeClr val="accent4"/>
                    </a:solidFill>
                  </a:rPr>
                  <a:t>Trygghet</a:t>
                </a:r>
                <a:endParaRPr lang="sv-SE" sz="2000" dirty="0">
                  <a:solidFill>
                    <a:schemeClr val="accent4"/>
                  </a:solidFill>
                </a:endParaRPr>
              </a:p>
            </p:txBody>
          </p:sp>
        </p:grpSp>
        <p:grpSp>
          <p:nvGrpSpPr>
            <p:cNvPr id="8" name="Grupp 7"/>
            <p:cNvGrpSpPr/>
            <p:nvPr/>
          </p:nvGrpSpPr>
          <p:grpSpPr>
            <a:xfrm>
              <a:off x="9142918" y="2735401"/>
              <a:ext cx="1552114" cy="1961231"/>
              <a:chOff x="9140731" y="2962773"/>
              <a:chExt cx="1552114" cy="1961231"/>
            </a:xfrm>
          </p:grpSpPr>
          <p:grpSp>
            <p:nvGrpSpPr>
              <p:cNvPr id="9" name="Grupp 8"/>
              <p:cNvGrpSpPr/>
              <p:nvPr/>
            </p:nvGrpSpPr>
            <p:grpSpPr>
              <a:xfrm>
                <a:off x="9243198" y="2962773"/>
                <a:ext cx="1351280" cy="1370044"/>
                <a:chOff x="2935289" y="1755675"/>
                <a:chExt cx="1351280" cy="1370044"/>
              </a:xfrm>
            </p:grpSpPr>
            <p:sp>
              <p:nvSpPr>
                <p:cNvPr id="11" name="Ellips 10"/>
                <p:cNvSpPr/>
                <p:nvPr/>
              </p:nvSpPr>
              <p:spPr>
                <a:xfrm>
                  <a:off x="2935289" y="1755675"/>
                  <a:ext cx="1351280" cy="1370044"/>
                </a:xfrm>
                <a:prstGeom prst="ellipse">
                  <a:avLst/>
                </a:prstGeom>
                <a:solidFill>
                  <a:srgbClr val="ECECEC"/>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pic>
              <p:nvPicPr>
                <p:cNvPr id="12" name="Bildobjekt 11" descr="Två böjda pilar som bildar en cirkel"/>
                <p:cNvPicPr/>
                <p:nvPr/>
              </p:nvPicPr>
              <p:blipFill>
                <a:blip r:embed="rId4"/>
                <a:stretch>
                  <a:fillRect/>
                </a:stretch>
              </p:blipFill>
              <p:spPr>
                <a:xfrm flipH="1">
                  <a:off x="3111114" y="1983744"/>
                  <a:ext cx="999630" cy="932669"/>
                </a:xfrm>
                <a:prstGeom prst="rect">
                  <a:avLst/>
                </a:prstGeom>
              </p:spPr>
            </p:pic>
          </p:grpSp>
          <p:sp>
            <p:nvSpPr>
              <p:cNvPr id="10" name="textruta 9"/>
              <p:cNvSpPr txBox="1"/>
              <p:nvPr/>
            </p:nvSpPr>
            <p:spPr>
              <a:xfrm>
                <a:off x="9140731" y="4523894"/>
                <a:ext cx="1552114" cy="400110"/>
              </a:xfrm>
              <a:prstGeom prst="rect">
                <a:avLst/>
              </a:prstGeom>
              <a:noFill/>
            </p:spPr>
            <p:txBody>
              <a:bodyPr wrap="square" rtlCol="0">
                <a:spAutoFit/>
              </a:bodyPr>
              <a:lstStyle/>
              <a:p>
                <a:pPr algn="ctr"/>
                <a:r>
                  <a:rPr lang="sv-SE" sz="2000" b="1" dirty="0" smtClean="0">
                    <a:solidFill>
                      <a:schemeClr val="accent4"/>
                    </a:solidFill>
                  </a:rPr>
                  <a:t>Kontinuitet</a:t>
                </a:r>
                <a:endParaRPr lang="sv-SE" sz="2000" dirty="0">
                  <a:solidFill>
                    <a:schemeClr val="accent4"/>
                  </a:solidFill>
                </a:endParaRPr>
              </a:p>
            </p:txBody>
          </p:sp>
        </p:grpSp>
      </p:grpSp>
      <p:sp>
        <p:nvSpPr>
          <p:cNvPr id="4" name="Platshållare för sidfot 3"/>
          <p:cNvSpPr>
            <a:spLocks noGrp="1"/>
          </p:cNvSpPr>
          <p:nvPr>
            <p:ph type="ftr" sz="quarter" idx="11"/>
          </p:nvPr>
        </p:nvSpPr>
        <p:spPr/>
        <p:txBody>
          <a:bodyPr/>
          <a:lstStyle/>
          <a:p>
            <a:r>
              <a:rPr lang="sv-SE" smtClean="0"/>
              <a:t>Sveriges kunskapsmyndighet för vård och omsorg </a:t>
            </a:r>
            <a:endParaRPr lang="sv-SE" dirty="0"/>
          </a:p>
        </p:txBody>
      </p:sp>
      <p:sp>
        <p:nvSpPr>
          <p:cNvPr id="3" name="Platshållare för datum 2"/>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2354603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Fast läkarkontakt</a:t>
            </a:r>
            <a:endParaRPr lang="sv-SE" dirty="0"/>
          </a:p>
        </p:txBody>
      </p:sp>
      <p:sp>
        <p:nvSpPr>
          <p:cNvPr id="16" name="Rektangel 15" descr="Tonplatta"/>
          <p:cNvSpPr/>
          <p:nvPr/>
        </p:nvSpPr>
        <p:spPr>
          <a:xfrm>
            <a:off x="1068918" y="1664678"/>
            <a:ext cx="10044559" cy="398584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7" name="textruta 16"/>
          <p:cNvSpPr txBox="1"/>
          <p:nvPr/>
        </p:nvSpPr>
        <p:spPr>
          <a:xfrm>
            <a:off x="1800000" y="2469744"/>
            <a:ext cx="7200440" cy="2215991"/>
          </a:xfrm>
          <a:prstGeom prst="rect">
            <a:avLst/>
          </a:prstGeom>
          <a:noFill/>
        </p:spPr>
        <p:txBody>
          <a:bodyPr wrap="square" rtlCol="0">
            <a:spAutoFit/>
          </a:bodyPr>
          <a:lstStyle/>
          <a:p>
            <a:pPr>
              <a:lnSpc>
                <a:spcPct val="150000"/>
              </a:lnSpc>
            </a:pPr>
            <a:r>
              <a:rPr lang="sv-SE" dirty="0">
                <a:solidFill>
                  <a:schemeClr val="accent4"/>
                </a:solidFill>
              </a:rPr>
              <a:t>Patienten ska få:</a:t>
            </a:r>
          </a:p>
          <a:p>
            <a:pPr marL="342900" indent="-342900">
              <a:lnSpc>
                <a:spcPct val="150000"/>
              </a:lnSpc>
              <a:buFont typeface="Arial" panose="020B0604020202020204" pitchFamily="34" charset="0"/>
              <a:buChar char="•"/>
            </a:pPr>
            <a:r>
              <a:rPr lang="sv-SE" dirty="0">
                <a:solidFill>
                  <a:schemeClr val="accent4"/>
                </a:solidFill>
              </a:rPr>
              <a:t>möjlighet att välja en fast läkarkontakt inom primärvården. </a:t>
            </a:r>
          </a:p>
          <a:p>
            <a:pPr marL="342900" indent="-342900">
              <a:lnSpc>
                <a:spcPct val="150000"/>
              </a:lnSpc>
              <a:buFont typeface="Arial" panose="020B0604020202020204" pitchFamily="34" charset="0"/>
              <a:buChar char="•"/>
            </a:pPr>
            <a:r>
              <a:rPr lang="sv-SE" dirty="0">
                <a:solidFill>
                  <a:schemeClr val="accent4"/>
                </a:solidFill>
              </a:rPr>
              <a:t>information om möjligheten att välja fast läkarkontakt.</a:t>
            </a:r>
          </a:p>
          <a:p>
            <a:pPr>
              <a:lnSpc>
                <a:spcPct val="150000"/>
              </a:lnSpc>
            </a:pPr>
            <a:r>
              <a:rPr lang="sv-SE" dirty="0">
                <a:solidFill>
                  <a:schemeClr val="accent4"/>
                </a:solidFill>
              </a:rPr>
              <a:t>Regionen får inte:</a:t>
            </a:r>
          </a:p>
          <a:p>
            <a:pPr marL="342900" indent="-342900">
              <a:lnSpc>
                <a:spcPct val="150000"/>
              </a:lnSpc>
              <a:buFont typeface="Arial" panose="020B0604020202020204" pitchFamily="34" charset="0"/>
              <a:buChar char="•"/>
            </a:pPr>
            <a:r>
              <a:rPr lang="sv-SE" dirty="0">
                <a:solidFill>
                  <a:schemeClr val="accent4"/>
                </a:solidFill>
              </a:rPr>
              <a:t> begränsa patientens val till ett visst geografiskt område.</a:t>
            </a:r>
          </a:p>
        </p:txBody>
      </p:sp>
      <p:sp>
        <p:nvSpPr>
          <p:cNvPr id="4" name="Platshållare för sidfot 3"/>
          <p:cNvSpPr>
            <a:spLocks noGrp="1"/>
          </p:cNvSpPr>
          <p:nvPr>
            <p:ph type="ftr" sz="quarter" idx="11"/>
          </p:nvPr>
        </p:nvSpPr>
        <p:spPr/>
        <p:txBody>
          <a:bodyPr/>
          <a:lstStyle/>
          <a:p>
            <a:r>
              <a:rPr lang="sv-SE" smtClean="0"/>
              <a:t>Sveriges kunskapsmyndighet för vård och omsorg </a:t>
            </a:r>
            <a:endParaRPr lang="sv-SE" dirty="0"/>
          </a:p>
        </p:txBody>
      </p:sp>
      <p:sp>
        <p:nvSpPr>
          <p:cNvPr id="3" name="Platshållare för datum 2"/>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1154619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Fast vårdkontakt</a:t>
            </a:r>
            <a:endParaRPr lang="sv-SE" dirty="0"/>
          </a:p>
        </p:txBody>
      </p:sp>
      <p:sp>
        <p:nvSpPr>
          <p:cNvPr id="7" name="Rektangel 6" descr="Tonplatta"/>
          <p:cNvSpPr/>
          <p:nvPr/>
        </p:nvSpPr>
        <p:spPr>
          <a:xfrm>
            <a:off x="1068918" y="1664678"/>
            <a:ext cx="10044559" cy="39858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8" name="textruta 7"/>
          <p:cNvSpPr txBox="1"/>
          <p:nvPr/>
        </p:nvSpPr>
        <p:spPr>
          <a:xfrm>
            <a:off x="1800000" y="2469600"/>
            <a:ext cx="8432904" cy="255454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sv-SE" sz="2000" dirty="0" smtClean="0">
                <a:solidFill>
                  <a:schemeClr val="accent4"/>
                </a:solidFill>
              </a:rPr>
              <a:t>En </a:t>
            </a:r>
            <a:r>
              <a:rPr lang="sv-SE" sz="2000" dirty="0">
                <a:solidFill>
                  <a:schemeClr val="accent4"/>
                </a:solidFill>
              </a:rPr>
              <a:t>fast vårdkontakt </a:t>
            </a:r>
            <a:r>
              <a:rPr lang="sv-SE" sz="2000" b="1" i="1" dirty="0">
                <a:solidFill>
                  <a:schemeClr val="accent4"/>
                </a:solidFill>
              </a:rPr>
              <a:t>ska utses av en verksamhetschef </a:t>
            </a:r>
            <a:r>
              <a:rPr lang="sv-SE" sz="2000" dirty="0" smtClean="0">
                <a:solidFill>
                  <a:schemeClr val="accent4"/>
                </a:solidFill>
              </a:rPr>
              <a:t>bland annat </a:t>
            </a:r>
            <a:r>
              <a:rPr lang="sv-SE" sz="2000" b="1" i="1" dirty="0" smtClean="0">
                <a:solidFill>
                  <a:schemeClr val="accent4"/>
                </a:solidFill>
              </a:rPr>
              <a:t>om</a:t>
            </a:r>
            <a:r>
              <a:rPr lang="sv-SE" sz="2000" b="1" i="1" dirty="0">
                <a:solidFill>
                  <a:schemeClr val="accent4"/>
                </a:solidFill>
              </a:rPr>
              <a:t> </a:t>
            </a:r>
            <a:r>
              <a:rPr lang="sv-SE" sz="2000" b="1" i="1" dirty="0" smtClean="0">
                <a:solidFill>
                  <a:schemeClr val="accent4"/>
                </a:solidFill>
              </a:rPr>
              <a:t>en </a:t>
            </a:r>
            <a:r>
              <a:rPr lang="sv-SE" sz="2000" b="1" i="1" dirty="0">
                <a:solidFill>
                  <a:schemeClr val="accent4"/>
                </a:solidFill>
              </a:rPr>
              <a:t>patient begär det</a:t>
            </a:r>
            <a:r>
              <a:rPr lang="sv-SE" sz="2000" dirty="0">
                <a:solidFill>
                  <a:schemeClr val="accent4"/>
                </a:solidFill>
              </a:rPr>
              <a:t> eller om det är nödvändigt </a:t>
            </a:r>
            <a:r>
              <a:rPr lang="sv-SE" sz="2000" b="1" i="1" dirty="0">
                <a:solidFill>
                  <a:schemeClr val="accent4"/>
                </a:solidFill>
              </a:rPr>
              <a:t>för att tillgodose hans eller hennes behov av trygghet, kontinuitet, samordning och säkerhet</a:t>
            </a:r>
            <a:r>
              <a:rPr lang="sv-SE" sz="2000" b="1" i="1" dirty="0" smtClean="0">
                <a:solidFill>
                  <a:schemeClr val="accent4"/>
                </a:solidFill>
              </a:rPr>
              <a:t>.</a:t>
            </a:r>
          </a:p>
          <a:p>
            <a:pPr marL="342900" indent="-342900">
              <a:lnSpc>
                <a:spcPct val="200000"/>
              </a:lnSpc>
              <a:buFont typeface="Arial" panose="020B0604020202020204" pitchFamily="34" charset="0"/>
              <a:buChar char="•"/>
            </a:pPr>
            <a:r>
              <a:rPr lang="sv-SE" sz="2000" dirty="0" smtClean="0">
                <a:solidFill>
                  <a:schemeClr val="accent4"/>
                </a:solidFill>
              </a:rPr>
              <a:t>Patienten </a:t>
            </a:r>
            <a:r>
              <a:rPr lang="sv-SE" sz="2000" dirty="0">
                <a:solidFill>
                  <a:schemeClr val="accent4"/>
                </a:solidFill>
              </a:rPr>
              <a:t>ska få information om möjligheten att </a:t>
            </a:r>
            <a:r>
              <a:rPr lang="sv-SE" sz="2000" dirty="0" smtClean="0">
                <a:solidFill>
                  <a:schemeClr val="accent4"/>
                </a:solidFill>
              </a:rPr>
              <a:t>få en fast vårdkontakt.</a:t>
            </a:r>
          </a:p>
        </p:txBody>
      </p:sp>
      <p:sp>
        <p:nvSpPr>
          <p:cNvPr id="4" name="Platshållare för sidfot 3"/>
          <p:cNvSpPr>
            <a:spLocks noGrp="1"/>
          </p:cNvSpPr>
          <p:nvPr>
            <p:ph type="ftr" sz="quarter" idx="11"/>
          </p:nvPr>
        </p:nvSpPr>
        <p:spPr/>
        <p:txBody>
          <a:bodyPr/>
          <a:lstStyle/>
          <a:p>
            <a:r>
              <a:rPr lang="sv-SE" smtClean="0"/>
              <a:t>Sveriges kunskapsmyndighet för vård och omsorg </a:t>
            </a:r>
            <a:endParaRPr lang="sv-SE" dirty="0"/>
          </a:p>
        </p:txBody>
      </p:sp>
      <p:sp>
        <p:nvSpPr>
          <p:cNvPr id="3" name="Platshållare för datum 2"/>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40213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Skillnader och likheter mellan </a:t>
            </a:r>
            <a:br>
              <a:rPr lang="sv-SE" dirty="0"/>
            </a:br>
            <a:r>
              <a:rPr lang="sv-SE" dirty="0"/>
              <a:t>fast läkarkontakt och fast vårdkontakt</a:t>
            </a:r>
          </a:p>
        </p:txBody>
      </p:sp>
      <p:sp>
        <p:nvSpPr>
          <p:cNvPr id="10" name="Rektangel 9" descr="Tonplatta"/>
          <p:cNvSpPr/>
          <p:nvPr/>
        </p:nvSpPr>
        <p:spPr>
          <a:xfrm>
            <a:off x="1104861" y="2066413"/>
            <a:ext cx="3240000" cy="36943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1" name="textruta 10"/>
          <p:cNvSpPr txBox="1"/>
          <p:nvPr/>
        </p:nvSpPr>
        <p:spPr>
          <a:xfrm>
            <a:off x="1318884" y="2325599"/>
            <a:ext cx="2865120" cy="400110"/>
          </a:xfrm>
          <a:prstGeom prst="rect">
            <a:avLst/>
          </a:prstGeom>
          <a:noFill/>
        </p:spPr>
        <p:txBody>
          <a:bodyPr wrap="square" rtlCol="0">
            <a:spAutoFit/>
          </a:bodyPr>
          <a:lstStyle/>
          <a:p>
            <a:r>
              <a:rPr lang="sv-SE" sz="1900" b="1" dirty="0">
                <a:solidFill>
                  <a:schemeClr val="accent4"/>
                </a:solidFill>
              </a:rPr>
              <a:t>F</a:t>
            </a:r>
            <a:r>
              <a:rPr lang="sv-SE" sz="1900" b="1" dirty="0" smtClean="0">
                <a:solidFill>
                  <a:schemeClr val="accent4"/>
                </a:solidFill>
              </a:rPr>
              <a:t>ast </a:t>
            </a:r>
            <a:r>
              <a:rPr lang="sv-SE" sz="2000" b="1" dirty="0" smtClean="0">
                <a:solidFill>
                  <a:schemeClr val="accent4"/>
                </a:solidFill>
              </a:rPr>
              <a:t>läkarkontakt</a:t>
            </a:r>
          </a:p>
        </p:txBody>
      </p:sp>
      <p:sp>
        <p:nvSpPr>
          <p:cNvPr id="13" name="textruta 12"/>
          <p:cNvSpPr txBox="1"/>
          <p:nvPr/>
        </p:nvSpPr>
        <p:spPr>
          <a:xfrm>
            <a:off x="1318883" y="2973600"/>
            <a:ext cx="3025977" cy="2323713"/>
          </a:xfrm>
          <a:prstGeom prst="rect">
            <a:avLst/>
          </a:prstGeom>
          <a:noFill/>
        </p:spPr>
        <p:txBody>
          <a:bodyPr wrap="square" rtlCol="0">
            <a:spAutoFit/>
          </a:bodyPr>
          <a:lstStyle/>
          <a:p>
            <a:pPr marL="342900" indent="-342900">
              <a:buFont typeface="Arial" panose="020B0604020202020204" pitchFamily="34" charset="0"/>
              <a:buChar char="•"/>
            </a:pPr>
            <a:r>
              <a:rPr lang="sv-SE" dirty="0">
                <a:solidFill>
                  <a:schemeClr val="accent4"/>
                </a:solidFill>
              </a:rPr>
              <a:t>I primärvården</a:t>
            </a:r>
          </a:p>
          <a:p>
            <a:endParaRPr lang="sv-SE" dirty="0">
              <a:solidFill>
                <a:schemeClr val="accent4"/>
              </a:solidFill>
            </a:endParaRPr>
          </a:p>
          <a:p>
            <a:pPr marL="342900" indent="-342900">
              <a:buFont typeface="Arial" panose="020B0604020202020204" pitchFamily="34" charset="0"/>
              <a:buChar char="•"/>
            </a:pPr>
            <a:r>
              <a:rPr lang="sv-SE" dirty="0">
                <a:solidFill>
                  <a:schemeClr val="accent4"/>
                </a:solidFill>
              </a:rPr>
              <a:t>Ska vara en läkare</a:t>
            </a:r>
          </a:p>
          <a:p>
            <a:pPr marL="342900" indent="-342900">
              <a:buFont typeface="Arial" panose="020B0604020202020204" pitchFamily="34" charset="0"/>
              <a:buChar char="•"/>
            </a:pPr>
            <a:endParaRPr lang="sv-SE" dirty="0">
              <a:solidFill>
                <a:schemeClr val="accent4"/>
              </a:solidFill>
            </a:endParaRPr>
          </a:p>
          <a:p>
            <a:pPr marL="342900" indent="-342900">
              <a:buFont typeface="Arial" panose="020B0604020202020204" pitchFamily="34" charset="0"/>
              <a:buChar char="•"/>
            </a:pPr>
            <a:r>
              <a:rPr lang="sv-SE" dirty="0">
                <a:solidFill>
                  <a:schemeClr val="accent4"/>
                </a:solidFill>
              </a:rPr>
              <a:t>Patienten ska få information om fast läkarkontakt</a:t>
            </a:r>
          </a:p>
          <a:p>
            <a:endParaRPr lang="sv-SE" sz="1900" dirty="0" smtClean="0">
              <a:solidFill>
                <a:schemeClr val="accent4"/>
              </a:solidFill>
            </a:endParaRPr>
          </a:p>
        </p:txBody>
      </p:sp>
      <p:sp>
        <p:nvSpPr>
          <p:cNvPr id="9" name="Rektangel 8" descr="Tonplatta"/>
          <p:cNvSpPr/>
          <p:nvPr/>
        </p:nvSpPr>
        <p:spPr>
          <a:xfrm>
            <a:off x="4437796" y="2066413"/>
            <a:ext cx="3240000" cy="369430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2" name="textruta 11"/>
          <p:cNvSpPr txBox="1"/>
          <p:nvPr/>
        </p:nvSpPr>
        <p:spPr>
          <a:xfrm>
            <a:off x="4666060" y="2325599"/>
            <a:ext cx="3017481" cy="384721"/>
          </a:xfrm>
          <a:prstGeom prst="rect">
            <a:avLst/>
          </a:prstGeom>
          <a:noFill/>
        </p:spPr>
        <p:txBody>
          <a:bodyPr wrap="square" rtlCol="0">
            <a:spAutoFit/>
          </a:bodyPr>
          <a:lstStyle/>
          <a:p>
            <a:r>
              <a:rPr lang="sv-SE" sz="1900" b="1" dirty="0">
                <a:solidFill>
                  <a:schemeClr val="accent4"/>
                </a:solidFill>
              </a:rPr>
              <a:t>F</a:t>
            </a:r>
            <a:r>
              <a:rPr lang="sv-SE" sz="1900" b="1" dirty="0" smtClean="0">
                <a:solidFill>
                  <a:schemeClr val="accent4"/>
                </a:solidFill>
              </a:rPr>
              <a:t>ast vårdkontakt</a:t>
            </a:r>
          </a:p>
        </p:txBody>
      </p:sp>
      <p:sp>
        <p:nvSpPr>
          <p:cNvPr id="14" name="textruta 13"/>
          <p:cNvSpPr txBox="1"/>
          <p:nvPr/>
        </p:nvSpPr>
        <p:spPr>
          <a:xfrm>
            <a:off x="4666060" y="2974862"/>
            <a:ext cx="3011736" cy="2877711"/>
          </a:xfrm>
          <a:prstGeom prst="rect">
            <a:avLst/>
          </a:prstGeom>
          <a:noFill/>
        </p:spPr>
        <p:txBody>
          <a:bodyPr wrap="square" rtlCol="0">
            <a:spAutoFit/>
          </a:bodyPr>
          <a:lstStyle/>
          <a:p>
            <a:pPr marL="342900" indent="-342900">
              <a:buFont typeface="Arial" panose="020B0604020202020204" pitchFamily="34" charset="0"/>
              <a:buChar char="•"/>
            </a:pPr>
            <a:r>
              <a:rPr lang="sv-SE" dirty="0">
                <a:solidFill>
                  <a:schemeClr val="accent4"/>
                </a:solidFill>
              </a:rPr>
              <a:t>I all hälso- och sjukvårdsverksamhet</a:t>
            </a:r>
          </a:p>
          <a:p>
            <a:pPr marL="342900" indent="-342900">
              <a:buFont typeface="Arial" panose="020B0604020202020204" pitchFamily="34" charset="0"/>
              <a:buChar char="•"/>
            </a:pPr>
            <a:endParaRPr lang="sv-SE" dirty="0">
              <a:solidFill>
                <a:schemeClr val="accent4"/>
              </a:solidFill>
            </a:endParaRPr>
          </a:p>
          <a:p>
            <a:pPr marL="342900" indent="-342900">
              <a:buFont typeface="Arial" panose="020B0604020202020204" pitchFamily="34" charset="0"/>
              <a:buChar char="•"/>
            </a:pPr>
            <a:r>
              <a:rPr lang="sv-SE" dirty="0">
                <a:solidFill>
                  <a:schemeClr val="accent4"/>
                </a:solidFill>
              </a:rPr>
              <a:t>Behöver inte vara en läkare</a:t>
            </a:r>
          </a:p>
          <a:p>
            <a:pPr marL="342900" indent="-342900">
              <a:buFont typeface="Arial" panose="020B0604020202020204" pitchFamily="34" charset="0"/>
              <a:buChar char="•"/>
            </a:pPr>
            <a:endParaRPr lang="sv-SE" dirty="0">
              <a:solidFill>
                <a:schemeClr val="accent4"/>
              </a:solidFill>
            </a:endParaRPr>
          </a:p>
          <a:p>
            <a:pPr marL="342900" lvl="0" indent="-342900">
              <a:buFont typeface="Arial" panose="020B0604020202020204" pitchFamily="34" charset="0"/>
              <a:buChar char="•"/>
            </a:pPr>
            <a:r>
              <a:rPr lang="sv-SE" dirty="0">
                <a:solidFill>
                  <a:schemeClr val="accent4"/>
                </a:solidFill>
              </a:rPr>
              <a:t>Patienten ska få </a:t>
            </a:r>
            <a:r>
              <a:rPr lang="sv-SE" dirty="0" smtClean="0">
                <a:solidFill>
                  <a:schemeClr val="accent4"/>
                </a:solidFill>
              </a:rPr>
              <a:t/>
            </a:r>
            <a:br>
              <a:rPr lang="sv-SE" dirty="0" smtClean="0">
                <a:solidFill>
                  <a:schemeClr val="accent4"/>
                </a:solidFill>
              </a:rPr>
            </a:br>
            <a:r>
              <a:rPr lang="sv-SE" dirty="0" smtClean="0">
                <a:solidFill>
                  <a:schemeClr val="accent4"/>
                </a:solidFill>
              </a:rPr>
              <a:t>information </a:t>
            </a:r>
            <a:r>
              <a:rPr lang="sv-SE" dirty="0">
                <a:solidFill>
                  <a:schemeClr val="accent4"/>
                </a:solidFill>
              </a:rPr>
              <a:t>om fast vårdkontakt</a:t>
            </a:r>
          </a:p>
          <a:p>
            <a:endParaRPr lang="sv-SE" sz="1900" dirty="0" smtClean="0">
              <a:solidFill>
                <a:schemeClr val="accent4"/>
              </a:solidFill>
            </a:endParaRPr>
          </a:p>
        </p:txBody>
      </p:sp>
      <p:cxnSp>
        <p:nvCxnSpPr>
          <p:cNvPr id="15" name="Rak koppling 14" descr="Linje"/>
          <p:cNvCxnSpPr/>
          <p:nvPr/>
        </p:nvCxnSpPr>
        <p:spPr>
          <a:xfrm>
            <a:off x="7834664" y="2051173"/>
            <a:ext cx="0" cy="3694307"/>
          </a:xfrm>
          <a:prstGeom prst="line">
            <a:avLst/>
          </a:prstGeom>
          <a:ln w="38100" cap="rnd">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6" name="Rektangel 15" descr="Tonplatta"/>
          <p:cNvSpPr/>
          <p:nvPr/>
        </p:nvSpPr>
        <p:spPr>
          <a:xfrm>
            <a:off x="7971824" y="2066413"/>
            <a:ext cx="3240000" cy="369430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7" name="textruta 16"/>
          <p:cNvSpPr txBox="1"/>
          <p:nvPr/>
        </p:nvSpPr>
        <p:spPr>
          <a:xfrm>
            <a:off x="8193581" y="2325600"/>
            <a:ext cx="2904217" cy="969496"/>
          </a:xfrm>
          <a:prstGeom prst="rect">
            <a:avLst/>
          </a:prstGeom>
          <a:noFill/>
        </p:spPr>
        <p:txBody>
          <a:bodyPr wrap="square" rtlCol="0">
            <a:spAutoFit/>
          </a:bodyPr>
          <a:lstStyle/>
          <a:p>
            <a:r>
              <a:rPr lang="sv-SE" sz="1900" b="1" dirty="0" smtClean="0">
                <a:solidFill>
                  <a:schemeClr val="accent4"/>
                </a:solidFill>
              </a:rPr>
              <a:t>Gäller både för fast </a:t>
            </a:r>
            <a:br>
              <a:rPr lang="sv-SE" sz="1900" b="1" dirty="0" smtClean="0">
                <a:solidFill>
                  <a:schemeClr val="accent4"/>
                </a:solidFill>
              </a:rPr>
            </a:br>
            <a:r>
              <a:rPr lang="sv-SE" sz="1900" b="1" dirty="0" smtClean="0">
                <a:solidFill>
                  <a:schemeClr val="accent4"/>
                </a:solidFill>
              </a:rPr>
              <a:t>läkarkontakt och </a:t>
            </a:r>
            <a:br>
              <a:rPr lang="sv-SE" sz="1900" b="1" dirty="0" smtClean="0">
                <a:solidFill>
                  <a:schemeClr val="accent4"/>
                </a:solidFill>
              </a:rPr>
            </a:br>
            <a:r>
              <a:rPr lang="sv-SE" sz="1900" b="1" dirty="0" smtClean="0">
                <a:solidFill>
                  <a:schemeClr val="accent4"/>
                </a:solidFill>
              </a:rPr>
              <a:t>fast vårdkontakt</a:t>
            </a:r>
          </a:p>
        </p:txBody>
      </p:sp>
      <p:sp>
        <p:nvSpPr>
          <p:cNvPr id="18" name="textruta 17"/>
          <p:cNvSpPr txBox="1"/>
          <p:nvPr/>
        </p:nvSpPr>
        <p:spPr>
          <a:xfrm>
            <a:off x="8193581" y="3400299"/>
            <a:ext cx="3018243" cy="1769715"/>
          </a:xfrm>
          <a:prstGeom prst="rect">
            <a:avLst/>
          </a:prstGeom>
          <a:noFill/>
        </p:spPr>
        <p:txBody>
          <a:bodyPr wrap="square" rtlCol="0">
            <a:spAutoFit/>
          </a:bodyPr>
          <a:lstStyle/>
          <a:p>
            <a:pPr marL="342900" indent="-342900">
              <a:buFont typeface="Arial" panose="020B0604020202020204" pitchFamily="34" charset="0"/>
              <a:buChar char="•"/>
            </a:pPr>
            <a:r>
              <a:rPr lang="sv-SE" dirty="0">
                <a:solidFill>
                  <a:schemeClr val="accent4"/>
                </a:solidFill>
              </a:rPr>
              <a:t>Har </a:t>
            </a:r>
            <a:r>
              <a:rPr lang="sv-SE" dirty="0" smtClean="0">
                <a:solidFill>
                  <a:schemeClr val="accent4"/>
                </a:solidFill>
              </a:rPr>
              <a:t>ett samordnings-ansvar för </a:t>
            </a:r>
            <a:r>
              <a:rPr lang="sv-SE" dirty="0">
                <a:solidFill>
                  <a:schemeClr val="accent4"/>
                </a:solidFill>
              </a:rPr>
              <a:t>patienten</a:t>
            </a:r>
          </a:p>
          <a:p>
            <a:pPr marL="342900" indent="-342900">
              <a:buFont typeface="Arial" panose="020B0604020202020204" pitchFamily="34" charset="0"/>
              <a:buChar char="•"/>
            </a:pPr>
            <a:endParaRPr lang="sv-SE" dirty="0">
              <a:solidFill>
                <a:schemeClr val="accent4"/>
              </a:solidFill>
            </a:endParaRPr>
          </a:p>
          <a:p>
            <a:pPr marL="342900" indent="-342900">
              <a:buFont typeface="Arial" panose="020B0604020202020204" pitchFamily="34" charset="0"/>
              <a:buChar char="•"/>
            </a:pPr>
            <a:r>
              <a:rPr lang="sv-SE" dirty="0">
                <a:solidFill>
                  <a:schemeClr val="accent4"/>
                </a:solidFill>
              </a:rPr>
              <a:t>Syfte att skapa trygghet och kontinuitet</a:t>
            </a:r>
          </a:p>
          <a:p>
            <a:endParaRPr lang="sv-SE" sz="1900" dirty="0" smtClean="0">
              <a:solidFill>
                <a:schemeClr val="accent4"/>
              </a:solidFill>
            </a:endParaRPr>
          </a:p>
        </p:txBody>
      </p:sp>
      <p:sp>
        <p:nvSpPr>
          <p:cNvPr id="4" name="Platshållare för sidfot 3"/>
          <p:cNvSpPr>
            <a:spLocks noGrp="1"/>
          </p:cNvSpPr>
          <p:nvPr>
            <p:ph type="ftr" sz="quarter" idx="11"/>
          </p:nvPr>
        </p:nvSpPr>
        <p:spPr/>
        <p:txBody>
          <a:bodyPr/>
          <a:lstStyle/>
          <a:p>
            <a:r>
              <a:rPr lang="sv-SE" smtClean="0"/>
              <a:t>Sveriges kunskapsmyndighet för vård och omsorg </a:t>
            </a:r>
            <a:endParaRPr lang="sv-SE" dirty="0"/>
          </a:p>
        </p:txBody>
      </p:sp>
      <p:sp>
        <p:nvSpPr>
          <p:cNvPr id="3" name="Platshållare för datum 2"/>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2445133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7" descr="Tonplatta"/>
          <p:cNvSpPr/>
          <p:nvPr/>
        </p:nvSpPr>
        <p:spPr>
          <a:xfrm>
            <a:off x="807719" y="941294"/>
            <a:ext cx="10624571" cy="482483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9" name="Rubrik 1"/>
          <p:cNvSpPr>
            <a:spLocks noGrp="1"/>
          </p:cNvSpPr>
          <p:nvPr>
            <p:ph type="title"/>
          </p:nvPr>
        </p:nvSpPr>
        <p:spPr>
          <a:xfrm>
            <a:off x="2158102" y="2457949"/>
            <a:ext cx="7914258" cy="2029010"/>
          </a:xfrm>
        </p:spPr>
        <p:txBody>
          <a:bodyPr/>
          <a:lstStyle/>
          <a:p>
            <a:r>
              <a:rPr lang="sv-SE" sz="4000" dirty="0" smtClean="0"/>
              <a:t>Hur säkerställer vi att de </a:t>
            </a:r>
            <a:br>
              <a:rPr lang="sv-SE" sz="4000" dirty="0" smtClean="0"/>
            </a:br>
            <a:r>
              <a:rPr lang="sv-SE" sz="4000" dirty="0" smtClean="0"/>
              <a:t>som har behov av en fast läkarkontakt får tillgång till det?</a:t>
            </a:r>
            <a:endParaRPr lang="sv-SE" sz="2000" b="0" dirty="0"/>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3291871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ubrik 1"/>
          <p:cNvSpPr>
            <a:spLocks noGrp="1"/>
          </p:cNvSpPr>
          <p:nvPr>
            <p:ph type="title"/>
          </p:nvPr>
        </p:nvSpPr>
        <p:spPr>
          <a:xfrm>
            <a:off x="1068917" y="687600"/>
            <a:ext cx="9268800" cy="1296144"/>
          </a:xfrm>
        </p:spPr>
        <p:txBody>
          <a:bodyPr/>
          <a:lstStyle/>
          <a:p>
            <a:r>
              <a:rPr lang="sv-SE" sz="3200" dirty="0"/>
              <a:t>Diskussionsområden </a:t>
            </a:r>
            <a:r>
              <a:rPr lang="sv-SE" sz="3200" dirty="0" smtClean="0"/>
              <a:t>kring utvecklingen </a:t>
            </a:r>
            <a:br>
              <a:rPr lang="sv-SE" sz="3200" dirty="0" smtClean="0"/>
            </a:br>
            <a:r>
              <a:rPr lang="sv-SE" sz="3200" dirty="0" smtClean="0"/>
              <a:t>för </a:t>
            </a:r>
            <a:r>
              <a:rPr lang="sv-SE" sz="3200" dirty="0"/>
              <a:t>funktionen fast läkarkontakt</a:t>
            </a:r>
            <a:endParaRPr lang="sv-SE" dirty="0"/>
          </a:p>
        </p:txBody>
      </p:sp>
      <p:sp>
        <p:nvSpPr>
          <p:cNvPr id="10" name="Ellips 9" descr="Tonplatta"/>
          <p:cNvSpPr/>
          <p:nvPr/>
        </p:nvSpPr>
        <p:spPr>
          <a:xfrm>
            <a:off x="1071870" y="2558408"/>
            <a:ext cx="2500478" cy="2500478"/>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1" name="textruta 10"/>
          <p:cNvSpPr txBox="1"/>
          <p:nvPr/>
        </p:nvSpPr>
        <p:spPr>
          <a:xfrm>
            <a:off x="1068918" y="3401092"/>
            <a:ext cx="2500096" cy="830997"/>
          </a:xfrm>
          <a:prstGeom prst="rect">
            <a:avLst/>
          </a:prstGeom>
          <a:noFill/>
        </p:spPr>
        <p:txBody>
          <a:bodyPr wrap="square" rtlCol="0">
            <a:spAutoFit/>
          </a:bodyPr>
          <a:lstStyle/>
          <a:p>
            <a:pPr algn="ctr"/>
            <a:r>
              <a:rPr lang="sv-SE" sz="2400" b="1" dirty="0" smtClean="0">
                <a:solidFill>
                  <a:schemeClr val="accent4"/>
                </a:solidFill>
              </a:rPr>
              <a:t>Rutiner och arbetssätt</a:t>
            </a:r>
          </a:p>
        </p:txBody>
      </p:sp>
      <p:sp>
        <p:nvSpPr>
          <p:cNvPr id="12" name="Ellips 11" descr="Tonplatta"/>
          <p:cNvSpPr/>
          <p:nvPr/>
        </p:nvSpPr>
        <p:spPr>
          <a:xfrm>
            <a:off x="3925978" y="2558408"/>
            <a:ext cx="2500478" cy="2500478"/>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3" name="textruta 12"/>
          <p:cNvSpPr txBox="1"/>
          <p:nvPr/>
        </p:nvSpPr>
        <p:spPr>
          <a:xfrm>
            <a:off x="3925979" y="3401092"/>
            <a:ext cx="2500478" cy="830997"/>
          </a:xfrm>
          <a:prstGeom prst="rect">
            <a:avLst/>
          </a:prstGeom>
          <a:noFill/>
        </p:spPr>
        <p:txBody>
          <a:bodyPr wrap="square" rtlCol="0">
            <a:spAutoFit/>
          </a:bodyPr>
          <a:lstStyle/>
          <a:p>
            <a:pPr algn="ctr"/>
            <a:r>
              <a:rPr lang="sv-SE" sz="2400" b="1" dirty="0" smtClean="0">
                <a:solidFill>
                  <a:schemeClr val="accent4"/>
                </a:solidFill>
              </a:rPr>
              <a:t>Personal och kompetens</a:t>
            </a:r>
          </a:p>
        </p:txBody>
      </p:sp>
      <p:sp>
        <p:nvSpPr>
          <p:cNvPr id="14" name="Ellips 13" descr="Tonplatta"/>
          <p:cNvSpPr/>
          <p:nvPr/>
        </p:nvSpPr>
        <p:spPr>
          <a:xfrm>
            <a:off x="6783420" y="2558408"/>
            <a:ext cx="2500478" cy="2500478"/>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smtClean="0">
              <a:solidFill>
                <a:schemeClr val="tx1"/>
              </a:solidFill>
            </a:endParaRPr>
          </a:p>
        </p:txBody>
      </p:sp>
      <p:sp>
        <p:nvSpPr>
          <p:cNvPr id="15" name="textruta 14"/>
          <p:cNvSpPr txBox="1"/>
          <p:nvPr/>
        </p:nvSpPr>
        <p:spPr>
          <a:xfrm>
            <a:off x="6783420" y="3401092"/>
            <a:ext cx="2500478" cy="830997"/>
          </a:xfrm>
          <a:prstGeom prst="rect">
            <a:avLst/>
          </a:prstGeom>
          <a:noFill/>
        </p:spPr>
        <p:txBody>
          <a:bodyPr wrap="square" rtlCol="0">
            <a:spAutoFit/>
          </a:bodyPr>
          <a:lstStyle/>
          <a:p>
            <a:pPr algn="ctr"/>
            <a:r>
              <a:rPr lang="sv-SE" sz="2400" b="1" dirty="0" smtClean="0">
                <a:solidFill>
                  <a:schemeClr val="accent4"/>
                </a:solidFill>
              </a:rPr>
              <a:t>Information och kommunikation</a:t>
            </a:r>
          </a:p>
        </p:txBody>
      </p:sp>
      <p:sp>
        <p:nvSpPr>
          <p:cNvPr id="3" name="Footer Placeholder 2">
            <a:extLst>
              <a:ext uri="{FF2B5EF4-FFF2-40B4-BE49-F238E27FC236}">
                <a16:creationId xmlns:a16="http://schemas.microsoft.com/office/drawing/2014/main" id="{C5E8C857-6868-49E0-9151-698188E98DE8}"/>
              </a:ext>
            </a:extLst>
          </p:cNvPr>
          <p:cNvSpPr>
            <a:spLocks noGrp="1"/>
          </p:cNvSpPr>
          <p:nvPr>
            <p:ph type="ftr" sz="quarter" idx="11"/>
          </p:nvPr>
        </p:nvSpPr>
        <p:spPr/>
        <p:txBody>
          <a:bodyPr/>
          <a:lstStyle/>
          <a:p>
            <a:r>
              <a:rPr lang="sv-SE"/>
              <a:t>Sveriges kunskapsmyndighet för vård och omsorg </a:t>
            </a:r>
            <a:endParaRPr lang="sv-SE" dirty="0"/>
          </a:p>
        </p:txBody>
      </p:sp>
      <p:sp>
        <p:nvSpPr>
          <p:cNvPr id="7" name="Platshållare för datum 6"/>
          <p:cNvSpPr>
            <a:spLocks noGrp="1"/>
          </p:cNvSpPr>
          <p:nvPr>
            <p:ph type="dt" sz="half" idx="10"/>
          </p:nvPr>
        </p:nvSpPr>
        <p:spPr/>
        <p:txBody>
          <a:bodyPr/>
          <a:lstStyle/>
          <a:p>
            <a:endParaRPr lang="sv-SE" dirty="0"/>
          </a:p>
        </p:txBody>
      </p:sp>
    </p:spTree>
    <p:extLst>
      <p:ext uri="{BB962C8B-B14F-4D97-AF65-F5344CB8AC3E}">
        <p14:creationId xmlns:p14="http://schemas.microsoft.com/office/powerpoint/2010/main" val="2689473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16.9.potx" id="{5FB52A0F-AAB8-41D5-B429-08CFAF4F1824}" vid="{01A0E70B-603C-4E46-A5A4-C3F353CF1FA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10569</TotalTime>
  <Words>1109</Words>
  <Application>Microsoft Office PowerPoint</Application>
  <PresentationFormat>Bredbild</PresentationFormat>
  <Paragraphs>198</Paragraphs>
  <Slides>20</Slides>
  <Notes>19</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20</vt:i4>
      </vt:variant>
    </vt:vector>
  </HeadingPairs>
  <TitlesOfParts>
    <vt:vector size="23" baseType="lpstr">
      <vt:lpstr>Arial</vt:lpstr>
      <vt:lpstr>Century Gothic</vt:lpstr>
      <vt:lpstr>SoS-PPT-svensk-150922</vt:lpstr>
      <vt:lpstr>Material för utveckling  av funktionen fast läkarkontakt </vt:lpstr>
      <vt:lpstr>Innehållsförteckning</vt:lpstr>
      <vt:lpstr>PowerPoint-presentation</vt:lpstr>
      <vt:lpstr>Övergripande syfte med fast läkarkontakt</vt:lpstr>
      <vt:lpstr>Fast läkarkontakt</vt:lpstr>
      <vt:lpstr>Fast vårdkontakt</vt:lpstr>
      <vt:lpstr>Skillnader och likheter mellan  fast läkarkontakt och fast vårdkontakt</vt:lpstr>
      <vt:lpstr>Hur säkerställer vi att de  som har behov av en fast läkarkontakt får tillgång till det?</vt:lpstr>
      <vt:lpstr>Diskussionsområden kring utvecklingen  för funktionen fast läkarkontakt</vt:lpstr>
      <vt:lpstr>Rutiner och arbetssätt </vt:lpstr>
      <vt:lpstr>Rutiner och arbetssätt </vt:lpstr>
      <vt:lpstr>Rutiner och arbetssätt </vt:lpstr>
      <vt:lpstr>Personal och kompetens</vt:lpstr>
      <vt:lpstr>Personal och kompetens</vt:lpstr>
      <vt:lpstr>Personal och kompetens</vt:lpstr>
      <vt:lpstr>Information och kommunikation</vt:lpstr>
      <vt:lpstr>Information och kommunikation</vt:lpstr>
      <vt:lpstr>Information och kommunikation</vt:lpstr>
      <vt:lpstr>Ytterligare stöd för att införa fast läkarkontakt</vt:lpstr>
      <vt:lpstr>PowerPoint-presentation</vt:lpstr>
    </vt:vector>
  </TitlesOfParts>
  <Company>Socialstyrelsen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Wasberg, Iwa</dc:creator>
  <cp:keywords>class='Open'</cp:keywords>
  <cp:lastModifiedBy>Mulder, Kajsa</cp:lastModifiedBy>
  <cp:revision>64</cp:revision>
  <cp:lastPrinted>2015-05-08T11:44:01Z</cp:lastPrinted>
  <dcterms:created xsi:type="dcterms:W3CDTF">2020-12-14T08:58:28Z</dcterms:created>
  <dcterms:modified xsi:type="dcterms:W3CDTF">2021-06-24T06:23:04Z</dcterms:modified>
</cp:coreProperties>
</file>