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77" r:id="rId2"/>
    <p:sldId id="300" r:id="rId3"/>
    <p:sldId id="338" r:id="rId4"/>
    <p:sldId id="336" r:id="rId5"/>
    <p:sldId id="352" r:id="rId6"/>
    <p:sldId id="315" r:id="rId7"/>
    <p:sldId id="340" r:id="rId8"/>
    <p:sldId id="351" r:id="rId9"/>
    <p:sldId id="347" r:id="rId10"/>
    <p:sldId id="346" r:id="rId11"/>
    <p:sldId id="348" r:id="rId12"/>
    <p:sldId id="339" r:id="rId13"/>
    <p:sldId id="353" r:id="rId14"/>
    <p:sldId id="355" r:id="rId15"/>
    <p:sldId id="354" r:id="rId16"/>
    <p:sldId id="341" r:id="rId17"/>
    <p:sldId id="344" r:id="rId18"/>
    <p:sldId id="334" r:id="rId19"/>
    <p:sldId id="335" r:id="rId20"/>
  </p:sldIdLst>
  <p:sldSz cx="12192000" cy="6858000"/>
  <p:notesSz cx="6781800"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77BE61BC-5D01-42EB-8E65-1E257B24E85A}">
          <p14:sldIdLst>
            <p14:sldId id="277"/>
            <p14:sldId id="300"/>
            <p14:sldId id="338"/>
            <p14:sldId id="336"/>
            <p14:sldId id="352"/>
            <p14:sldId id="315"/>
          </p14:sldIdLst>
        </p14:section>
        <p14:section name="Ansvar och innehåll" id="{6A4BA493-4102-4AEA-869B-5220846C2E4D}">
          <p14:sldIdLst>
            <p14:sldId id="340"/>
            <p14:sldId id="351"/>
            <p14:sldId id="347"/>
            <p14:sldId id="346"/>
            <p14:sldId id="348"/>
            <p14:sldId id="339"/>
            <p14:sldId id="353"/>
            <p14:sldId id="355"/>
            <p14:sldId id="354"/>
          </p14:sldIdLst>
        </p14:section>
        <p14:section name="Stöd" id="{10DA8E86-1DAE-440A-8B6E-E63B5B35D9DE}">
          <p14:sldIdLst>
            <p14:sldId id="341"/>
            <p14:sldId id="344"/>
            <p14:sldId id="334"/>
            <p14:sldId id="335"/>
          </p14:sldIdLst>
        </p14:section>
      </p14:sectionLst>
    </p:ext>
    <p:ext uri="{EFAFB233-063F-42B5-8137-9DF3F51BA10A}">
      <p15:sldGuideLst xmlns:p15="http://schemas.microsoft.com/office/powerpoint/2012/main">
        <p15:guide id="1" orient="horz" pos="1256" userDrawn="1">
          <p15:clr>
            <a:srgbClr val="A4A3A4"/>
          </p15:clr>
        </p15:guide>
        <p15:guide id="2" orient="horz" pos="3908" userDrawn="1">
          <p15:clr>
            <a:srgbClr val="A4A3A4"/>
          </p15:clr>
        </p15:guide>
        <p15:guide id="3" orient="horz" pos="3566" userDrawn="1">
          <p15:clr>
            <a:srgbClr val="A4A3A4"/>
          </p15:clr>
        </p15:guide>
        <p15:guide id="4" orient="horz" pos="1341" userDrawn="1">
          <p15:clr>
            <a:srgbClr val="A4A3A4"/>
          </p15:clr>
        </p15:guide>
        <p15:guide id="5" orient="horz" pos="443" userDrawn="1">
          <p15:clr>
            <a:srgbClr val="A4A3A4"/>
          </p15:clr>
        </p15:guide>
        <p15:guide id="6" pos="681" userDrawn="1">
          <p15:clr>
            <a:srgbClr val="A4A3A4"/>
          </p15:clr>
        </p15:guide>
        <p15:guide id="7" pos="6519" userDrawn="1">
          <p15:clr>
            <a:srgbClr val="A4A3A4"/>
          </p15:clr>
        </p15:guide>
        <p15:guide id="8" pos="2857"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oks, Anna" initials="BA" lastIdx="27" clrIdx="0">
    <p:extLst>
      <p:ext uri="{19B8F6BF-5375-455C-9EA6-DF929625EA0E}">
        <p15:presenceInfo xmlns:p15="http://schemas.microsoft.com/office/powerpoint/2012/main" userId="S-1-5-21-2075942658-1792417684-393963531-31712" providerId="AD"/>
      </p:ext>
    </p:extLst>
  </p:cmAuthor>
  <p:cmAuthor id="2" name="Netterheim, Anna" initials="NA" lastIdx="10" clrIdx="1">
    <p:extLst>
      <p:ext uri="{19B8F6BF-5375-455C-9EA6-DF929625EA0E}">
        <p15:presenceInfo xmlns:p15="http://schemas.microsoft.com/office/powerpoint/2012/main" userId="S-1-5-21-2075942658-1792417684-393963531-35702" providerId="AD"/>
      </p:ext>
    </p:extLst>
  </p:cmAuthor>
  <p:cmAuthor id="3" name="Johansson, Annica" initials="JA" lastIdx="7" clrIdx="2">
    <p:extLst>
      <p:ext uri="{19B8F6BF-5375-455C-9EA6-DF929625EA0E}">
        <p15:presenceInfo xmlns:p15="http://schemas.microsoft.com/office/powerpoint/2012/main" userId="S-1-5-21-2075942658-1792417684-393963531-344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llanmörkt format 3 - Dekorfär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12" autoAdjust="0"/>
    <p:restoredTop sz="67021" autoAdjust="0"/>
  </p:normalViewPr>
  <p:slideViewPr>
    <p:cSldViewPr snapToGrid="0" showGuides="1">
      <p:cViewPr varScale="1">
        <p:scale>
          <a:sx n="84" d="100"/>
          <a:sy n="84" d="100"/>
        </p:scale>
        <p:origin x="1548" y="78"/>
      </p:cViewPr>
      <p:guideLst>
        <p:guide orient="horz" pos="1256"/>
        <p:guide orient="horz" pos="3908"/>
        <p:guide orient="horz" pos="3566"/>
        <p:guide orient="horz" pos="1341"/>
        <p:guide orient="horz" pos="443"/>
        <p:guide pos="681"/>
        <p:guide pos="6519"/>
        <p:guide pos="285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72" y="72"/>
      </p:cViewPr>
      <p:guideLst>
        <p:guide orient="horz" pos="3126"/>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a:defRPr sz="1200"/>
            </a:lvl1pPr>
          </a:lstStyle>
          <a:p>
            <a:fld id="{2626941D-6ED6-4480-B48D-D720ADA45BFB}" type="datetimeFigureOut">
              <a:rPr lang="sv-SE" smtClean="0"/>
              <a:t>2023-04-26</a:t>
            </a:fld>
            <a:endParaRPr lang="sv-SE"/>
          </a:p>
        </p:txBody>
      </p:sp>
      <p:sp>
        <p:nvSpPr>
          <p:cNvPr id="4" name="Platshållare för sidfot 3"/>
          <p:cNvSpPr>
            <a:spLocks noGrp="1"/>
          </p:cNvSpPr>
          <p:nvPr>
            <p:ph type="ftr" sz="quarter" idx="2"/>
          </p:nvPr>
        </p:nvSpPr>
        <p:spPr>
          <a:xfrm>
            <a:off x="0" y="9428163"/>
            <a:ext cx="2938463"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1750" y="9428163"/>
            <a:ext cx="2938463" cy="496887"/>
          </a:xfrm>
          <a:prstGeom prst="rect">
            <a:avLst/>
          </a:prstGeom>
        </p:spPr>
        <p:txBody>
          <a:bodyPr vert="horz" lIns="91440" tIns="45720" rIns="91440" bIns="45720" rtlCol="0" anchor="b"/>
          <a:lstStyle>
            <a:lvl1pPr algn="r">
              <a:defRPr sz="1200"/>
            </a:lvl1pPr>
          </a:lstStyle>
          <a:p>
            <a:fld id="{4BCD1ED4-416D-4DD7-8370-109B0FEA21A2}" type="slidenum">
              <a:rPr lang="sv-SE" smtClean="0"/>
              <a:t>‹#›</a:t>
            </a:fld>
            <a:endParaRPr lang="sv-SE"/>
          </a:p>
        </p:txBody>
      </p:sp>
    </p:spTree>
    <p:extLst>
      <p:ext uri="{BB962C8B-B14F-4D97-AF65-F5344CB8AC3E}">
        <p14:creationId xmlns:p14="http://schemas.microsoft.com/office/powerpoint/2010/main" val="2197464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38780" cy="496332"/>
          </a:xfrm>
          <a:prstGeom prst="rect">
            <a:avLst/>
          </a:prstGeom>
        </p:spPr>
        <p:txBody>
          <a:bodyPr vert="horz" lIns="95470" tIns="47736" rIns="95470" bIns="47736" rtlCol="0"/>
          <a:lstStyle>
            <a:lvl1pPr algn="l">
              <a:defRPr sz="1200"/>
            </a:lvl1pPr>
          </a:lstStyle>
          <a:p>
            <a:endParaRPr lang="sv-SE"/>
          </a:p>
        </p:txBody>
      </p:sp>
      <p:sp>
        <p:nvSpPr>
          <p:cNvPr id="3" name="Platshållare för datum 2"/>
          <p:cNvSpPr>
            <a:spLocks noGrp="1"/>
          </p:cNvSpPr>
          <p:nvPr>
            <p:ph type="dt" idx="1"/>
          </p:nvPr>
        </p:nvSpPr>
        <p:spPr>
          <a:xfrm>
            <a:off x="3841451" y="1"/>
            <a:ext cx="2938780" cy="496332"/>
          </a:xfrm>
          <a:prstGeom prst="rect">
            <a:avLst/>
          </a:prstGeom>
        </p:spPr>
        <p:txBody>
          <a:bodyPr vert="horz" lIns="95470" tIns="47736" rIns="95470" bIns="47736" rtlCol="0"/>
          <a:lstStyle>
            <a:lvl1pPr algn="r">
              <a:defRPr sz="1200"/>
            </a:lvl1pPr>
          </a:lstStyle>
          <a:p>
            <a:fld id="{00F28322-9E50-4BFC-ADA5-24FE44B8EB92}" type="datetimeFigureOut">
              <a:rPr lang="sv-SE" smtClean="0"/>
              <a:t>2023-04-26</a:t>
            </a:fld>
            <a:endParaRPr lang="sv-SE"/>
          </a:p>
        </p:txBody>
      </p:sp>
      <p:sp>
        <p:nvSpPr>
          <p:cNvPr id="4" name="Platshållare för bildobjekt 3"/>
          <p:cNvSpPr>
            <a:spLocks noGrp="1" noRot="1" noChangeAspect="1"/>
          </p:cNvSpPr>
          <p:nvPr>
            <p:ph type="sldImg" idx="2"/>
          </p:nvPr>
        </p:nvSpPr>
        <p:spPr>
          <a:xfrm>
            <a:off x="85725" y="746125"/>
            <a:ext cx="6610350" cy="3719513"/>
          </a:xfrm>
          <a:prstGeom prst="rect">
            <a:avLst/>
          </a:prstGeom>
          <a:noFill/>
          <a:ln w="12700">
            <a:solidFill>
              <a:prstClr val="black"/>
            </a:solidFill>
          </a:ln>
        </p:spPr>
        <p:txBody>
          <a:bodyPr vert="horz" lIns="95470" tIns="47736" rIns="95470" bIns="47736" rtlCol="0" anchor="ctr"/>
          <a:lstStyle/>
          <a:p>
            <a:endParaRPr lang="sv-SE"/>
          </a:p>
        </p:txBody>
      </p:sp>
      <p:sp>
        <p:nvSpPr>
          <p:cNvPr id="5" name="Platshållare för anteckningar 4"/>
          <p:cNvSpPr>
            <a:spLocks noGrp="1"/>
          </p:cNvSpPr>
          <p:nvPr>
            <p:ph type="body" sz="quarter" idx="3"/>
          </p:nvPr>
        </p:nvSpPr>
        <p:spPr>
          <a:xfrm>
            <a:off x="678180" y="4715153"/>
            <a:ext cx="5425440" cy="4466987"/>
          </a:xfrm>
          <a:prstGeom prst="rect">
            <a:avLst/>
          </a:prstGeom>
        </p:spPr>
        <p:txBody>
          <a:bodyPr vert="horz" lIns="95470" tIns="47736" rIns="95470" bIns="47736"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38780" cy="496332"/>
          </a:xfrm>
          <a:prstGeom prst="rect">
            <a:avLst/>
          </a:prstGeom>
        </p:spPr>
        <p:txBody>
          <a:bodyPr vert="horz" lIns="95470" tIns="47736" rIns="95470" bIns="47736" rtlCol="0" anchor="b"/>
          <a:lstStyle>
            <a:lvl1pPr algn="l">
              <a:defRPr sz="1200"/>
            </a:lvl1pPr>
          </a:lstStyle>
          <a:p>
            <a:endParaRPr lang="sv-SE"/>
          </a:p>
        </p:txBody>
      </p:sp>
      <p:sp>
        <p:nvSpPr>
          <p:cNvPr id="7" name="Platshållare för bildnummer 6"/>
          <p:cNvSpPr>
            <a:spLocks noGrp="1"/>
          </p:cNvSpPr>
          <p:nvPr>
            <p:ph type="sldNum" sz="quarter" idx="5"/>
          </p:nvPr>
        </p:nvSpPr>
        <p:spPr>
          <a:xfrm>
            <a:off x="3841451" y="9428584"/>
            <a:ext cx="2938780" cy="496332"/>
          </a:xfrm>
          <a:prstGeom prst="rect">
            <a:avLst/>
          </a:prstGeom>
        </p:spPr>
        <p:txBody>
          <a:bodyPr vert="horz" lIns="95470" tIns="47736" rIns="95470" bIns="47736" rtlCol="0" anchor="b"/>
          <a:lstStyle>
            <a:lvl1pPr algn="r">
              <a:defRPr sz="1200"/>
            </a:lvl1pPr>
          </a:lstStyle>
          <a:p>
            <a:fld id="{D4045FB0-5EAC-49C2-A7A1-C763FDD81356}" type="slidenum">
              <a:rPr lang="sv-SE" smtClean="0"/>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Syftet med denna presentation är att underlätta för förvaltningsledning att informera om fast omsorgkontakt till utförare, kommunal hemsjukvård, nämnd med flera</a:t>
            </a: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a:t>
            </a:fld>
            <a:endParaRPr lang="sv-SE" dirty="0"/>
          </a:p>
        </p:txBody>
      </p:sp>
    </p:spTree>
    <p:extLst>
      <p:ext uri="{BB962C8B-B14F-4D97-AF65-F5344CB8AC3E}">
        <p14:creationId xmlns:p14="http://schemas.microsoft.com/office/powerpoint/2010/main" val="3445007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 flesta personer som har hemtjänst vill att det ska vara möjligt att påverka vad som ska göras vid olika hjälptillfällen. Omsorgskontakten behöver ha ett visst handlingsutrymme och flexibilitet för att kunna anpassa stöd efter den enskildes behov och situation just den dagen. Den enskilde ska, så långt det är möjligt, kunna välja när och hur stöd ska ges, enligt 5 kap. 5 § </a:t>
            </a:r>
            <a:r>
              <a:rPr lang="sv-SE" sz="1200" kern="1200" dirty="0" err="1">
                <a:solidFill>
                  <a:schemeClr val="tx1"/>
                </a:solidFill>
                <a:effectLst/>
                <a:latin typeface="+mn-lt"/>
                <a:ea typeface="+mn-ea"/>
                <a:cs typeface="+mn-cs"/>
              </a:rPr>
              <a:t>SoL.</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Att skapa en trygg och individanpassad omsorgssituation kräver tillit och förtroende mellan den enskilde och omsorgskontakten. Den som arbetar som fast omsorgskontakt behöver lära känna personen som </a:t>
            </a:r>
            <a:r>
              <a:rPr lang="sv-SE" sz="1200" kern="1200" dirty="0">
                <a:solidFill>
                  <a:srgbClr val="FF0000"/>
                </a:solidFill>
                <a:effectLst/>
                <a:latin typeface="+mn-lt"/>
                <a:ea typeface="+mn-ea"/>
                <a:cs typeface="+mn-cs"/>
              </a:rPr>
              <a:t>hon eller han </a:t>
            </a:r>
            <a:r>
              <a:rPr lang="sv-SE" sz="1200" kern="1200" dirty="0">
                <a:solidFill>
                  <a:schemeClr val="tx1"/>
                </a:solidFill>
                <a:effectLst/>
                <a:latin typeface="+mn-lt"/>
                <a:ea typeface="+mn-ea"/>
                <a:cs typeface="+mn-cs"/>
              </a:rPr>
              <a:t>är omsorgskontakt för. Det innebär i sin tur att de behöver träffas med regelbundet och ganska ofta.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På Kunskapsguiden.se och Fast omsorgskontakt finns lärande exempel från olika verksamheter </a:t>
            </a:r>
            <a:r>
              <a:rPr lang="sv-SE" sz="1200" dirty="0"/>
              <a:t>som jobbat länge på det sätt som lagen avser.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Att upprätta och följa upp genomförandeplanen kan vara en uppgift för den fasta omsorgskontakten. Genomförandeplanen är ett verktyg för omsorgspersonalen att kunna utföra insatserna efter den enskildes behov och önskemål. Genomförandeplanen bidrar även till att stödet ges på lika sätt oavsett vem som utför dem.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För de kommuner och verksamheter som använder IBIC:</a:t>
            </a:r>
          </a:p>
          <a:p>
            <a:r>
              <a:rPr lang="sv-SE" sz="1200" kern="1200" dirty="0">
                <a:solidFill>
                  <a:schemeClr val="tx1"/>
                </a:solidFill>
                <a:effectLst/>
                <a:latin typeface="+mn-lt"/>
                <a:ea typeface="+mn-ea"/>
                <a:cs typeface="+mn-cs"/>
              </a:rPr>
              <a:t>Individens behov i centrum, IBIC, är ett arbetssätt som ger stöd för omsorgskontakten att tillsammans med individen formulera nuläge och mål med insatsen med fokus på de individuella behoven och det som är viktigt för individen. Det ger bättre möjlighet att anpassa stödet utifrån individens behov.</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10</a:t>
            </a:fld>
            <a:endParaRPr lang="sv-SE"/>
          </a:p>
        </p:txBody>
      </p:sp>
    </p:spTree>
    <p:extLst>
      <p:ext uri="{BB962C8B-B14F-4D97-AF65-F5344CB8AC3E}">
        <p14:creationId xmlns:p14="http://schemas.microsoft.com/office/powerpoint/2010/main" val="210332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Den fasta omsorgskontakten ska tillgodose behov samordning. Omsorgskontakten kan inte göra detta ensam utan behöver stöd för att kunna samordna. Det är lättare om det är tydligt vad uppgiften att samordna betyder på just den arbetsplatsen. Samordning kan bestå av olika saker.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 Samordna inom hemtjänstgruppen, så insatserna utförs så som brukaren har önskat även när omsorgskontakten inte arbetar. </a:t>
            </a:r>
            <a:endParaRPr lang="sv-SE" sz="1200" b="1" kern="1200" dirty="0">
              <a:solidFill>
                <a:schemeClr val="tx1"/>
              </a:solidFill>
              <a:effectLst/>
              <a:latin typeface="+mn-lt"/>
              <a:ea typeface="+mn-ea"/>
              <a:cs typeface="+mn-cs"/>
            </a:endParaRPr>
          </a:p>
          <a:p>
            <a:pPr marL="171450" indent="-171450">
              <a:buFontTx/>
              <a:buChar char="-"/>
            </a:pPr>
            <a:r>
              <a:rPr lang="sv-SE" sz="1200" kern="1200" dirty="0">
                <a:solidFill>
                  <a:schemeClr val="tx1"/>
                </a:solidFill>
                <a:effectLst/>
                <a:latin typeface="+mn-lt"/>
                <a:ea typeface="+mn-ea"/>
                <a:cs typeface="+mn-cs"/>
              </a:rPr>
              <a:t>Föra en dialog med hälso- och sjukvårdens personal om hur den enskilde mår och behov av förebyggande insatser .</a:t>
            </a:r>
          </a:p>
          <a:p>
            <a:pPr marL="171450" indent="-171450">
              <a:buFontTx/>
              <a:buChar char="-"/>
            </a:pPr>
            <a:r>
              <a:rPr lang="sv-SE" sz="1200" kern="1200" dirty="0">
                <a:solidFill>
                  <a:schemeClr val="tx1"/>
                </a:solidFill>
                <a:effectLst/>
                <a:latin typeface="+mn-lt"/>
                <a:ea typeface="+mn-ea"/>
                <a:cs typeface="+mn-cs"/>
              </a:rPr>
              <a:t>OBS. vid akut försämring är det den som upptäcker försämringen som alltid ansvarar för att kontakta hälso- och sjukvården enl. rutin</a:t>
            </a:r>
          </a:p>
          <a:p>
            <a:pPr marL="171450" indent="-171450">
              <a:buFontTx/>
              <a:buChar char="-"/>
            </a:pPr>
            <a:r>
              <a:rPr lang="sv-SE" sz="1200" kern="1200" dirty="0">
                <a:solidFill>
                  <a:schemeClr val="tx1"/>
                </a:solidFill>
                <a:effectLst/>
                <a:latin typeface="+mn-lt"/>
                <a:ea typeface="+mn-ea"/>
                <a:cs typeface="+mn-cs"/>
              </a:rPr>
              <a:t>Kontakta biståndshandläggare om behoven förändras (om den enskilde vill det)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dirty="0">
                <a:solidFill>
                  <a:schemeClr val="tx1"/>
                </a:solidFill>
                <a:effectLst/>
                <a:latin typeface="+mn-lt"/>
                <a:ea typeface="+mn-ea"/>
                <a:cs typeface="+mn-cs"/>
              </a:rPr>
              <a:t>Ha kontakt med administrativ personal i verksamheten, som planerare eller koordinator, för att ändra i planeringen utifrån den enskildes behov och önskemål. </a:t>
            </a:r>
          </a:p>
          <a:p>
            <a:pPr marL="171450" indent="-171450">
              <a:buFontTx/>
              <a:buChar char="-"/>
            </a:pPr>
            <a:r>
              <a:rPr lang="sv-SE" sz="1200" kern="1200" dirty="0">
                <a:solidFill>
                  <a:schemeClr val="tx1"/>
                </a:solidFill>
                <a:effectLst/>
                <a:latin typeface="+mn-lt"/>
                <a:ea typeface="+mn-ea"/>
                <a:cs typeface="+mn-cs"/>
              </a:rPr>
              <a:t>Omsorgskontakten kan förmedla information till och från anhöriga, om den enskilde har samtyckt till det. Att omsorgskontakten har ett ansvar för samordning kan underlätta för anhöriga som annars kan uppleva att de behöver ansvara för samordningen av den närståendes insatser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dirty="0">
                <a:solidFill>
                  <a:schemeClr val="tx1"/>
                </a:solidFill>
                <a:effectLst/>
                <a:latin typeface="+mn-lt"/>
                <a:ea typeface="+mn-ea"/>
                <a:cs typeface="+mn-cs"/>
              </a:rPr>
              <a:t>Om det finns ett multiprofessionellt team runt den enskilde kan det vara bra om den fasta omsorgskontakten i hemtjänsten är med i teamet. (Meddelandeblad, s. 5. )</a:t>
            </a:r>
          </a:p>
          <a:p>
            <a:pPr marL="171450" indent="-171450">
              <a:buFontTx/>
              <a:buChar char="-"/>
            </a:pPr>
            <a:r>
              <a:rPr lang="sv-SE" sz="1200" kern="1200" dirty="0">
                <a:solidFill>
                  <a:schemeClr val="tx1"/>
                </a:solidFill>
                <a:effectLst/>
                <a:latin typeface="+mn-lt"/>
                <a:ea typeface="+mn-ea"/>
                <a:cs typeface="+mn-cs"/>
              </a:rPr>
              <a:t>Omsorgskontakten kan ha viktig information till biståndsbedömarens uppföljning av insatserna, inte minst utifrån arbetet med genomförandeplanen. Att vara med på uppföljningsmöten med biståndshandläggaren kan därför vara en uppgift för omsorgskontakten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dirty="0">
                <a:solidFill>
                  <a:schemeClr val="tx1"/>
                </a:solidFill>
                <a:effectLst/>
                <a:latin typeface="+mn-lt"/>
                <a:ea typeface="+mn-ea"/>
                <a:cs typeface="+mn-cs"/>
              </a:rPr>
              <a:t>Omsorgskontakten kan även medverka i upprättande av samordnad individuell plan (SIP). </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11</a:t>
            </a:fld>
            <a:endParaRPr lang="sv-SE"/>
          </a:p>
        </p:txBody>
      </p:sp>
    </p:spTree>
    <p:extLst>
      <p:ext uri="{BB962C8B-B14F-4D97-AF65-F5344CB8AC3E}">
        <p14:creationId xmlns:p14="http://schemas.microsoft.com/office/powerpoint/2010/main" val="404953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Bara den som får använda titeln undersköterska får vara omsorgskontakt. Det kravet ställs eftersom behoven hos personer med hemtjänst ofta är komplexa och omfattande. Därför behöver omsorgskontakten ha kompetens för att kunna utföra sitt arbete på ett sätt som är tryggt och säkert för omsorgstagaren.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Bestämmelsen om fast omsorgkontakt innebär inte ökade krav på kompetens hos undersköterskor. Men kravet på att det ska vara en undersköterska är nytt – tidigare ställdes inga särskilda kompetenskrav för att arbeta som kontaktperson. Att undersköterska blir en skyddad yrkestitel innebär att kraven på kompetens för att få använda sig av denna yrkestitel tydliga.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Från och med den 1 juli 2023 får endast den som har ett bevis om rätt att använda yrkestiteln undersköterska utses till fast omsorgskontakt. (Det framgår av 3 kap. 3 d § </a:t>
            </a:r>
            <a:r>
              <a:rPr lang="sv-SE" sz="1200" kern="1200" dirty="0" err="1">
                <a:solidFill>
                  <a:schemeClr val="tx1"/>
                </a:solidFill>
                <a:effectLst/>
                <a:latin typeface="+mn-lt"/>
                <a:ea typeface="+mn-ea"/>
                <a:cs typeface="+mn-cs"/>
              </a:rPr>
              <a:t>SoL.</a:t>
            </a:r>
            <a:r>
              <a:rPr lang="sv-SE" sz="1200" kern="1200" dirty="0">
                <a:solidFill>
                  <a:schemeClr val="tx1"/>
                </a:solidFill>
                <a:effectLst/>
                <a:latin typeface="+mn-lt"/>
                <a:ea typeface="+mn-ea"/>
                <a:cs typeface="+mn-cs"/>
              </a:rPr>
              <a:t>) Under en period på tio år finns undantag från denna bestämmelse. Det betyder att den som har en tillsvidareanställning med titeln undersköterska den 1 juli 2023 kan utses till och arbeta som fast omsorgskontakt, även utan bevis från Socialstyrelsen.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Från och med den 1 juli 2033 ska alla som utses till och arbetar som fast omsorgskontakt ha bevis om rätt att använda yrkestiteln undersköterska.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Till dig som presenterar: boka gärna in ett särskilt möte med personalen för att informera om skyddad yrkestitel. Socialstyrelsen har tagit fram informationsmaterial som går använda för det ändamålet. </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12</a:t>
            </a:fld>
            <a:endParaRPr lang="sv-SE"/>
          </a:p>
        </p:txBody>
      </p:sp>
    </p:spTree>
    <p:extLst>
      <p:ext uri="{BB962C8B-B14F-4D97-AF65-F5344CB8AC3E}">
        <p14:creationId xmlns:p14="http://schemas.microsoft.com/office/powerpoint/2010/main" val="2540428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14</a:t>
            </a:fld>
            <a:endParaRPr lang="sv-SE"/>
          </a:p>
        </p:txBody>
      </p:sp>
    </p:spTree>
    <p:extLst>
      <p:ext uri="{BB962C8B-B14F-4D97-AF65-F5344CB8AC3E}">
        <p14:creationId xmlns:p14="http://schemas.microsoft.com/office/powerpoint/2010/main" val="4249708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4045FB0-5EAC-49C2-A7A1-C763FDD81356}" type="slidenum">
              <a:rPr lang="sv-SE" smtClean="0"/>
              <a:t>15</a:t>
            </a:fld>
            <a:endParaRPr lang="sv-SE"/>
          </a:p>
        </p:txBody>
      </p:sp>
    </p:spTree>
    <p:extLst>
      <p:ext uri="{BB962C8B-B14F-4D97-AF65-F5344CB8AC3E}">
        <p14:creationId xmlns:p14="http://schemas.microsoft.com/office/powerpoint/2010/main" val="2852611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Utförare av hemtjänst ska utforma rollen som fast omsorgskontakt.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 behöver vara tydligt för den fasta omsorgskontakten vilka arbetsuppgifterna som ingår, förväntningar, ansvar och mandat. Det är bra med en tydlig uppdragsbeskrivning – som gäller för hela kommunen eller på den enskilda arbetsplatsen.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Schemaläggare / planerare har en viktig roll för att skapa kontinuitet.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På Kunskapsguiden.se och under </a:t>
            </a:r>
            <a:r>
              <a:rPr lang="sv-SE" sz="1200" u="none" kern="1200" dirty="0">
                <a:solidFill>
                  <a:schemeClr val="tx1"/>
                </a:solidFill>
                <a:effectLst/>
                <a:latin typeface="+mn-lt"/>
                <a:ea typeface="+mn-ea"/>
                <a:cs typeface="+mn-cs"/>
              </a:rPr>
              <a:t>tema</a:t>
            </a:r>
            <a:r>
              <a:rPr lang="sv-SE" sz="1200" dirty="0"/>
              <a:t>t Fast omsorgskontakt finns lärande exempel från kommuner som jobbat länge på det sätt som lagen avser.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En kommun har samlat viktiga dokument, checklistor och stöd till den fasta omsorgskontakten i en så kallad verktygslåda. På Kunskapsguiden, i de exempel som beskrivs, finns t.ex. rutiner för välkomstsamtal och information till den enskilde, mall för att planera insatser och för byte av omsorgskontakt.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16</a:t>
            </a:fld>
            <a:endParaRPr lang="sv-SE"/>
          </a:p>
        </p:txBody>
      </p:sp>
    </p:spTree>
    <p:extLst>
      <p:ext uri="{BB962C8B-B14F-4D97-AF65-F5344CB8AC3E}">
        <p14:creationId xmlns:p14="http://schemas.microsoft.com/office/powerpoint/2010/main" val="3909130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du som presentatören antingen berätta om befintliga styrdokument (riktlinjer, förfrågningsunderlag, avtal, rutiner, </a:t>
            </a:r>
            <a:r>
              <a:rPr lang="sv-SE" dirty="0" err="1"/>
              <a:t>etc</a:t>
            </a:r>
            <a:r>
              <a:rPr lang="sv-SE" dirty="0"/>
              <a:t>) eller berätta hur och när ni planerar att ta fram dessa. Det kan också vara ett bra tillfälle att få en gemensam samsyn med utförarna om uppdraget. </a:t>
            </a:r>
          </a:p>
          <a:p>
            <a:endParaRPr lang="sv-SE" dirty="0"/>
          </a:p>
          <a:p>
            <a:r>
              <a:rPr lang="sv-SE" dirty="0"/>
              <a:t>I vägledningen Fast omsorgskontakt i hemtjänsten - Vägledning för att planera och genomföra arbetet finns exempel från tre olika kommuner på hur de arbetar med fast omsorgkontakt. Där finns uppdragsbeskrivningar, rutiner, checklistor och annat stöd som dessa kommuner har tagit fram. Detta kan användas som inspiration men är inte utvärderat av Socialstyrelsen. </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17</a:t>
            </a:fld>
            <a:endParaRPr lang="sv-SE"/>
          </a:p>
        </p:txBody>
      </p:sp>
    </p:spTree>
    <p:extLst>
      <p:ext uri="{BB962C8B-B14F-4D97-AF65-F5344CB8AC3E}">
        <p14:creationId xmlns:p14="http://schemas.microsoft.com/office/powerpoint/2010/main" val="4152869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5725" y="746125"/>
            <a:ext cx="6610350" cy="3719513"/>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18</a:t>
            </a:fld>
            <a:endParaRPr lang="sv-SE" dirty="0"/>
          </a:p>
        </p:txBody>
      </p:sp>
    </p:spTree>
    <p:extLst>
      <p:ext uri="{BB962C8B-B14F-4D97-AF65-F5344CB8AC3E}">
        <p14:creationId xmlns:p14="http://schemas.microsoft.com/office/powerpoint/2010/main" val="2939316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19</a:t>
            </a:fld>
            <a:endParaRPr lang="sv-SE" dirty="0"/>
          </a:p>
        </p:txBody>
      </p:sp>
    </p:spTree>
    <p:extLst>
      <p:ext uri="{BB962C8B-B14F-4D97-AF65-F5344CB8AC3E}">
        <p14:creationId xmlns:p14="http://schemas.microsoft.com/office/powerpoint/2010/main" val="460297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presentationen är avsedd att vara ett stöd för dig som ska berätta om bestämmelsen Fast omsorgskontakt för utförare av hemtjänst. För att det ska bli komplett behöver du som håller i presentationen komplettera med lokal information från din  kommunen Se bild 17</a:t>
            </a:r>
          </a:p>
          <a:p>
            <a:endParaRPr lang="sv-SE" dirty="0"/>
          </a:p>
          <a:p>
            <a:r>
              <a:rPr lang="sv-SE" dirty="0"/>
              <a:t>Presentationen är ett komplement till vägledningen Fast omsorgskontakt i hemtjänsten - Vägledning för att planera och genomföra arbetet </a:t>
            </a:r>
            <a:r>
              <a:rPr lang="sv-SE" sz="1200" kern="1200" dirty="0">
                <a:solidFill>
                  <a:schemeClr val="tx1"/>
                </a:solidFill>
                <a:effectLst/>
                <a:latin typeface="+mn-lt"/>
                <a:ea typeface="+mn-ea"/>
                <a:cs typeface="+mn-cs"/>
              </a:rPr>
              <a:t>(Socialstyrelsen 2023) som finns tillgänglig på kunskapsguiden.se, under temat Fast omsorgskontakt. På Kunskapsguiden finns även två filmer och ett meddelandeblad om bestämmelsen. Där finns även exempel från olika kommuner, om hur de arbetar och vilka stöd de har tagit fram, t.ex. rutiner, uppdragsbeskrivning och checklista. Det kan användas som inspiration. Socialstyrelsen har inte utvärderat arbetssätten i dessa kommuner. </a:t>
            </a:r>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a:t>
            </a:fld>
            <a:endParaRPr lang="sv-SE" dirty="0"/>
          </a:p>
        </p:txBody>
      </p:sp>
    </p:spTree>
    <p:extLst>
      <p:ext uri="{BB962C8B-B14F-4D97-AF65-F5344CB8AC3E}">
        <p14:creationId xmlns:p14="http://schemas.microsoft.com/office/powerpoint/2010/main" val="1333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dirty="0">
                <a:solidFill>
                  <a:schemeClr val="tx1"/>
                </a:solidFill>
                <a:effectLst/>
                <a:latin typeface="+mn-lt"/>
                <a:ea typeface="+mn-ea"/>
                <a:cs typeface="+mn-cs"/>
              </a:rPr>
              <a:t>Till dig som presenterar:</a:t>
            </a:r>
          </a:p>
          <a:p>
            <a:r>
              <a:rPr lang="sv-SE" sz="1200" kern="1200" dirty="0">
                <a:solidFill>
                  <a:schemeClr val="tx1"/>
                </a:solidFill>
                <a:effectLst/>
                <a:latin typeface="+mn-lt"/>
                <a:ea typeface="+mn-ea"/>
                <a:cs typeface="+mn-cs"/>
              </a:rPr>
              <a:t>Utgå från hur ni tidigare har arbetat i kommunen – har ni arbetat med fast kontaktman eller motsvarande.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Funktionen kontaktperson har funnits länge i många kommuner och verksamheter. Många som har insatser från hemtjänsten har även tidigare haft en namngiven kontaktman/kontaktperson. Det har ibland varit oklart vad rollen innebär i praktiken, rutiner och chefsstöd har ofta saknats och det har funnits stora skillnader i landet.</a:t>
            </a:r>
          </a:p>
          <a:p>
            <a:r>
              <a:rPr lang="sv-SE" sz="1200" kern="1200" dirty="0">
                <a:solidFill>
                  <a:schemeClr val="tx1"/>
                </a:solidFill>
                <a:effectLst/>
                <a:latin typeface="+mn-lt"/>
                <a:ea typeface="+mn-ea"/>
                <a:cs typeface="+mn-cs"/>
              </a:rPr>
              <a:t>SOU 2020:70, s. 60.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Begreppet fast omsorgskontakt ersätter begreppen kontaktman/kontaktperson.</a:t>
            </a:r>
            <a:r>
              <a:rPr lang="sv-SE" dirty="0">
                <a:effectLst/>
              </a:rPr>
              <a:t> </a:t>
            </a:r>
            <a:r>
              <a:rPr lang="sv-SE" sz="1200" kern="1200" dirty="0">
                <a:solidFill>
                  <a:schemeClr val="tx1"/>
                </a:solidFill>
                <a:effectLst/>
                <a:latin typeface="+mn-lt"/>
                <a:ea typeface="+mn-ea"/>
                <a:cs typeface="+mn-cs"/>
              </a:rPr>
              <a:t>Se prop. 2021/22:116 s. 11. (Det finns inget juridiskt hinder för att använda kontaktperson/kontaktman. Kontaktperson/kontaktman kan dock inte användas i stället för fast omsorgskontakt. Fast omsorgskontakt ska alltid erbjudas, enligt det som anges i bestämmelsen)</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3</a:t>
            </a:fld>
            <a:endParaRPr lang="sv-SE"/>
          </a:p>
        </p:txBody>
      </p:sp>
    </p:spTree>
    <p:extLst>
      <p:ext uri="{BB962C8B-B14F-4D97-AF65-F5344CB8AC3E}">
        <p14:creationId xmlns:p14="http://schemas.microsoft.com/office/powerpoint/2010/main" val="279020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Funktionen fast omsorgskontakt är sedan den 1 juli 2022 reglerad i socialtjänstlagen </a:t>
            </a:r>
            <a:r>
              <a:rPr lang="sv-SE" sz="1200" kern="1200" dirty="0" err="1">
                <a:solidFill>
                  <a:schemeClr val="tx1"/>
                </a:solidFill>
                <a:effectLst/>
                <a:latin typeface="+mn-lt"/>
                <a:ea typeface="+mn-ea"/>
                <a:cs typeface="+mn-cs"/>
              </a:rPr>
              <a:t>socialtjänstlagen</a:t>
            </a:r>
            <a:r>
              <a:rPr lang="sv-SE" sz="1200" kern="1200" dirty="0">
                <a:solidFill>
                  <a:schemeClr val="tx1"/>
                </a:solidFill>
                <a:effectLst/>
                <a:latin typeface="+mn-lt"/>
                <a:ea typeface="+mn-ea"/>
                <a:cs typeface="+mn-cs"/>
              </a:rPr>
              <a:t> (2001:453, </a:t>
            </a:r>
            <a:r>
              <a:rPr lang="sv-SE" sz="1200" kern="1200" dirty="0" err="1">
                <a:solidFill>
                  <a:schemeClr val="tx1"/>
                </a:solidFill>
                <a:effectLst/>
                <a:latin typeface="+mn-lt"/>
                <a:ea typeface="+mn-ea"/>
                <a:cs typeface="+mn-cs"/>
              </a:rPr>
              <a:t>SoL</a:t>
            </a:r>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Enligt 4 kap. 2 b § </a:t>
            </a:r>
            <a:r>
              <a:rPr lang="sv-SE" sz="1200" kern="1200" dirty="0" err="1">
                <a:solidFill>
                  <a:schemeClr val="tx1"/>
                </a:solidFill>
                <a:effectLst/>
                <a:latin typeface="+mn-lt"/>
                <a:ea typeface="+mn-ea"/>
                <a:cs typeface="+mn-cs"/>
              </a:rPr>
              <a:t>SoL</a:t>
            </a:r>
            <a:r>
              <a:rPr lang="sv-SE" sz="1200" kern="1200" dirty="0">
                <a:solidFill>
                  <a:schemeClr val="tx1"/>
                </a:solidFill>
                <a:effectLst/>
                <a:latin typeface="+mn-lt"/>
                <a:ea typeface="+mn-ea"/>
                <a:cs typeface="+mn-cs"/>
              </a:rPr>
              <a:t> ska den som har hemtjänst med stöd av 1 eller 2 a § erbjudas en fast omsorgskontakt, om det inte bedöms vara uppenbart obehövligt. Utrymmet för att avstå från att erbjuda det är mycket begränsat (mer om det på bild 6).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Regleringen syftar till en mer enhetlig tillämpning av funktionen kontaktman/kontaktperson över landet. Det finns kommuner och privata utförare som redan i dag har kontaktman/kontaktperson på sådant sätt som lagen avser. Det finns även varianter som inte helt möter intentionerna med bestämmelsen om fast omsorgskontakt. </a:t>
            </a:r>
          </a:p>
          <a:p>
            <a:endParaRPr lang="sv-SE" dirty="0"/>
          </a:p>
          <a:p>
            <a:r>
              <a:rPr lang="sv-SE" sz="1200" kern="1200" dirty="0">
                <a:solidFill>
                  <a:schemeClr val="tx1"/>
                </a:solidFill>
                <a:effectLst/>
                <a:latin typeface="+mn-lt"/>
                <a:ea typeface="+mn-ea"/>
                <a:cs typeface="+mn-cs"/>
              </a:rPr>
              <a:t>Att funktionen fast omsorgskontakt regleras i lag syftar också till att ge hemtjänstutförare ett tydligt mandat att utveckla rollen som fast omsorgskontakt. </a:t>
            </a:r>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4</a:t>
            </a:fld>
            <a:endParaRPr lang="sv-SE"/>
          </a:p>
        </p:txBody>
      </p:sp>
    </p:spTree>
    <p:extLst>
      <p:ext uri="{BB962C8B-B14F-4D97-AF65-F5344CB8AC3E}">
        <p14:creationId xmlns:p14="http://schemas.microsoft.com/office/powerpoint/2010/main" val="510792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Huvudregeln är att en fast omsorgskontakt alltid ska erbjudas. Utrymmet för att avstå från det är mycket begränsat. En bedömning ska göras i varje enskilt fall, sett till syftet med den fasta omsorgskontakten. Individens egen syn på behovet behöver beaktas i bedömningen. </a:t>
            </a:r>
          </a:p>
          <a:p>
            <a:r>
              <a:rPr lang="sv-SE" dirty="0"/>
              <a:t>Exempel på när en fast omsorgskontakt skulle kunna vara uppenbart obehövlig är om en person endast har trygghetslarm, matdistribution eller hjälp med städning eller inköp. Det är dock varken typen av eller omfattningen av insatser som ska avgöra om en fast omsorgskontakt behöver erbjudas eller inte. Personer med begränsade sociala nätverk eller kognitiv nedsättning kan behöva en fast omsorgskontakt oavsett typ eller mängd beviljade hemtjänstinsatser. Det kan också gälla i andra situationer. </a:t>
            </a:r>
          </a:p>
        </p:txBody>
      </p:sp>
      <p:sp>
        <p:nvSpPr>
          <p:cNvPr id="4" name="Platshållare för bildnummer 3"/>
          <p:cNvSpPr>
            <a:spLocks noGrp="1"/>
          </p:cNvSpPr>
          <p:nvPr>
            <p:ph type="sldNum" sz="quarter" idx="5"/>
          </p:nvPr>
        </p:nvSpPr>
        <p:spPr/>
        <p:txBody>
          <a:bodyPr/>
          <a:lstStyle/>
          <a:p>
            <a:fld id="{D4045FB0-5EAC-49C2-A7A1-C763FDD81356}" type="slidenum">
              <a:rPr lang="sv-SE" smtClean="0"/>
              <a:t>5</a:t>
            </a:fld>
            <a:endParaRPr lang="sv-SE"/>
          </a:p>
        </p:txBody>
      </p:sp>
    </p:spTree>
    <p:extLst>
      <p:ext uri="{BB962C8B-B14F-4D97-AF65-F5344CB8AC3E}">
        <p14:creationId xmlns:p14="http://schemas.microsoft.com/office/powerpoint/2010/main" val="1237406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är målen med fast omsorgskontakt. Vi går längre fram i presentationen in närmare på vart och ett av dessa fyra mål. </a:t>
            </a:r>
          </a:p>
        </p:txBody>
      </p:sp>
      <p:sp>
        <p:nvSpPr>
          <p:cNvPr id="4" name="Platshållare för bildnummer 3"/>
          <p:cNvSpPr>
            <a:spLocks noGrp="1"/>
          </p:cNvSpPr>
          <p:nvPr>
            <p:ph type="sldNum" sz="quarter" idx="10"/>
          </p:nvPr>
        </p:nvSpPr>
        <p:spPr/>
        <p:txBody>
          <a:bodyPr/>
          <a:lstStyle/>
          <a:p>
            <a:fld id="{D4045FB0-5EAC-49C2-A7A1-C763FDD81356}" type="slidenum">
              <a:rPr lang="sv-SE" smtClean="0"/>
              <a:t>6</a:t>
            </a:fld>
            <a:endParaRPr lang="sv-SE"/>
          </a:p>
        </p:txBody>
      </p:sp>
    </p:spTree>
    <p:extLst>
      <p:ext uri="{BB962C8B-B14F-4D97-AF65-F5344CB8AC3E}">
        <p14:creationId xmlns:p14="http://schemas.microsoft.com/office/powerpoint/2010/main" val="2939184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Utföraren är troligen den som har bäst förutsättningar att utse vem som ska vara fast omsorgskontakt – eftersom utföraren känner både personalen och personen som har hemtjänst (eller kommer att lära känna).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Att utföra beviljade hemtjänstinsatser är en del av omsorgskontaktens uppgifter. Att planera och följa upp genomförandet av omsorgen är uppgifter för den fasta omsorgskontakten. Se prop. 2021/22:116 s. 14.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Utföraren ska närmare utforma roll och arbetsuppgifter.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Den som bedriver verksamhet kan välja att ställa ytterligare krav och mål utöver dem som anges i författningar och beslut.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 offentliga verksamheter kan det vara kommunala riktlinjer eller andra prioriteringar och särskilda satsningar beslutade av kommunfullmäktige. Det kan vara lämpligt att i denna presentation berätta mer om lokala riktlinjer, krav och rutiner på bild 17.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Den enskildes behov och önskemål ska vara utgångspunkten organisering, planering och genomförande.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Utföraren ska skapa förutsättningar för omsorgskontaktens arbete – vi går snart in närmare på vad det kan vara.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7</a:t>
            </a:fld>
            <a:endParaRPr lang="sv-SE"/>
          </a:p>
        </p:txBody>
      </p:sp>
    </p:spTree>
    <p:extLst>
      <p:ext uri="{BB962C8B-B14F-4D97-AF65-F5344CB8AC3E}">
        <p14:creationId xmlns:p14="http://schemas.microsoft.com/office/powerpoint/2010/main" val="362346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 de flesta brukare känns det tryggare att få stöd och hjälp av personal som de känner och har en relation till. Förtroende och en väl fungerande relation är grunden för trygghet. En god relation ger trygghet. Goda relationer underlättas av kontinuitet och att man ses ofta. Det hänger ihop med upplevelsen av att hemtjänsten har god kvalitet.</a:t>
            </a:r>
          </a:p>
          <a:p>
            <a:endParaRPr lang="sv-SE" dirty="0"/>
          </a:p>
          <a:p>
            <a:r>
              <a:rPr lang="sv-SE" sz="1200" kern="1200" dirty="0">
                <a:solidFill>
                  <a:schemeClr val="tx1"/>
                </a:solidFill>
                <a:effectLst/>
                <a:latin typeface="+mn-lt"/>
                <a:ea typeface="+mn-ea"/>
                <a:cs typeface="+mn-cs"/>
              </a:rPr>
              <a:t>Det är viktigt med en tydlig och korrekt information som mottagaren förstår. Det gäller till och från den enskilde och dennes anhöriga, arbetsgruppen och andra yrkesgrupper.</a:t>
            </a:r>
          </a:p>
          <a:p>
            <a:r>
              <a:rPr lang="sv-SE" sz="1200" kern="1200" dirty="0">
                <a:solidFill>
                  <a:schemeClr val="tx1"/>
                </a:solidFill>
                <a:effectLst/>
                <a:latin typeface="+mn-lt"/>
                <a:ea typeface="+mn-ea"/>
                <a:cs typeface="+mn-cs"/>
              </a:rPr>
              <a:t>Informationen behöver vara anpassad efter personen, både vad gäller språk, innehåll och hur informationen framförs.</a:t>
            </a:r>
          </a:p>
          <a:p>
            <a:r>
              <a:rPr lang="sv-SE" sz="1200" kern="1200" dirty="0">
                <a:solidFill>
                  <a:schemeClr val="tx1"/>
                </a:solidFill>
                <a:effectLst/>
                <a:latin typeface="+mn-lt"/>
                <a:ea typeface="+mn-ea"/>
                <a:cs typeface="+mn-cs"/>
              </a:rPr>
              <a:t>För personer med kognitiva nedsättningar kan det handla om att använda sig av alternativa vägar för kommunikation, låta processen ta tid och återkomma till frågan vid flera tillfällen.</a:t>
            </a:r>
          </a:p>
          <a:p>
            <a:r>
              <a:rPr lang="sv-SE" sz="1200" kern="1200" dirty="0">
                <a:solidFill>
                  <a:schemeClr val="tx1"/>
                </a:solidFill>
                <a:effectLst/>
                <a:latin typeface="+mn-lt"/>
                <a:ea typeface="+mn-ea"/>
                <a:cs typeface="+mn-cs"/>
              </a:rPr>
              <a:t>Det är bra att lämna skriftlig information. Några kommuner berättar om exempel med laminerade kort med kontaktuppgifter att ha lättillgängligt i bostaden.</a:t>
            </a:r>
          </a:p>
          <a:p>
            <a:endParaRPr lang="sv-SE" dirty="0"/>
          </a:p>
          <a:p>
            <a:pPr marL="0" indent="0">
              <a:buFontTx/>
              <a:buNone/>
            </a:pPr>
            <a:r>
              <a:rPr lang="sv-SE" sz="1200" kern="1200" dirty="0">
                <a:solidFill>
                  <a:schemeClr val="tx1"/>
                </a:solidFill>
                <a:effectLst/>
                <a:latin typeface="+mn-lt"/>
                <a:ea typeface="+mn-ea"/>
                <a:cs typeface="+mn-cs"/>
              </a:rPr>
              <a:t>Även anhöriga behöver uppleva trygghet. Tryggheten i att det finns en utpekad person man kan vända sig till, som har god personkännedom och som meddelar den anhöriga om förändringar i hälsa eller andra förändringar i den enskildes situation (med hänsyn till regler om sekretess och tystnadsplikt) Det underlättar också i vardagen för anhöriga som annars kan uppleva att de behöver ansvara för samordningen av den närståendes insatser. Det är bra att lämna skriftlig information, inte bara muntlig</a:t>
            </a:r>
          </a:p>
        </p:txBody>
      </p:sp>
      <p:sp>
        <p:nvSpPr>
          <p:cNvPr id="4" name="Platshållare för bildnummer 3"/>
          <p:cNvSpPr>
            <a:spLocks noGrp="1"/>
          </p:cNvSpPr>
          <p:nvPr>
            <p:ph type="sldNum" sz="quarter" idx="5"/>
          </p:nvPr>
        </p:nvSpPr>
        <p:spPr/>
        <p:txBody>
          <a:bodyPr/>
          <a:lstStyle/>
          <a:p>
            <a:fld id="{D4045FB0-5EAC-49C2-A7A1-C763FDD81356}" type="slidenum">
              <a:rPr lang="sv-SE" smtClean="0"/>
              <a:t>8</a:t>
            </a:fld>
            <a:endParaRPr lang="sv-SE"/>
          </a:p>
        </p:txBody>
      </p:sp>
    </p:spTree>
    <p:extLst>
      <p:ext uri="{BB962C8B-B14F-4D97-AF65-F5344CB8AC3E}">
        <p14:creationId xmlns:p14="http://schemas.microsoft.com/office/powerpoint/2010/main" val="187981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Schemaläggning och planering bör utgå från att omsorgskontakten ofta går till de personer </a:t>
            </a:r>
            <a:r>
              <a:rPr lang="sv-SE" sz="1200" kern="1200" dirty="0">
                <a:solidFill>
                  <a:srgbClr val="FF0000"/>
                </a:solidFill>
                <a:effectLst/>
                <a:latin typeface="+mn-lt"/>
                <a:ea typeface="+mn-ea"/>
                <a:cs typeface="+mn-cs"/>
              </a:rPr>
              <a:t>hon eller han </a:t>
            </a:r>
            <a:r>
              <a:rPr lang="sv-SE" sz="1200" kern="1200" dirty="0">
                <a:solidFill>
                  <a:schemeClr val="tx1"/>
                </a:solidFill>
                <a:effectLst/>
                <a:latin typeface="+mn-lt"/>
                <a:ea typeface="+mn-ea"/>
                <a:cs typeface="+mn-cs"/>
              </a:rPr>
              <a:t>är omsorgskontakt för och utför en del av insatserna som dessa personer behöver.</a:t>
            </a:r>
          </a:p>
          <a:p>
            <a:r>
              <a:rPr lang="sv-SE" sz="1200" kern="1200" dirty="0">
                <a:solidFill>
                  <a:schemeClr val="tx1"/>
                </a:solidFill>
                <a:effectLst/>
                <a:latin typeface="+mn-lt"/>
                <a:ea typeface="+mn-ea"/>
                <a:cs typeface="+mn-cs"/>
              </a:rPr>
              <a:t>Små arbetslag som arbetar i avgränsade geografiska områden kan underlätta en god personalkontinuitet.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Hög personalomsättning gör det svårt att skapa och upprätthålla hög personalkontinuitet. Sjukfrånvaron är hög bland personal i hemtjänsten – en god arbetsmiljö kan bidra till mindre personalomsättning. Många visstidsanställningar har också betydelse.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Många upplever det som meningsfullt och givande att arbeta i hemtjänsten, att arbeta i nära relation till de man hjälper. Att förstärka den delen av arbetet är viktigt för att göra det attraktivt så att man kan rekrytera och behålla personal och få en god personalkontinuitet. </a:t>
            </a:r>
          </a:p>
        </p:txBody>
      </p:sp>
      <p:sp>
        <p:nvSpPr>
          <p:cNvPr id="4" name="Platshållare för bildnummer 3"/>
          <p:cNvSpPr>
            <a:spLocks noGrp="1"/>
          </p:cNvSpPr>
          <p:nvPr>
            <p:ph type="sldNum" sz="quarter" idx="5"/>
          </p:nvPr>
        </p:nvSpPr>
        <p:spPr/>
        <p:txBody>
          <a:bodyPr/>
          <a:lstStyle/>
          <a:p>
            <a:fld id="{D4045FB0-5EAC-49C2-A7A1-C763FDD81356}" type="slidenum">
              <a:rPr lang="sv-SE" smtClean="0"/>
              <a:t>9</a:t>
            </a:fld>
            <a:endParaRPr lang="sv-SE"/>
          </a:p>
        </p:txBody>
      </p:sp>
    </p:spTree>
    <p:extLst>
      <p:ext uri="{BB962C8B-B14F-4D97-AF65-F5344CB8AC3E}">
        <p14:creationId xmlns:p14="http://schemas.microsoft.com/office/powerpoint/2010/main" val="3659464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4173580"/>
            <a:ext cx="121968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2059055"/>
            <a:ext cx="10363200" cy="1104900"/>
          </a:xfrm>
        </p:spPr>
        <p:txBody>
          <a:bodyPr/>
          <a:lstStyle>
            <a:lvl1pPr>
              <a:defRPr sz="3400">
                <a:solidFill>
                  <a:srgbClr val="E98300"/>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068918" y="4266502"/>
            <a:ext cx="7811357"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a:xfrm>
            <a:off x="1090120" y="5380363"/>
            <a:ext cx="1536171" cy="267235"/>
          </a:xfrm>
        </p:spPr>
        <p:txBody>
          <a:bodyPr/>
          <a:lstStyle>
            <a:lvl1pPr>
              <a:defRPr sz="900" b="1">
                <a:solidFill>
                  <a:srgbClr val="FFFFFF"/>
                </a:solidFill>
              </a:defRPr>
            </a:lvl1pPr>
          </a:lstStyle>
          <a:p>
            <a:endParaRPr lang="sv-SE" dirty="0"/>
          </a:p>
        </p:txBody>
      </p:sp>
      <p:sp>
        <p:nvSpPr>
          <p:cNvPr id="14" name="Platshållare för text 13"/>
          <p:cNvSpPr>
            <a:spLocks noGrp="1"/>
          </p:cNvSpPr>
          <p:nvPr>
            <p:ph type="body" sz="quarter" idx="14"/>
          </p:nvPr>
        </p:nvSpPr>
        <p:spPr>
          <a:xfrm>
            <a:off x="1068917" y="4475023"/>
            <a:ext cx="7811392" cy="722312"/>
          </a:xfrm>
        </p:spPr>
        <p:txBody>
          <a:bodyPr/>
          <a:lstStyle>
            <a:lvl1pPr marL="0" indent="0">
              <a:spcBef>
                <a:spcPts val="0"/>
              </a:spcBef>
              <a:spcAft>
                <a:spcPts val="0"/>
              </a:spcAft>
              <a:buNone/>
              <a:defRPr sz="1400" b="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Redigera format för bakgrundstext</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 y="800438"/>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punktlista och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8872"/>
            <a:ext cx="4399721" cy="3095625"/>
          </a:xfrm>
        </p:spPr>
        <p:txBody>
          <a:bodyPr/>
          <a:lstStyle>
            <a:lvl1pPr marL="0" indent="0">
              <a:buNone/>
              <a:defRPr sz="1400" b="0" baseline="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5764964" y="5299365"/>
            <a:ext cx="4416293"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58768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8" y="2139351"/>
            <a:ext cx="4547029" cy="3632799"/>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35446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96804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och bild höger - 2">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253887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0425"/>
            <a:ext cx="4336969" cy="3054050"/>
          </a:xfrm>
        </p:spPr>
        <p:txBody>
          <a:bodyPr/>
          <a:lstStyle>
            <a:lvl1pPr marL="0" indent="0">
              <a:buNone/>
              <a:defRPr sz="2600" b="1"/>
            </a:lvl1pPr>
            <a:lvl2pPr marL="285750" indent="0">
              <a:buNone/>
              <a:defRPr/>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Tree>
    <p:extLst>
      <p:ext uri="{BB962C8B-B14F-4D97-AF65-F5344CB8AC3E}">
        <p14:creationId xmlns:p14="http://schemas.microsoft.com/office/powerpoint/2010/main" val="258760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punktlista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49016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punktlista och stor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3"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21058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och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1548842"/>
            <a:ext cx="121968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1068918" y="2074073"/>
            <a:ext cx="9110133" cy="3438525"/>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569715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0" y="2066926"/>
            <a:ext cx="12192000" cy="3438525"/>
          </a:xfrm>
        </p:spPr>
        <p:txBody>
          <a:bodyPr/>
          <a:lstStyle>
            <a:lvl1pPr marL="0" indent="0">
              <a:buNone/>
              <a:defRPr b="0"/>
            </a:lvl1pPr>
          </a:lstStyle>
          <a:p>
            <a:r>
              <a:rPr lang="sv-SE"/>
              <a:t>Klicka på ikonen för att lägga till en bild</a:t>
            </a:r>
            <a:endParaRPr lang="sv-SE" dirty="0"/>
          </a:p>
        </p:txBody>
      </p:sp>
      <p:sp>
        <p:nvSpPr>
          <p:cNvPr id="13"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792280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tfallande bild utan rubri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r>
              <a:rPr lang="sv-SE"/>
              <a:t>Sveriges kunskapsmyndighet för vård och omsorg </a:t>
            </a:r>
            <a:endParaRPr lang="sv-SE" dirty="0"/>
          </a:p>
        </p:txBody>
      </p:sp>
      <p:sp>
        <p:nvSpPr>
          <p:cNvPr id="4" name="Platshållare för bildnummer 3"/>
          <p:cNvSpPr>
            <a:spLocks noGrp="1"/>
          </p:cNvSpPr>
          <p:nvPr>
            <p:ph type="sldNum" sz="quarter" idx="12"/>
          </p:nvPr>
        </p:nvSpPr>
        <p:spPr/>
        <p:txBody>
          <a:bodyPr/>
          <a:lstStyle/>
          <a:p>
            <a:fld id="{F3A1DABF-CD59-47A1-8187-10F3203EF599}" type="slidenum">
              <a:rPr lang="sv-SE" smtClean="0"/>
              <a:t>‹#›</a:t>
            </a:fld>
            <a:endParaRPr lang="sv-SE" dirty="0"/>
          </a:p>
        </p:txBody>
      </p:sp>
      <p:sp>
        <p:nvSpPr>
          <p:cNvPr id="5" name="Platshållare för bild 7"/>
          <p:cNvSpPr>
            <a:spLocks noGrp="1"/>
          </p:cNvSpPr>
          <p:nvPr>
            <p:ph type="pic" sz="quarter" idx="13"/>
          </p:nvPr>
        </p:nvSpPr>
        <p:spPr>
          <a:xfrm>
            <a:off x="0" y="664235"/>
            <a:ext cx="12192000" cy="5003320"/>
          </a:xfrm>
        </p:spPr>
        <p:txBody>
          <a:bodyPr/>
          <a:lstStyle>
            <a:lvl1pPr marL="0" indent="0">
              <a:buNone/>
              <a:defRPr b="0"/>
            </a:lvl1pPr>
          </a:lstStyle>
          <a:p>
            <a:r>
              <a:rPr lang="sv-SE"/>
              <a:t>Klicka på ikonen för att lägga till en bild</a:t>
            </a:r>
            <a:endParaRPr lang="sv-SE" dirty="0"/>
          </a:p>
        </p:txBody>
      </p:sp>
    </p:spTree>
    <p:extLst>
      <p:ext uri="{BB962C8B-B14F-4D97-AF65-F5344CB8AC3E}">
        <p14:creationId xmlns:p14="http://schemas.microsoft.com/office/powerpoint/2010/main" val="3755418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Tree>
    <p:extLst>
      <p:ext uri="{BB962C8B-B14F-4D97-AF65-F5344CB8AC3E}">
        <p14:creationId xmlns:p14="http://schemas.microsoft.com/office/powerpoint/2010/main" val="426563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
        <p:nvSpPr>
          <p:cNvPr id="7" name="textruta 6">
            <a:extLst>
              <a:ext uri="{FF2B5EF4-FFF2-40B4-BE49-F238E27FC236}">
                <a16:creationId xmlns:a16="http://schemas.microsoft.com/office/drawing/2014/main" id="{86EA4738-985C-42D4-BF4F-360677E82956}"/>
              </a:ext>
            </a:extLst>
          </p:cNvPr>
          <p:cNvSpPr txBox="1"/>
          <p:nvPr userDrawn="1"/>
        </p:nvSpPr>
        <p:spPr>
          <a:xfrm>
            <a:off x="6048702" y="4927392"/>
            <a:ext cx="3970284" cy="1079270"/>
          </a:xfrm>
          <a:prstGeom prst="rect">
            <a:avLst/>
          </a:prstGeom>
          <a:noFill/>
        </p:spPr>
        <p:txBody>
          <a:bodyPr wrap="square" lIns="0" tIns="0" rIns="0" bIns="0" rtlCol="0">
            <a:spAutoFit/>
          </a:bodyPr>
          <a:lstStyle/>
          <a:p>
            <a:pPr algn="r"/>
            <a:r>
              <a:rPr lang="sv-SE" sz="2600" b="1" dirty="0">
                <a:solidFill>
                  <a:schemeClr val="accent4"/>
                </a:solidFill>
              </a:rPr>
              <a:t>Mer information finns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43635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sp>
        <p:nvSpPr>
          <p:cNvPr id="9"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mall för rubrikformat</a:t>
            </a:r>
            <a:endParaRPr lang="sv-SE"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4446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5807968" y="2060206"/>
            <a:ext cx="4540416" cy="3708400"/>
          </a:xfrm>
        </p:spPr>
        <p:txBody>
          <a:bodyPr/>
          <a:lstStyle>
            <a:lvl1pPr>
              <a:spcBef>
                <a:spcPts val="800"/>
              </a:spcBef>
              <a:defRPr sz="2600" b="0"/>
            </a:lvl1pPr>
            <a:lvl2pPr>
              <a:defRPr sz="2000"/>
            </a:lvl2pPr>
            <a:lvl3pPr>
              <a:defRPr sz="1600"/>
            </a:lvl3pPr>
            <a:lvl4pPr>
              <a:defRPr sz="1400"/>
            </a:lvl4pPr>
            <a:lvl5pPr marL="9271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hasCustomPrompt="1"/>
          </p:nvPr>
        </p:nvSpPr>
        <p:spPr>
          <a:xfrm>
            <a:off x="1" y="2113906"/>
            <a:ext cx="5422900" cy="3455988"/>
          </a:xfrm>
          <a:solidFill>
            <a:schemeClr val="accent4"/>
          </a:solidFill>
          <a:ln>
            <a:noFill/>
          </a:ln>
        </p:spPr>
        <p:txBody>
          <a:bodyPr lIns="180000" tIns="180000" rIns="180000" bIns="180000" anchor="ctr" anchorCtr="1"/>
          <a:lstStyle>
            <a:lvl1pPr marL="0" indent="0" algn="ctr">
              <a:buNone/>
              <a:defRPr sz="2600" b="0" i="1">
                <a:solidFill>
                  <a:srgbClr val="FFFFFF"/>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dirty="0"/>
              <a:t>Klicka här för att </a:t>
            </a:r>
            <a:br>
              <a:rPr lang="sv-SE" dirty="0"/>
            </a:br>
            <a:r>
              <a:rPr lang="sv-SE" dirty="0"/>
              <a:t>ändra format på bakgrundstexten</a:t>
            </a:r>
          </a:p>
        </p:txBody>
      </p:sp>
    </p:spTree>
    <p:extLst>
      <p:ext uri="{BB962C8B-B14F-4D97-AF65-F5344CB8AC3E}">
        <p14:creationId xmlns:p14="http://schemas.microsoft.com/office/powerpoint/2010/main" val="30635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71792" y="686594"/>
            <a:ext cx="92688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1068918" y="2057400"/>
            <a:ext cx="9268485"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9896121" y="6295896"/>
            <a:ext cx="153617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2753728" y="6295894"/>
            <a:ext cx="540000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r>
              <a:rPr lang="sv-SE"/>
              <a:t>Sveriges kunskapsmyndighet för vård och omsorg </a:t>
            </a:r>
            <a:endParaRPr lang="sv-SE" dirty="0"/>
          </a:p>
        </p:txBody>
      </p:sp>
      <p:sp>
        <p:nvSpPr>
          <p:cNvPr id="6" name="Platshållare för bildnummer 5"/>
          <p:cNvSpPr>
            <a:spLocks noGrp="1"/>
          </p:cNvSpPr>
          <p:nvPr>
            <p:ph type="sldNum" sz="quarter" idx="4"/>
          </p:nvPr>
        </p:nvSpPr>
        <p:spPr>
          <a:xfrm>
            <a:off x="11211984" y="6295895"/>
            <a:ext cx="576725" cy="267235"/>
          </a:xfrm>
          <a:prstGeom prst="rect">
            <a:avLst/>
          </a:prstGeom>
        </p:spPr>
        <p:txBody>
          <a:bodyPr vert="horz" lIns="0" tIns="0" rIns="0" bIns="0" rtlCol="0" anchor="ctr"/>
          <a:lstStyle>
            <a:lvl1pPr algn="r">
              <a:defRPr sz="800">
                <a:solidFill>
                  <a:schemeClr val="accent4"/>
                </a:solidFill>
                <a:latin typeface="Arial" panose="020B0604020202020204" pitchFamily="34" charset="0"/>
                <a:cs typeface="Arial" panose="020B0604020202020204" pitchFamily="34" charset="0"/>
              </a:defRPr>
            </a:lvl1pPr>
          </a:lstStyle>
          <a:p>
            <a:fld id="{F3A1DABF-CD59-47A1-8187-10F3203EF599}" type="slidenum">
              <a:rPr lang="sv-SE" smtClean="0"/>
              <a:pPr/>
              <a:t>‹#›</a:t>
            </a:fld>
            <a:endParaRPr lang="sv-SE" dirty="0"/>
          </a:p>
        </p:txBody>
      </p:sp>
      <p:cxnSp>
        <p:nvCxnSpPr>
          <p:cNvPr id="9" name="Rak 8"/>
          <p:cNvCxnSpPr/>
          <p:nvPr/>
        </p:nvCxnSpPr>
        <p:spPr>
          <a:xfrm>
            <a:off x="-48307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48307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48307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48307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1235302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1235302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1235302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1235302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1070115"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V="1">
            <a:off x="10335684"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1070115"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V="1">
            <a:off x="10335684"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pic>
        <p:nvPicPr>
          <p:cNvPr id="23" name="Bildobjekt 22"/>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700" r:id="rId8"/>
    <p:sldLayoutId id="2147483663" r:id="rId9"/>
    <p:sldLayoutId id="2147483664" r:id="rId10"/>
    <p:sldLayoutId id="2147483703" r:id="rId11"/>
    <p:sldLayoutId id="2147483702" r:id="rId12"/>
    <p:sldLayoutId id="2147483704" r:id="rId13"/>
    <p:sldLayoutId id="2147483667" r:id="rId14"/>
    <p:sldLayoutId id="2147483705" r:id="rId15"/>
    <p:sldLayoutId id="2147483670" r:id="rId16"/>
    <p:sldLayoutId id="2147483668" r:id="rId17"/>
    <p:sldLayoutId id="2147483707" r:id="rId18"/>
    <p:sldLayoutId id="2147483706" r:id="rId19"/>
    <p:sldLayoutId id="2147483708" r:id="rId20"/>
    <p:sldLayoutId id="2147483709" r:id="rId21"/>
    <p:sldLayoutId id="2147483666" r:id="rId22"/>
    <p:sldLayoutId id="2147483669" r:id="rId23"/>
    <p:sldLayoutId id="2147483655" r:id="rId24"/>
    <p:sldLayoutId id="2147483654" r:id="rId25"/>
    <p:sldLayoutId id="2147483698" r:id="rId26"/>
  </p:sldLayoutIdLst>
  <p:hf sldNum="0" hdr="0"/>
  <p:txStyles>
    <p:title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a:xfrm>
            <a:off x="1045789" y="2059054"/>
            <a:ext cx="10363200" cy="1508989"/>
          </a:xfrm>
        </p:spPr>
        <p:txBody>
          <a:bodyPr/>
          <a:lstStyle/>
          <a:p>
            <a:r>
              <a:rPr lang="sv-SE" dirty="0"/>
              <a:t>Fast omsorgskontakt i hemtjänsten</a:t>
            </a:r>
            <a:br>
              <a:rPr lang="sv-SE" dirty="0"/>
            </a:br>
            <a:r>
              <a:rPr lang="sv-SE" dirty="0"/>
              <a:t>– information till utförare </a:t>
            </a:r>
            <a:br>
              <a:rPr lang="sv-SE" dirty="0"/>
            </a:br>
            <a:endParaRPr lang="sv-SE" dirty="0"/>
          </a:p>
        </p:txBody>
      </p:sp>
      <p:sp>
        <p:nvSpPr>
          <p:cNvPr id="8" name="Underrubrik 7"/>
          <p:cNvSpPr>
            <a:spLocks noGrp="1"/>
          </p:cNvSpPr>
          <p:nvPr>
            <p:ph type="subTitle" idx="1"/>
          </p:nvPr>
        </p:nvSpPr>
        <p:spPr/>
        <p:txBody>
          <a:bodyPr>
            <a:normAutofit/>
          </a:bodyPr>
          <a:lstStyle/>
          <a:p>
            <a:r>
              <a:rPr lang="sv-SE" dirty="0">
                <a:latin typeface="Arial" panose="020B0604020202020204" pitchFamily="34" charset="0"/>
                <a:cs typeface="Arial" panose="020B0604020202020204" pitchFamily="34" charset="0"/>
              </a:rPr>
              <a:t>För genomgång av fast omsorgskontakt med utförare av hemtjänst.</a:t>
            </a:r>
          </a:p>
        </p:txBody>
      </p:sp>
      <p:sp>
        <p:nvSpPr>
          <p:cNvPr id="28" name="Platshållare för text 27"/>
          <p:cNvSpPr>
            <a:spLocks noGrp="1"/>
          </p:cNvSpPr>
          <p:nvPr>
            <p:ph type="body" sz="quarter" idx="14"/>
          </p:nvPr>
        </p:nvSpPr>
        <p:spPr/>
        <p:txBody>
          <a:bodyPr/>
          <a:lstStyle/>
          <a:p>
            <a:endParaRPr lang="sv-SE" dirty="0"/>
          </a:p>
          <a:p>
            <a:r>
              <a:rPr lang="sv-SE" b="0" dirty="0">
                <a:latin typeface="Arial" panose="020B0604020202020204" pitchFamily="34" charset="0"/>
                <a:cs typeface="Arial" panose="020B0604020202020204" pitchFamily="34" charset="0"/>
              </a:rPr>
              <a:t>Framtaget av Socialstyrelsen 2023</a:t>
            </a:r>
          </a:p>
        </p:txBody>
      </p:sp>
      <p:sp>
        <p:nvSpPr>
          <p:cNvPr id="3" name="Platshållare för bild 2"/>
          <p:cNvSpPr>
            <a:spLocks noGrp="1"/>
          </p:cNvSpPr>
          <p:nvPr>
            <p:ph type="pic" sz="quarter" idx="13"/>
          </p:nvPr>
        </p:nvSpPr>
        <p:spPr/>
      </p:sp>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246D0E7D-3D23-4C4D-A5BC-7C5259BAA1CE}"/>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6FF5B8F3-CB23-468C-B454-9C9FBE977696}"/>
              </a:ext>
            </a:extLst>
          </p:cNvPr>
          <p:cNvSpPr>
            <a:spLocks noGrp="1"/>
          </p:cNvSpPr>
          <p:nvPr>
            <p:ph type="ftr" sz="quarter" idx="11"/>
          </p:nvPr>
        </p:nvSpPr>
        <p:spPr/>
        <p:txBody>
          <a:bodyPr/>
          <a:lstStyle/>
          <a:p>
            <a:r>
              <a:rPr lang="sv-SE"/>
              <a:t>Sveriges kunskapsmyndighet för vård och omsorg </a:t>
            </a:r>
            <a:endParaRPr lang="sv-SE" dirty="0"/>
          </a:p>
        </p:txBody>
      </p:sp>
      <p:sp>
        <p:nvSpPr>
          <p:cNvPr id="7" name="Rubrik 1">
            <a:extLst>
              <a:ext uri="{FF2B5EF4-FFF2-40B4-BE49-F238E27FC236}">
                <a16:creationId xmlns:a16="http://schemas.microsoft.com/office/drawing/2014/main" id="{B6ACD8F2-9F73-4932-A6A8-9E5BEB962077}"/>
              </a:ext>
            </a:extLst>
          </p:cNvPr>
          <p:cNvSpPr txBox="1">
            <a:spLocks/>
          </p:cNvSpPr>
          <p:nvPr/>
        </p:nvSpPr>
        <p:spPr>
          <a:xfrm>
            <a:off x="1005841" y="691389"/>
            <a:ext cx="8183880" cy="942754"/>
          </a:xfrm>
          <a:prstGeom prst="rect">
            <a:avLst/>
          </a:prstGeom>
          <a:noFill/>
        </p:spPr>
        <p:txBody>
          <a:bodyPr vert="horz" lIns="0" tIns="0" rIns="0" bIns="0" rtlCol="0" anchor="t" anchorCtr="0">
            <a:noAutofit/>
          </a:bodyPr>
          <a:lstStyle>
            <a:lvl1pPr>
              <a:spcBef>
                <a:spcPct val="0"/>
              </a:spcBef>
              <a:buNone/>
              <a:defRPr sz="3400" b="1">
                <a:solidFill>
                  <a:schemeClr val="accent4"/>
                </a:solidFill>
                <a:latin typeface="Arial" panose="020B0604020202020204" pitchFamily="34" charset="0"/>
                <a:ea typeface="+mj-ea"/>
                <a:cs typeface="Arial" panose="020B0604020202020204" pitchFamily="34" charset="0"/>
              </a:defRPr>
            </a:lvl1pPr>
          </a:lstStyle>
          <a:p>
            <a:r>
              <a:rPr lang="sv-SE" dirty="0"/>
              <a:t>Förutsättningar för individanpassning</a:t>
            </a:r>
          </a:p>
        </p:txBody>
      </p:sp>
      <p:sp>
        <p:nvSpPr>
          <p:cNvPr id="9" name="textruta 8">
            <a:extLst>
              <a:ext uri="{FF2B5EF4-FFF2-40B4-BE49-F238E27FC236}">
                <a16:creationId xmlns:a16="http://schemas.microsoft.com/office/drawing/2014/main" id="{47CA01ED-7114-4147-BD54-1ACCE6CA117C}"/>
              </a:ext>
            </a:extLst>
          </p:cNvPr>
          <p:cNvSpPr txBox="1"/>
          <p:nvPr/>
        </p:nvSpPr>
        <p:spPr>
          <a:xfrm>
            <a:off x="3949700" y="-67961"/>
            <a:ext cx="7977891" cy="677108"/>
          </a:xfrm>
          <a:prstGeom prst="rect">
            <a:avLst/>
          </a:prstGeom>
          <a:noFill/>
        </p:spPr>
        <p:txBody>
          <a:bodyPr wrap="square" rtlCol="0">
            <a:spAutoFit/>
          </a:bodyPr>
          <a:lstStyle/>
          <a:p>
            <a:endParaRPr lang="sv-SE" sz="1900" dirty="0"/>
          </a:p>
          <a:p>
            <a:endParaRPr lang="sv-SE" sz="1900" dirty="0"/>
          </a:p>
        </p:txBody>
      </p:sp>
      <p:sp>
        <p:nvSpPr>
          <p:cNvPr id="11" name="textruta 10">
            <a:extLst>
              <a:ext uri="{FF2B5EF4-FFF2-40B4-BE49-F238E27FC236}">
                <a16:creationId xmlns:a16="http://schemas.microsoft.com/office/drawing/2014/main" id="{0A7853BF-71F2-4D91-8493-1DE886BE2179}"/>
              </a:ext>
            </a:extLst>
          </p:cNvPr>
          <p:cNvSpPr txBox="1"/>
          <p:nvPr/>
        </p:nvSpPr>
        <p:spPr>
          <a:xfrm>
            <a:off x="881728" y="2100799"/>
            <a:ext cx="9144000" cy="3754874"/>
          </a:xfrm>
          <a:prstGeom prst="rect">
            <a:avLst/>
          </a:prstGeom>
          <a:noFill/>
        </p:spPr>
        <p:txBody>
          <a:bodyPr wrap="square" rtlCol="0">
            <a:spAutoFit/>
          </a:bodyPr>
          <a:lstStyle/>
          <a:p>
            <a:pPr>
              <a:spcAft>
                <a:spcPts val="1200"/>
              </a:spcAft>
            </a:pPr>
            <a:r>
              <a:rPr lang="sv-SE" sz="2600" dirty="0">
                <a:solidFill>
                  <a:schemeClr val="accent4"/>
                </a:solidFill>
              </a:rPr>
              <a:t>Den fasta omsorgskontakten behöver ha visst utrymme för att anpassa stödet efter den enskildes behov och situation. </a:t>
            </a:r>
          </a:p>
          <a:p>
            <a:pPr>
              <a:spcAft>
                <a:spcPts val="1200"/>
              </a:spcAft>
            </a:pPr>
            <a:r>
              <a:rPr lang="sv-SE" sz="2600" dirty="0">
                <a:solidFill>
                  <a:schemeClr val="accent4"/>
                </a:solidFill>
              </a:rPr>
              <a:t>Omsorgskontakten kan planera genomförandet tillsammans med den enskilde för den närmaste tiden.</a:t>
            </a:r>
          </a:p>
          <a:p>
            <a:pPr>
              <a:spcAft>
                <a:spcPts val="1200"/>
              </a:spcAft>
            </a:pPr>
            <a:r>
              <a:rPr lang="sv-SE" sz="2600" dirty="0">
                <a:solidFill>
                  <a:schemeClr val="accent4"/>
                </a:solidFill>
              </a:rPr>
              <a:t>Omsorgskontakten kan tillsammans med den enskilde upprätta och följa upp genomförandeplan.</a:t>
            </a:r>
          </a:p>
          <a:p>
            <a:pPr>
              <a:spcAft>
                <a:spcPts val="1200"/>
              </a:spcAft>
            </a:pPr>
            <a:r>
              <a:rPr lang="sv-SE" sz="2600" dirty="0">
                <a:solidFill>
                  <a:schemeClr val="accent4"/>
                </a:solidFill>
              </a:rPr>
              <a:t>Arbetssättet IBIC kan vara ett stöd för att anpassa stödet efter individens behov.</a:t>
            </a:r>
          </a:p>
        </p:txBody>
      </p:sp>
      <p:pic>
        <p:nvPicPr>
          <p:cNvPr id="10" name="Bildobjekt 9">
            <a:extLst>
              <a:ext uri="{FF2B5EF4-FFF2-40B4-BE49-F238E27FC236}">
                <a16:creationId xmlns:a16="http://schemas.microsoft.com/office/drawing/2014/main" id="{35FAFA7A-C505-4E4B-9EB6-E02412D2F992}"/>
              </a:ext>
            </a:extLst>
          </p:cNvPr>
          <p:cNvPicPr>
            <a:picLocks noChangeAspect="1"/>
          </p:cNvPicPr>
          <p:nvPr/>
        </p:nvPicPr>
        <p:blipFill>
          <a:blip r:embed="rId3"/>
          <a:stretch>
            <a:fillRect/>
          </a:stretch>
        </p:blipFill>
        <p:spPr>
          <a:xfrm>
            <a:off x="9584206" y="880094"/>
            <a:ext cx="1080000" cy="1103650"/>
          </a:xfrm>
          <a:prstGeom prst="rect">
            <a:avLst/>
          </a:prstGeom>
        </p:spPr>
      </p:pic>
    </p:spTree>
    <p:extLst>
      <p:ext uri="{BB962C8B-B14F-4D97-AF65-F5344CB8AC3E}">
        <p14:creationId xmlns:p14="http://schemas.microsoft.com/office/powerpoint/2010/main" val="43016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6FEB02-C06F-42AA-9DE1-B229444D23C6}"/>
              </a:ext>
            </a:extLst>
          </p:cNvPr>
          <p:cNvSpPr>
            <a:spLocks noGrp="1"/>
          </p:cNvSpPr>
          <p:nvPr>
            <p:ph type="title"/>
          </p:nvPr>
        </p:nvSpPr>
        <p:spPr>
          <a:xfrm>
            <a:off x="880788" y="717443"/>
            <a:ext cx="11311211" cy="985627"/>
          </a:xfrm>
          <a:noFill/>
        </p:spPr>
        <p:txBody>
          <a:bodyPr vert="horz" lIns="0" tIns="0" rIns="0" bIns="0" rtlCol="0" anchor="t" anchorCtr="0">
            <a:noAutofit/>
          </a:bodyPr>
          <a:lstStyle/>
          <a:p>
            <a:r>
              <a:rPr lang="sv-SE" dirty="0"/>
              <a:t>Förutsättningar för samordning       </a:t>
            </a:r>
            <a:br>
              <a:rPr lang="sv-SE" dirty="0"/>
            </a:br>
            <a:r>
              <a:rPr lang="sv-SE" dirty="0"/>
              <a:t> </a:t>
            </a:r>
          </a:p>
        </p:txBody>
      </p:sp>
      <p:sp>
        <p:nvSpPr>
          <p:cNvPr id="3" name="Platshållare för datum 2">
            <a:extLst>
              <a:ext uri="{FF2B5EF4-FFF2-40B4-BE49-F238E27FC236}">
                <a16:creationId xmlns:a16="http://schemas.microsoft.com/office/drawing/2014/main" id="{4F4F550F-A320-4165-9D06-F03A5328DA1E}"/>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D8FE70B7-FF7A-4CCC-BC06-ECC98703BD2A}"/>
              </a:ext>
            </a:extLst>
          </p:cNvPr>
          <p:cNvSpPr>
            <a:spLocks noGrp="1"/>
          </p:cNvSpPr>
          <p:nvPr>
            <p:ph type="ftr" sz="quarter" idx="11"/>
          </p:nvPr>
        </p:nvSpPr>
        <p:spPr/>
        <p:txBody>
          <a:bodyPr/>
          <a:lstStyle/>
          <a:p>
            <a:r>
              <a:rPr lang="sv-SE"/>
              <a:t>Sveriges kunskapsmyndighet för vård och omsorg </a:t>
            </a:r>
            <a:endParaRPr lang="sv-SE" dirty="0"/>
          </a:p>
        </p:txBody>
      </p:sp>
      <p:pic>
        <p:nvPicPr>
          <p:cNvPr id="15" name="Bildobjekt 14">
            <a:extLst>
              <a:ext uri="{FF2B5EF4-FFF2-40B4-BE49-F238E27FC236}">
                <a16:creationId xmlns:a16="http://schemas.microsoft.com/office/drawing/2014/main" id="{4705376F-88B2-4FA8-80B6-429F85F4B4B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896121" y="725633"/>
            <a:ext cx="1415090" cy="1287953"/>
          </a:xfrm>
          <a:prstGeom prst="rect">
            <a:avLst/>
          </a:prstGeom>
        </p:spPr>
      </p:pic>
      <p:sp>
        <p:nvSpPr>
          <p:cNvPr id="16" name="textruta 15">
            <a:extLst>
              <a:ext uri="{FF2B5EF4-FFF2-40B4-BE49-F238E27FC236}">
                <a16:creationId xmlns:a16="http://schemas.microsoft.com/office/drawing/2014/main" id="{F2940F67-F4FA-496F-8AA3-2C043A9B7D31}"/>
              </a:ext>
            </a:extLst>
          </p:cNvPr>
          <p:cNvSpPr txBox="1"/>
          <p:nvPr/>
        </p:nvSpPr>
        <p:spPr>
          <a:xfrm>
            <a:off x="929784" y="1918906"/>
            <a:ext cx="9402935" cy="4124206"/>
          </a:xfrm>
          <a:prstGeom prst="rect">
            <a:avLst/>
          </a:prstGeom>
          <a:noFill/>
        </p:spPr>
        <p:txBody>
          <a:bodyPr wrap="square" rtlCol="0">
            <a:spAutoFit/>
          </a:bodyPr>
          <a:lstStyle/>
          <a:p>
            <a:r>
              <a:rPr lang="sv-SE" sz="2100" dirty="0">
                <a:solidFill>
                  <a:schemeClr val="accent4"/>
                </a:solidFill>
              </a:rPr>
              <a:t>Omsorgskontakten kan inte ensam tillgodose behov av samordning.</a:t>
            </a:r>
          </a:p>
          <a:p>
            <a:r>
              <a:rPr lang="sv-SE" sz="2100" dirty="0">
                <a:solidFill>
                  <a:schemeClr val="accent4"/>
                </a:solidFill>
              </a:rPr>
              <a:t>Det kan vara många olika personer att samordna insatserna med :</a:t>
            </a:r>
          </a:p>
          <a:p>
            <a:pPr marL="342900" indent="-342900">
              <a:buFont typeface="Arial" panose="020B0604020202020204" pitchFamily="34" charset="0"/>
              <a:buChar char="•"/>
            </a:pPr>
            <a:r>
              <a:rPr lang="sv-SE" sz="2100" dirty="0">
                <a:solidFill>
                  <a:schemeClr val="accent4"/>
                </a:solidFill>
              </a:rPr>
              <a:t>kollegorna inom arbetslaget </a:t>
            </a:r>
          </a:p>
          <a:p>
            <a:pPr marL="342900" indent="-342900">
              <a:buFont typeface="Arial" panose="020B0604020202020204" pitchFamily="34" charset="0"/>
              <a:buChar char="•"/>
            </a:pPr>
            <a:r>
              <a:rPr lang="sv-SE" sz="2100" dirty="0">
                <a:solidFill>
                  <a:schemeClr val="accent4"/>
                </a:solidFill>
              </a:rPr>
              <a:t>sjuksköterska och annan legitimerad personal</a:t>
            </a:r>
          </a:p>
          <a:p>
            <a:pPr marL="342900" indent="-342900">
              <a:buFont typeface="Arial" panose="020B0604020202020204" pitchFamily="34" charset="0"/>
              <a:buChar char="•"/>
            </a:pPr>
            <a:r>
              <a:rPr lang="sv-SE" sz="2100" dirty="0">
                <a:solidFill>
                  <a:schemeClr val="accent4"/>
                </a:solidFill>
              </a:rPr>
              <a:t>schemaläggare och administrativ personal i verksamheten</a:t>
            </a:r>
          </a:p>
          <a:p>
            <a:pPr marL="342900" indent="-342900">
              <a:buFont typeface="Arial" panose="020B0604020202020204" pitchFamily="34" charset="0"/>
              <a:buChar char="•"/>
            </a:pPr>
            <a:r>
              <a:rPr lang="sv-SE" sz="2100" dirty="0">
                <a:solidFill>
                  <a:schemeClr val="accent4"/>
                </a:solidFill>
              </a:rPr>
              <a:t>anhöriga</a:t>
            </a:r>
          </a:p>
          <a:p>
            <a:pPr>
              <a:spcBef>
                <a:spcPts val="1200"/>
              </a:spcBef>
            </a:pPr>
            <a:r>
              <a:rPr lang="sv-SE" sz="2100" dirty="0">
                <a:solidFill>
                  <a:schemeClr val="accent4"/>
                </a:solidFill>
              </a:rPr>
              <a:t>Ge omsorgskontakten tydliga kontaktvägar – vem ska man kontakta och när</a:t>
            </a:r>
          </a:p>
          <a:p>
            <a:r>
              <a:rPr lang="sv-SE" sz="2100" dirty="0">
                <a:solidFill>
                  <a:schemeClr val="accent4"/>
                </a:solidFill>
              </a:rPr>
              <a:t>Fast omsorgskontakten kan ha en viktig roll </a:t>
            </a:r>
          </a:p>
          <a:p>
            <a:pPr marL="342900" indent="-342900">
              <a:buFont typeface="Arial" panose="020B0604020202020204" pitchFamily="34" charset="0"/>
              <a:buChar char="•"/>
            </a:pPr>
            <a:r>
              <a:rPr lang="sv-SE" sz="2100" dirty="0">
                <a:solidFill>
                  <a:schemeClr val="accent4"/>
                </a:solidFill>
              </a:rPr>
              <a:t>i teamarbete </a:t>
            </a:r>
          </a:p>
          <a:p>
            <a:pPr marL="342900" indent="-342900">
              <a:buFont typeface="Arial" panose="020B0604020202020204" pitchFamily="34" charset="0"/>
              <a:buChar char="•"/>
            </a:pPr>
            <a:r>
              <a:rPr lang="sv-SE" sz="2100" dirty="0">
                <a:solidFill>
                  <a:schemeClr val="accent4"/>
                </a:solidFill>
              </a:rPr>
              <a:t>vid upprättande av samordnad individuell planering (SIP)</a:t>
            </a:r>
          </a:p>
          <a:p>
            <a:pPr marL="342900" indent="-342900">
              <a:buFont typeface="Arial" panose="020B0604020202020204" pitchFamily="34" charset="0"/>
              <a:buChar char="•"/>
            </a:pPr>
            <a:r>
              <a:rPr lang="sv-SE" sz="2100" dirty="0">
                <a:solidFill>
                  <a:schemeClr val="accent4"/>
                </a:solidFill>
              </a:rPr>
              <a:t>vid biståndsbedömarens uppföljning av insatserna</a:t>
            </a:r>
          </a:p>
          <a:p>
            <a:r>
              <a:rPr lang="sv-SE" sz="2100" dirty="0">
                <a:solidFill>
                  <a:schemeClr val="accent4"/>
                </a:solidFill>
              </a:rPr>
              <a:t>Tid för avstämningar, kontakter, handledning osv</a:t>
            </a:r>
          </a:p>
        </p:txBody>
      </p:sp>
    </p:spTree>
    <p:extLst>
      <p:ext uri="{BB962C8B-B14F-4D97-AF65-F5344CB8AC3E}">
        <p14:creationId xmlns:p14="http://schemas.microsoft.com/office/powerpoint/2010/main" val="17588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C8A5D8-6E12-4A25-8DAD-90A22B3558F8}"/>
              </a:ext>
            </a:extLst>
          </p:cNvPr>
          <p:cNvSpPr>
            <a:spLocks noGrp="1"/>
          </p:cNvSpPr>
          <p:nvPr>
            <p:ph type="title"/>
          </p:nvPr>
        </p:nvSpPr>
        <p:spPr/>
        <p:txBody>
          <a:bodyPr/>
          <a:lstStyle/>
          <a:p>
            <a:r>
              <a:rPr lang="sv-SE" dirty="0"/>
              <a:t>Bara den som får använda titeln undersköterska får vara fast omsorgskontakt </a:t>
            </a:r>
          </a:p>
        </p:txBody>
      </p:sp>
      <p:sp>
        <p:nvSpPr>
          <p:cNvPr id="3" name="Platshållare för datum 2">
            <a:extLst>
              <a:ext uri="{FF2B5EF4-FFF2-40B4-BE49-F238E27FC236}">
                <a16:creationId xmlns:a16="http://schemas.microsoft.com/office/drawing/2014/main" id="{BB77F346-41DA-4EF1-B081-5C405F66B89B}"/>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CB9E8B95-A415-43EF-90BA-91BC987E7FB4}"/>
              </a:ext>
            </a:extLst>
          </p:cNvPr>
          <p:cNvSpPr>
            <a:spLocks noGrp="1"/>
          </p:cNvSpPr>
          <p:nvPr>
            <p:ph type="ftr" sz="quarter" idx="11"/>
          </p:nvPr>
        </p:nvSpPr>
        <p:spPr/>
        <p:txBody>
          <a:bodyPr/>
          <a:lstStyle/>
          <a:p>
            <a:r>
              <a:rPr lang="sv-SE" dirty="0"/>
              <a:t>Sveriges kunskapsmyndighet för vård och omsorg </a:t>
            </a:r>
          </a:p>
        </p:txBody>
      </p:sp>
      <p:sp>
        <p:nvSpPr>
          <p:cNvPr id="5" name="Platshållare för innehåll 4">
            <a:extLst>
              <a:ext uri="{FF2B5EF4-FFF2-40B4-BE49-F238E27FC236}">
                <a16:creationId xmlns:a16="http://schemas.microsoft.com/office/drawing/2014/main" id="{CB886D9D-B172-4787-BA1D-8A3047BAE33C}"/>
              </a:ext>
            </a:extLst>
          </p:cNvPr>
          <p:cNvSpPr>
            <a:spLocks noGrp="1"/>
          </p:cNvSpPr>
          <p:nvPr>
            <p:ph sz="quarter" idx="13"/>
          </p:nvPr>
        </p:nvSpPr>
        <p:spPr>
          <a:xfrm>
            <a:off x="1167515" y="2015157"/>
            <a:ext cx="6464647" cy="3708400"/>
          </a:xfrm>
        </p:spPr>
        <p:txBody>
          <a:bodyPr/>
          <a:lstStyle/>
          <a:p>
            <a:pPr marL="0" indent="0">
              <a:spcAft>
                <a:spcPts val="1800"/>
              </a:spcAft>
              <a:buNone/>
            </a:pPr>
            <a:r>
              <a:rPr lang="sv-SE" dirty="0"/>
              <a:t>För att dagens omsorgstagare ofta har komplexa och omfattande behov</a:t>
            </a:r>
          </a:p>
          <a:p>
            <a:pPr marL="0" indent="0">
              <a:spcAft>
                <a:spcPts val="1800"/>
              </a:spcAft>
              <a:buNone/>
            </a:pPr>
            <a:r>
              <a:rPr lang="sv-SE" dirty="0"/>
              <a:t>Kompetens behövs för att omsorgen ska vara trygg och säker  </a:t>
            </a:r>
          </a:p>
          <a:p>
            <a:pPr marL="0" indent="0">
              <a:spcAft>
                <a:spcPts val="1800"/>
              </a:spcAft>
              <a:buNone/>
            </a:pPr>
            <a:r>
              <a:rPr lang="sv-SE" dirty="0"/>
              <a:t>Undersköterska är skyddad yrkestitel fr om </a:t>
            </a:r>
            <a:br>
              <a:rPr lang="sv-SE" dirty="0"/>
            </a:br>
            <a:r>
              <a:rPr lang="sv-SE" dirty="0"/>
              <a:t>1 juli 2023. Finns övergångsregler</a:t>
            </a:r>
          </a:p>
        </p:txBody>
      </p:sp>
      <p:pic>
        <p:nvPicPr>
          <p:cNvPr id="1026" name="Picture 2" descr="https://im11.inviewer.se/skiss/86/86AFV3SDRB.jpg">
            <a:extLst>
              <a:ext uri="{FF2B5EF4-FFF2-40B4-BE49-F238E27FC236}">
                <a16:creationId xmlns:a16="http://schemas.microsoft.com/office/drawing/2014/main" id="{4044F06E-917D-45D8-8633-58B7118D3D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810"/>
          <a:stretch/>
        </p:blipFill>
        <p:spPr bwMode="auto">
          <a:xfrm>
            <a:off x="7977134" y="1982738"/>
            <a:ext cx="3143604" cy="316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35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DEDBBA-BC35-4BCE-8ED3-294E28605515}"/>
              </a:ext>
            </a:extLst>
          </p:cNvPr>
          <p:cNvSpPr>
            <a:spLocks noGrp="1"/>
          </p:cNvSpPr>
          <p:nvPr>
            <p:ph type="title"/>
          </p:nvPr>
        </p:nvSpPr>
        <p:spPr>
          <a:xfrm>
            <a:off x="1071792" y="686594"/>
            <a:ext cx="9268800" cy="713581"/>
          </a:xfrm>
        </p:spPr>
        <p:txBody>
          <a:bodyPr/>
          <a:lstStyle/>
          <a:p>
            <a:r>
              <a:rPr lang="sv-SE" dirty="0"/>
              <a:t>Vad innebär det att titeln blir skyddad?</a:t>
            </a:r>
          </a:p>
        </p:txBody>
      </p:sp>
      <p:sp>
        <p:nvSpPr>
          <p:cNvPr id="3" name="Platshållare för datum 2">
            <a:extLst>
              <a:ext uri="{FF2B5EF4-FFF2-40B4-BE49-F238E27FC236}">
                <a16:creationId xmlns:a16="http://schemas.microsoft.com/office/drawing/2014/main" id="{DCA3DD72-1B60-4373-B1C3-0F8774C0A658}"/>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0B759CE8-A42C-478F-88BD-FAF5D96682F2}"/>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5EE2965B-F68B-4FA5-909B-0EB999986723}"/>
              </a:ext>
            </a:extLst>
          </p:cNvPr>
          <p:cNvSpPr>
            <a:spLocks noGrp="1"/>
          </p:cNvSpPr>
          <p:nvPr>
            <p:ph sz="quarter" idx="13"/>
          </p:nvPr>
        </p:nvSpPr>
        <p:spPr>
          <a:xfrm>
            <a:off x="1071792" y="2134870"/>
            <a:ext cx="9279467" cy="3683000"/>
          </a:xfrm>
        </p:spPr>
        <p:txBody>
          <a:bodyPr/>
          <a:lstStyle/>
          <a:p>
            <a:pPr marL="0" indent="0">
              <a:spcAft>
                <a:spcPts val="1800"/>
              </a:spcAft>
              <a:buNone/>
            </a:pPr>
            <a:r>
              <a:rPr lang="sv-SE" dirty="0"/>
              <a:t>Från den 1 juli 2023 måste du ha bevis om skyddad.</a:t>
            </a:r>
          </a:p>
          <a:p>
            <a:pPr marL="0" indent="0">
              <a:spcAft>
                <a:spcPts val="1800"/>
              </a:spcAft>
              <a:buNone/>
            </a:pPr>
            <a:r>
              <a:rPr lang="sv-SE" dirty="0"/>
              <a:t>yrkestitel för att använda titeln undersköterska.</a:t>
            </a:r>
          </a:p>
          <a:p>
            <a:pPr marL="0" indent="0">
              <a:spcAft>
                <a:spcPts val="1800"/>
              </a:spcAft>
              <a:buNone/>
            </a:pPr>
            <a:r>
              <a:rPr lang="sv-SE" dirty="0"/>
              <a:t>För att få ett bevis behöver du göra en ansökan hos Socialstyrelsens och få den godkänd.</a:t>
            </a:r>
          </a:p>
          <a:p>
            <a:pPr marL="0" indent="0">
              <a:spcAft>
                <a:spcPts val="1800"/>
              </a:spcAft>
              <a:buNone/>
            </a:pPr>
            <a:r>
              <a:rPr lang="sv-SE" dirty="0"/>
              <a:t>Ansökan kan tidigast göras från och med den 1 juli 2023.</a:t>
            </a:r>
          </a:p>
          <a:p>
            <a:pPr marL="0" indent="0">
              <a:spcAft>
                <a:spcPts val="1800"/>
              </a:spcAft>
              <a:buNone/>
            </a:pPr>
            <a:r>
              <a:rPr lang="sv-SE" dirty="0"/>
              <a:t>Ansökan görs enklast via Socialstyrelsens e-tjänst.</a:t>
            </a:r>
          </a:p>
        </p:txBody>
      </p:sp>
    </p:spTree>
    <p:extLst>
      <p:ext uri="{BB962C8B-B14F-4D97-AF65-F5344CB8AC3E}">
        <p14:creationId xmlns:p14="http://schemas.microsoft.com/office/powerpoint/2010/main" val="422074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3DD977-BBC7-4A47-A4BB-BD9272040F14}"/>
              </a:ext>
            </a:extLst>
          </p:cNvPr>
          <p:cNvSpPr>
            <a:spLocks noGrp="1"/>
          </p:cNvSpPr>
          <p:nvPr>
            <p:ph type="title"/>
          </p:nvPr>
        </p:nvSpPr>
        <p:spPr>
          <a:xfrm>
            <a:off x="1071792" y="686594"/>
            <a:ext cx="10552518" cy="627856"/>
          </a:xfrm>
        </p:spPr>
        <p:txBody>
          <a:bodyPr/>
          <a:lstStyle/>
          <a:p>
            <a:r>
              <a:rPr lang="sv-SE" sz="3200" dirty="0"/>
              <a:t>Bevis om rätt att använda yrkestiteln undersköterska</a:t>
            </a:r>
          </a:p>
        </p:txBody>
      </p:sp>
      <p:sp>
        <p:nvSpPr>
          <p:cNvPr id="3" name="Platshållare för datum 2">
            <a:extLst>
              <a:ext uri="{FF2B5EF4-FFF2-40B4-BE49-F238E27FC236}">
                <a16:creationId xmlns:a16="http://schemas.microsoft.com/office/drawing/2014/main" id="{AE89D385-26EB-4693-8BCB-D9F3C15C9230}"/>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2D3C8B0F-5584-4A1A-9EDD-85C1762523AB}"/>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1CA663F1-16F5-4607-A683-16DEE2AF79D6}"/>
              </a:ext>
            </a:extLst>
          </p:cNvPr>
          <p:cNvSpPr>
            <a:spLocks noGrp="1"/>
          </p:cNvSpPr>
          <p:nvPr>
            <p:ph sz="quarter" idx="13"/>
          </p:nvPr>
        </p:nvSpPr>
        <p:spPr>
          <a:xfrm>
            <a:off x="1068917" y="1530904"/>
            <a:ext cx="9279467" cy="4236696"/>
          </a:xfrm>
        </p:spPr>
        <p:txBody>
          <a:bodyPr/>
          <a:lstStyle/>
          <a:p>
            <a:r>
              <a:rPr lang="sv-SE" sz="2400" dirty="0"/>
              <a:t>Från och med den 1 juli 2023 ska fast omsorgskontakt ha ett bevis om skyddad yrkestitel som undersköterska.</a:t>
            </a:r>
          </a:p>
          <a:p>
            <a:r>
              <a:rPr lang="sv-SE" sz="2400" dirty="0"/>
              <a:t>Om du är tillsvidareanställd med titeln undersköterska den 1 juli 2023 kan du vara omsorgskontakt och använda titeln undersköterska utan bevis om skyddad yrkestitel, under en övergångsperiod på tio år. En tillsvidareanställning betyder att du är fast anställd på hel- eller deltid.</a:t>
            </a:r>
          </a:p>
          <a:p>
            <a:r>
              <a:rPr lang="sv-SE" sz="2400" dirty="0"/>
              <a:t>För att få ett bevis om skyddad yrkestitel för undersköterska behöver du ansöka om det och få ansökan godkänd av Socialstyrelsen. Du kan ansöka om skyddad yrkestitel tidigast den 1 juli 2023.</a:t>
            </a:r>
          </a:p>
          <a:p>
            <a:endParaRPr lang="sv-SE" dirty="0"/>
          </a:p>
        </p:txBody>
      </p:sp>
    </p:spTree>
    <p:extLst>
      <p:ext uri="{BB962C8B-B14F-4D97-AF65-F5344CB8AC3E}">
        <p14:creationId xmlns:p14="http://schemas.microsoft.com/office/powerpoint/2010/main" val="1127975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69AC4F-D9A9-453D-8D38-CFE355C3FB2F}"/>
              </a:ext>
            </a:extLst>
          </p:cNvPr>
          <p:cNvSpPr>
            <a:spLocks noGrp="1"/>
          </p:cNvSpPr>
          <p:nvPr>
            <p:ph type="title"/>
          </p:nvPr>
        </p:nvSpPr>
        <p:spPr/>
        <p:txBody>
          <a:bodyPr/>
          <a:lstStyle/>
          <a:p>
            <a:r>
              <a:rPr lang="sv-SE" dirty="0"/>
              <a:t>Undantag från kravet på att ha ett bevis om skyddad yrkestitel </a:t>
            </a:r>
          </a:p>
        </p:txBody>
      </p:sp>
      <p:sp>
        <p:nvSpPr>
          <p:cNvPr id="3" name="Platshållare för datum 2">
            <a:extLst>
              <a:ext uri="{FF2B5EF4-FFF2-40B4-BE49-F238E27FC236}">
                <a16:creationId xmlns:a16="http://schemas.microsoft.com/office/drawing/2014/main" id="{3B02C8B4-69C3-4A63-B64A-0592074A45B6}"/>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1625B5EE-E716-4582-8F40-74258ABC4F02}"/>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BEC9FC2B-0A00-420F-9884-4E49FBE8169A}"/>
              </a:ext>
            </a:extLst>
          </p:cNvPr>
          <p:cNvSpPr>
            <a:spLocks noGrp="1"/>
          </p:cNvSpPr>
          <p:nvPr>
            <p:ph sz="quarter" idx="13"/>
          </p:nvPr>
        </p:nvSpPr>
        <p:spPr>
          <a:xfrm>
            <a:off x="1068917" y="2059200"/>
            <a:ext cx="9279467" cy="4112206"/>
          </a:xfrm>
        </p:spPr>
        <p:txBody>
          <a:bodyPr/>
          <a:lstStyle/>
          <a:p>
            <a:r>
              <a:rPr lang="sv-SE" dirty="0"/>
              <a:t>Du som är tillsvidareanställd med titeln undersköterska den 1 juli 2023, får fortsätta använda titeln utan bevis i tio år.</a:t>
            </a:r>
          </a:p>
          <a:p>
            <a:r>
              <a:rPr lang="sv-SE" dirty="0"/>
              <a:t>Du kan behålla titeln även om du byter arbetsplats efter 1 juli. </a:t>
            </a:r>
          </a:p>
          <a:p>
            <a:r>
              <a:rPr lang="sv-SE" dirty="0"/>
              <a:t>Du kan även arbeta som fast omsorgskontakt. </a:t>
            </a:r>
          </a:p>
          <a:p>
            <a:r>
              <a:rPr lang="sv-SE" dirty="0"/>
              <a:t>Efter tio år behöver du ha ett bevis för att få använda titeln undersköterska. Mer information om skyddad yrkestitel finns på socialstyrelsen.se</a:t>
            </a:r>
          </a:p>
        </p:txBody>
      </p:sp>
    </p:spTree>
    <p:extLst>
      <p:ext uri="{BB962C8B-B14F-4D97-AF65-F5344CB8AC3E}">
        <p14:creationId xmlns:p14="http://schemas.microsoft.com/office/powerpoint/2010/main" val="206685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6B6198-CD23-4BFC-99A9-FC74589FC182}"/>
              </a:ext>
            </a:extLst>
          </p:cNvPr>
          <p:cNvSpPr>
            <a:spLocks noGrp="1"/>
          </p:cNvSpPr>
          <p:nvPr>
            <p:ph type="title"/>
          </p:nvPr>
        </p:nvSpPr>
        <p:spPr>
          <a:xfrm>
            <a:off x="1071792" y="686594"/>
            <a:ext cx="9672408" cy="678182"/>
          </a:xfrm>
        </p:spPr>
        <p:txBody>
          <a:bodyPr/>
          <a:lstStyle/>
          <a:p>
            <a:r>
              <a:rPr lang="sv-SE" dirty="0"/>
              <a:t>Strategiskt stöd behövs för att uppnå målen </a:t>
            </a:r>
          </a:p>
        </p:txBody>
      </p:sp>
      <p:sp>
        <p:nvSpPr>
          <p:cNvPr id="3" name="Platshållare för datum 2">
            <a:extLst>
              <a:ext uri="{FF2B5EF4-FFF2-40B4-BE49-F238E27FC236}">
                <a16:creationId xmlns:a16="http://schemas.microsoft.com/office/drawing/2014/main" id="{523B39E0-DD27-423A-B68E-BB6FC4402DAF}"/>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BFA1B44E-3507-4CB0-B1CF-9949641B1DE0}"/>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6581FA84-4709-432F-BBEC-EC042185D227}"/>
              </a:ext>
            </a:extLst>
          </p:cNvPr>
          <p:cNvSpPr>
            <a:spLocks noGrp="1"/>
          </p:cNvSpPr>
          <p:nvPr>
            <p:ph sz="quarter" idx="13"/>
          </p:nvPr>
        </p:nvSpPr>
        <p:spPr>
          <a:xfrm>
            <a:off x="813994" y="1526184"/>
            <a:ext cx="9279467" cy="4608300"/>
          </a:xfrm>
        </p:spPr>
        <p:txBody>
          <a:bodyPr/>
          <a:lstStyle/>
          <a:p>
            <a:r>
              <a:rPr lang="sv-SE" sz="2400" dirty="0"/>
              <a:t>Kommunens och utförares styrdokument behöver ha fokus på kontinuitet, trygghet, individanpassning och samordning </a:t>
            </a:r>
          </a:p>
          <a:p>
            <a:r>
              <a:rPr lang="sv-SE" sz="2400" dirty="0"/>
              <a:t>Rutiner som beskriver omsorgskontaktens roll och arbetsuppgifter</a:t>
            </a:r>
          </a:p>
          <a:p>
            <a:r>
              <a:rPr lang="sv-SE" sz="2400" dirty="0"/>
              <a:t>Rutiner för</a:t>
            </a:r>
          </a:p>
          <a:p>
            <a:pPr lvl="1"/>
            <a:r>
              <a:rPr lang="sv-SE" sz="1800" dirty="0"/>
              <a:t>koordinatorer/planerares/samordnares uppdrag, med fokus på kontinuitet och möjlighet till justeringar utifrån brukaren</a:t>
            </a:r>
          </a:p>
          <a:p>
            <a:pPr lvl="1"/>
            <a:r>
              <a:rPr lang="sv-SE" sz="1800" dirty="0"/>
              <a:t>tvärprofessionellt teamarbete med hälso- och sjukvården</a:t>
            </a:r>
          </a:p>
          <a:p>
            <a:r>
              <a:rPr lang="sv-SE" sz="2400" dirty="0"/>
              <a:t>Tydliga avtal till utförare egen och enskild regi</a:t>
            </a:r>
          </a:p>
          <a:p>
            <a:r>
              <a:rPr lang="sv-SE" sz="2400" dirty="0"/>
              <a:t>Det kan vara hjälpsamt att samla viktiga dokument och checklistor i ”en verktygslåda” som omsorgskontakten kan använda</a:t>
            </a:r>
          </a:p>
          <a:p>
            <a:endParaRPr lang="sv-SE" sz="2400" dirty="0"/>
          </a:p>
          <a:p>
            <a:endParaRPr lang="sv-SE" sz="2400" dirty="0"/>
          </a:p>
        </p:txBody>
      </p:sp>
    </p:spTree>
    <p:extLst>
      <p:ext uri="{BB962C8B-B14F-4D97-AF65-F5344CB8AC3E}">
        <p14:creationId xmlns:p14="http://schemas.microsoft.com/office/powerpoint/2010/main" val="3888899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327FD6-50E3-4087-9CA9-AD7AF4D9CE96}"/>
              </a:ext>
            </a:extLst>
          </p:cNvPr>
          <p:cNvSpPr>
            <a:spLocks noGrp="1"/>
          </p:cNvSpPr>
          <p:nvPr>
            <p:ph type="title"/>
          </p:nvPr>
        </p:nvSpPr>
        <p:spPr/>
        <p:txBody>
          <a:bodyPr/>
          <a:lstStyle/>
          <a:p>
            <a:r>
              <a:rPr lang="sv-SE" dirty="0"/>
              <a:t>Riktlinjer, krav och rutiner för arbetet med fast omsorgskontakt i vår kommun*</a:t>
            </a:r>
          </a:p>
        </p:txBody>
      </p:sp>
      <p:sp>
        <p:nvSpPr>
          <p:cNvPr id="3" name="Platshållare för datum 2">
            <a:extLst>
              <a:ext uri="{FF2B5EF4-FFF2-40B4-BE49-F238E27FC236}">
                <a16:creationId xmlns:a16="http://schemas.microsoft.com/office/drawing/2014/main" id="{A89F9647-6496-4D89-B953-A5A20265CF82}"/>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4B3FB8B5-2579-48A6-ACFA-4D14C893422A}"/>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71177082-8171-4222-A5DE-95A198D65A9A}"/>
              </a:ext>
            </a:extLst>
          </p:cNvPr>
          <p:cNvSpPr>
            <a:spLocks noGrp="1"/>
          </p:cNvSpPr>
          <p:nvPr>
            <p:ph sz="quarter" idx="13"/>
          </p:nvPr>
        </p:nvSpPr>
        <p:spPr/>
        <p:txBody>
          <a:bodyPr/>
          <a:lstStyle/>
          <a:p>
            <a:pPr marL="0" indent="0">
              <a:buNone/>
            </a:pPr>
            <a:r>
              <a:rPr lang="sv-SE" dirty="0"/>
              <a:t>Lokala styrdokument</a:t>
            </a:r>
          </a:p>
          <a:p>
            <a:r>
              <a:rPr lang="sv-SE" dirty="0"/>
              <a:t> </a:t>
            </a:r>
          </a:p>
          <a:p>
            <a:r>
              <a:rPr lang="sv-SE" dirty="0"/>
              <a:t> </a:t>
            </a:r>
          </a:p>
          <a:p>
            <a:r>
              <a:rPr lang="sv-SE" dirty="0"/>
              <a:t> </a:t>
            </a:r>
          </a:p>
        </p:txBody>
      </p:sp>
    </p:spTree>
    <p:extLst>
      <p:ext uri="{BB962C8B-B14F-4D97-AF65-F5344CB8AC3E}">
        <p14:creationId xmlns:p14="http://schemas.microsoft.com/office/powerpoint/2010/main" val="257110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endParaRPr lang="sv-SE" dirty="0"/>
          </a:p>
        </p:txBody>
      </p:sp>
      <p:sp>
        <p:nvSpPr>
          <p:cNvPr id="9" name="Footer Placeholder 8">
            <a:extLst>
              <a:ext uri="{FF2B5EF4-FFF2-40B4-BE49-F238E27FC236}">
                <a16:creationId xmlns:a16="http://schemas.microsoft.com/office/drawing/2014/main" id="{490E8AF2-300A-4A97-87C4-D8240C1D44F1}"/>
              </a:ext>
            </a:extLst>
          </p:cNvPr>
          <p:cNvSpPr>
            <a:spLocks noGrp="1"/>
          </p:cNvSpPr>
          <p:nvPr>
            <p:ph type="ftr" sz="quarter" idx="11"/>
          </p:nvPr>
        </p:nvSpPr>
        <p:spPr/>
        <p:txBody>
          <a:bodyPr/>
          <a:lstStyle/>
          <a:p>
            <a:r>
              <a:rPr lang="sv-SE" dirty="0"/>
              <a:t>Sveriges kunskapsmyndighet för vård och omsorg </a:t>
            </a:r>
          </a:p>
        </p:txBody>
      </p:sp>
      <p:sp>
        <p:nvSpPr>
          <p:cNvPr id="13" name="textruta 12"/>
          <p:cNvSpPr txBox="1"/>
          <p:nvPr/>
        </p:nvSpPr>
        <p:spPr>
          <a:xfrm>
            <a:off x="892760" y="3870081"/>
            <a:ext cx="1789907" cy="1846659"/>
          </a:xfrm>
          <a:prstGeom prst="rect">
            <a:avLst/>
          </a:prstGeom>
          <a:noFill/>
        </p:spPr>
        <p:txBody>
          <a:bodyPr wrap="square" rtlCol="0">
            <a:spAutoFit/>
          </a:bodyPr>
          <a:lstStyle/>
          <a:p>
            <a:r>
              <a:rPr lang="sv-SE" sz="1900" b="1" dirty="0"/>
              <a:t>Meddelande-</a:t>
            </a:r>
            <a:br>
              <a:rPr lang="sv-SE" sz="1900" b="1" dirty="0"/>
            </a:br>
            <a:r>
              <a:rPr lang="sv-SE" sz="1900" b="1" dirty="0"/>
              <a:t>blad</a:t>
            </a:r>
          </a:p>
          <a:p>
            <a:r>
              <a:rPr lang="sv-SE" sz="1900" dirty="0"/>
              <a:t>Information </a:t>
            </a:r>
            <a:br>
              <a:rPr lang="sv-SE" sz="1900" dirty="0"/>
            </a:br>
            <a:r>
              <a:rPr lang="sv-SE" sz="1900" dirty="0"/>
              <a:t>om juridiska förutsättningar</a:t>
            </a:r>
          </a:p>
          <a:p>
            <a:endParaRPr lang="sv-SE" sz="1900" dirty="0"/>
          </a:p>
        </p:txBody>
      </p:sp>
      <p:sp>
        <p:nvSpPr>
          <p:cNvPr id="15" name="textruta 14"/>
          <p:cNvSpPr txBox="1"/>
          <p:nvPr/>
        </p:nvSpPr>
        <p:spPr>
          <a:xfrm>
            <a:off x="2705527" y="3870081"/>
            <a:ext cx="1634860" cy="677108"/>
          </a:xfrm>
          <a:prstGeom prst="rect">
            <a:avLst/>
          </a:prstGeom>
          <a:noFill/>
        </p:spPr>
        <p:txBody>
          <a:bodyPr wrap="square" rtlCol="0">
            <a:spAutoFit/>
          </a:bodyPr>
          <a:lstStyle/>
          <a:p>
            <a:r>
              <a:rPr lang="sv-SE" sz="1900" b="1" dirty="0"/>
              <a:t>Vägledning</a:t>
            </a:r>
          </a:p>
          <a:p>
            <a:endParaRPr lang="sv-SE" sz="1900" dirty="0"/>
          </a:p>
        </p:txBody>
      </p:sp>
      <p:sp>
        <p:nvSpPr>
          <p:cNvPr id="19" name="textruta 18"/>
          <p:cNvSpPr txBox="1"/>
          <p:nvPr/>
        </p:nvSpPr>
        <p:spPr>
          <a:xfrm>
            <a:off x="4473438" y="3873444"/>
            <a:ext cx="2052000" cy="384721"/>
          </a:xfrm>
          <a:prstGeom prst="rect">
            <a:avLst/>
          </a:prstGeom>
          <a:noFill/>
        </p:spPr>
        <p:txBody>
          <a:bodyPr wrap="square" rtlCol="0">
            <a:spAutoFit/>
          </a:bodyPr>
          <a:lstStyle/>
          <a:p>
            <a:r>
              <a:rPr lang="sv-SE" sz="1900" b="1" dirty="0"/>
              <a:t>Frågor och svar</a:t>
            </a:r>
            <a:endParaRPr lang="sv-SE" sz="1900" dirty="0"/>
          </a:p>
        </p:txBody>
      </p:sp>
      <p:sp>
        <p:nvSpPr>
          <p:cNvPr id="22" name="Rubrik 1"/>
          <p:cNvSpPr>
            <a:spLocks noGrp="1"/>
          </p:cNvSpPr>
          <p:nvPr>
            <p:ph type="title"/>
          </p:nvPr>
        </p:nvSpPr>
        <p:spPr>
          <a:xfrm>
            <a:off x="1068917" y="687600"/>
            <a:ext cx="9268800" cy="1296144"/>
          </a:xfrm>
        </p:spPr>
        <p:txBody>
          <a:bodyPr/>
          <a:lstStyle/>
          <a:p>
            <a:r>
              <a:rPr lang="sv-SE" sz="3200" dirty="0"/>
              <a:t>Ytterligare stöd om fast omsorgskontakt</a:t>
            </a:r>
            <a:endParaRPr lang="sv-SE" dirty="0"/>
          </a:p>
        </p:txBody>
      </p:sp>
      <p:sp>
        <p:nvSpPr>
          <p:cNvPr id="36" name="textruta 35">
            <a:extLst>
              <a:ext uri="{FF2B5EF4-FFF2-40B4-BE49-F238E27FC236}">
                <a16:creationId xmlns:a16="http://schemas.microsoft.com/office/drawing/2014/main" id="{2BCB5994-F5FA-43A2-B0DC-997B435A019B}"/>
              </a:ext>
            </a:extLst>
          </p:cNvPr>
          <p:cNvSpPr txBox="1"/>
          <p:nvPr/>
        </p:nvSpPr>
        <p:spPr>
          <a:xfrm>
            <a:off x="6329318" y="5650616"/>
            <a:ext cx="894528" cy="384721"/>
          </a:xfrm>
          <a:prstGeom prst="rect">
            <a:avLst/>
          </a:prstGeom>
          <a:noFill/>
        </p:spPr>
        <p:txBody>
          <a:bodyPr wrap="square" rtlCol="0">
            <a:spAutoFit/>
          </a:bodyPr>
          <a:lstStyle/>
          <a:p>
            <a:r>
              <a:rPr lang="sv-SE" sz="1900" b="1" dirty="0"/>
              <a:t>Film 1</a:t>
            </a:r>
            <a:endParaRPr lang="sv-SE" sz="1900" dirty="0"/>
          </a:p>
        </p:txBody>
      </p:sp>
      <p:sp>
        <p:nvSpPr>
          <p:cNvPr id="31" name="textruta 30">
            <a:extLst>
              <a:ext uri="{FF2B5EF4-FFF2-40B4-BE49-F238E27FC236}">
                <a16:creationId xmlns:a16="http://schemas.microsoft.com/office/drawing/2014/main" id="{29DCB773-532E-41BB-8746-ABF8B1BAC5E2}"/>
              </a:ext>
            </a:extLst>
          </p:cNvPr>
          <p:cNvSpPr txBox="1"/>
          <p:nvPr/>
        </p:nvSpPr>
        <p:spPr>
          <a:xfrm>
            <a:off x="9270876" y="3853865"/>
            <a:ext cx="1670378" cy="2139047"/>
          </a:xfrm>
          <a:prstGeom prst="rect">
            <a:avLst/>
          </a:prstGeom>
          <a:noFill/>
        </p:spPr>
        <p:txBody>
          <a:bodyPr wrap="square" rtlCol="0">
            <a:spAutoFit/>
          </a:bodyPr>
          <a:lstStyle/>
          <a:p>
            <a:r>
              <a:rPr lang="sv-SE" sz="1900" b="1" dirty="0"/>
              <a:t>Reflektions frågor</a:t>
            </a:r>
          </a:p>
          <a:p>
            <a:r>
              <a:rPr lang="sv-SE" sz="1900" dirty="0"/>
              <a:t>För dig som arbetar som fast omsorgs-kontakt</a:t>
            </a:r>
          </a:p>
          <a:p>
            <a:endParaRPr lang="sv-SE" sz="1900" b="1" dirty="0"/>
          </a:p>
        </p:txBody>
      </p:sp>
      <p:sp>
        <p:nvSpPr>
          <p:cNvPr id="34" name="textruta 33">
            <a:extLst>
              <a:ext uri="{FF2B5EF4-FFF2-40B4-BE49-F238E27FC236}">
                <a16:creationId xmlns:a16="http://schemas.microsoft.com/office/drawing/2014/main" id="{1EEB8881-17B2-4200-BF8D-090C875CA519}"/>
              </a:ext>
            </a:extLst>
          </p:cNvPr>
          <p:cNvSpPr txBox="1"/>
          <p:nvPr/>
        </p:nvSpPr>
        <p:spPr>
          <a:xfrm>
            <a:off x="6422889" y="3128140"/>
            <a:ext cx="3230190" cy="677108"/>
          </a:xfrm>
          <a:prstGeom prst="rect">
            <a:avLst/>
          </a:prstGeom>
          <a:noFill/>
        </p:spPr>
        <p:txBody>
          <a:bodyPr wrap="square" rtlCol="0">
            <a:spAutoFit/>
          </a:bodyPr>
          <a:lstStyle/>
          <a:p>
            <a:r>
              <a:rPr lang="sv-SE" sz="1900" b="1" dirty="0"/>
              <a:t>Presentation </a:t>
            </a:r>
          </a:p>
          <a:p>
            <a:r>
              <a:rPr lang="sv-SE" sz="1900" dirty="0"/>
              <a:t>För personal i hemtjänst</a:t>
            </a:r>
            <a:endParaRPr lang="sv-SE" sz="1900" b="1" dirty="0"/>
          </a:p>
        </p:txBody>
      </p:sp>
      <p:pic>
        <p:nvPicPr>
          <p:cNvPr id="7" name="Bildobjekt 6">
            <a:extLst>
              <a:ext uri="{FF2B5EF4-FFF2-40B4-BE49-F238E27FC236}">
                <a16:creationId xmlns:a16="http://schemas.microsoft.com/office/drawing/2014/main" id="{EB2E13AD-B092-4D43-8C29-3860CAD36250}"/>
              </a:ext>
            </a:extLst>
          </p:cNvPr>
          <p:cNvPicPr>
            <a:picLocks noChangeAspect="1"/>
          </p:cNvPicPr>
          <p:nvPr/>
        </p:nvPicPr>
        <p:blipFill>
          <a:blip r:embed="rId3"/>
          <a:stretch>
            <a:fillRect/>
          </a:stretch>
        </p:blipFill>
        <p:spPr>
          <a:xfrm>
            <a:off x="989946" y="1741243"/>
            <a:ext cx="1440000" cy="2025904"/>
          </a:xfrm>
          <a:prstGeom prst="rect">
            <a:avLst/>
          </a:prstGeom>
          <a:ln>
            <a:solidFill>
              <a:schemeClr val="tx1"/>
            </a:solidFill>
          </a:ln>
        </p:spPr>
      </p:pic>
      <p:pic>
        <p:nvPicPr>
          <p:cNvPr id="14" name="Bildobjekt 13">
            <a:extLst>
              <a:ext uri="{FF2B5EF4-FFF2-40B4-BE49-F238E27FC236}">
                <a16:creationId xmlns:a16="http://schemas.microsoft.com/office/drawing/2014/main" id="{36042AD1-5332-45CE-BF82-050902A76569}"/>
              </a:ext>
            </a:extLst>
          </p:cNvPr>
          <p:cNvPicPr>
            <a:picLocks noChangeAspect="1"/>
          </p:cNvPicPr>
          <p:nvPr/>
        </p:nvPicPr>
        <p:blipFill>
          <a:blip r:embed="rId4"/>
          <a:stretch>
            <a:fillRect/>
          </a:stretch>
        </p:blipFill>
        <p:spPr>
          <a:xfrm>
            <a:off x="6422889" y="1735152"/>
            <a:ext cx="2448000" cy="1377000"/>
          </a:xfrm>
          <a:prstGeom prst="rect">
            <a:avLst/>
          </a:prstGeom>
        </p:spPr>
      </p:pic>
      <p:pic>
        <p:nvPicPr>
          <p:cNvPr id="35" name="Bildobjekt 34">
            <a:extLst>
              <a:ext uri="{FF2B5EF4-FFF2-40B4-BE49-F238E27FC236}">
                <a16:creationId xmlns:a16="http://schemas.microsoft.com/office/drawing/2014/main" id="{B0B8B761-8CD2-419F-A285-96952271BA8F}"/>
              </a:ext>
            </a:extLst>
          </p:cNvPr>
          <p:cNvPicPr>
            <a:picLocks noChangeAspect="1"/>
          </p:cNvPicPr>
          <p:nvPr/>
        </p:nvPicPr>
        <p:blipFill>
          <a:blip r:embed="rId5"/>
          <a:stretch>
            <a:fillRect/>
          </a:stretch>
        </p:blipFill>
        <p:spPr>
          <a:xfrm>
            <a:off x="2765145" y="1756641"/>
            <a:ext cx="1440000" cy="2036094"/>
          </a:xfrm>
          <a:prstGeom prst="rect">
            <a:avLst/>
          </a:prstGeom>
          <a:ln>
            <a:solidFill>
              <a:schemeClr val="tx1"/>
            </a:solidFill>
          </a:ln>
        </p:spPr>
      </p:pic>
      <p:pic>
        <p:nvPicPr>
          <p:cNvPr id="17" name="Bildobjekt 16">
            <a:extLst>
              <a:ext uri="{FF2B5EF4-FFF2-40B4-BE49-F238E27FC236}">
                <a16:creationId xmlns:a16="http://schemas.microsoft.com/office/drawing/2014/main" id="{A655BB0A-2405-4291-9AD0-56866D679211}"/>
              </a:ext>
            </a:extLst>
          </p:cNvPr>
          <p:cNvPicPr>
            <a:picLocks noChangeAspect="1"/>
          </p:cNvPicPr>
          <p:nvPr/>
        </p:nvPicPr>
        <p:blipFill>
          <a:blip r:embed="rId6"/>
          <a:stretch>
            <a:fillRect/>
          </a:stretch>
        </p:blipFill>
        <p:spPr>
          <a:xfrm>
            <a:off x="7347361" y="4393557"/>
            <a:ext cx="1800000" cy="1800000"/>
          </a:xfrm>
          <a:prstGeom prst="rect">
            <a:avLst/>
          </a:prstGeom>
        </p:spPr>
      </p:pic>
      <p:pic>
        <p:nvPicPr>
          <p:cNvPr id="37" name="Bildobjekt 36">
            <a:extLst>
              <a:ext uri="{FF2B5EF4-FFF2-40B4-BE49-F238E27FC236}">
                <a16:creationId xmlns:a16="http://schemas.microsoft.com/office/drawing/2014/main" id="{39DB5DCB-C6EC-4A3E-BB73-D06AC4017CEA}"/>
              </a:ext>
            </a:extLst>
          </p:cNvPr>
          <p:cNvPicPr>
            <a:picLocks noChangeAspect="1"/>
          </p:cNvPicPr>
          <p:nvPr/>
        </p:nvPicPr>
        <p:blipFill>
          <a:blip r:embed="rId7"/>
          <a:stretch>
            <a:fillRect/>
          </a:stretch>
        </p:blipFill>
        <p:spPr>
          <a:xfrm>
            <a:off x="6544160" y="3881986"/>
            <a:ext cx="1800000" cy="1800000"/>
          </a:xfrm>
          <a:prstGeom prst="rect">
            <a:avLst/>
          </a:prstGeom>
        </p:spPr>
      </p:pic>
      <p:sp>
        <p:nvSpPr>
          <p:cNvPr id="18" name="textruta 17">
            <a:extLst>
              <a:ext uri="{FF2B5EF4-FFF2-40B4-BE49-F238E27FC236}">
                <a16:creationId xmlns:a16="http://schemas.microsoft.com/office/drawing/2014/main" id="{1AE96D1C-2FFB-4816-B0EA-7DD6E481B3B3}"/>
              </a:ext>
            </a:extLst>
          </p:cNvPr>
          <p:cNvSpPr txBox="1"/>
          <p:nvPr/>
        </p:nvSpPr>
        <p:spPr>
          <a:xfrm>
            <a:off x="7320958" y="6191521"/>
            <a:ext cx="894528" cy="384721"/>
          </a:xfrm>
          <a:prstGeom prst="rect">
            <a:avLst/>
          </a:prstGeom>
          <a:noFill/>
        </p:spPr>
        <p:txBody>
          <a:bodyPr wrap="square" rtlCol="0">
            <a:spAutoFit/>
          </a:bodyPr>
          <a:lstStyle/>
          <a:p>
            <a:r>
              <a:rPr lang="sv-SE" sz="1900" b="1" dirty="0"/>
              <a:t>Film 2</a:t>
            </a:r>
            <a:endParaRPr lang="sv-SE" sz="1900" dirty="0"/>
          </a:p>
        </p:txBody>
      </p:sp>
      <p:pic>
        <p:nvPicPr>
          <p:cNvPr id="20" name="Bildobjekt 19">
            <a:extLst>
              <a:ext uri="{FF2B5EF4-FFF2-40B4-BE49-F238E27FC236}">
                <a16:creationId xmlns:a16="http://schemas.microsoft.com/office/drawing/2014/main" id="{AFD3C62A-FF2B-4D1C-A391-83293101D33E}"/>
              </a:ext>
            </a:extLst>
          </p:cNvPr>
          <p:cNvPicPr>
            <a:picLocks noChangeAspect="1"/>
          </p:cNvPicPr>
          <p:nvPr/>
        </p:nvPicPr>
        <p:blipFill>
          <a:blip r:embed="rId8"/>
          <a:stretch>
            <a:fillRect/>
          </a:stretch>
        </p:blipFill>
        <p:spPr>
          <a:xfrm>
            <a:off x="4616275" y="1756641"/>
            <a:ext cx="1450049" cy="2052000"/>
          </a:xfrm>
          <a:prstGeom prst="rect">
            <a:avLst/>
          </a:prstGeom>
          <a:ln>
            <a:solidFill>
              <a:schemeClr val="tx1"/>
            </a:solidFill>
          </a:ln>
        </p:spPr>
      </p:pic>
      <p:pic>
        <p:nvPicPr>
          <p:cNvPr id="21" name="Bildobjekt 20">
            <a:extLst>
              <a:ext uri="{FF2B5EF4-FFF2-40B4-BE49-F238E27FC236}">
                <a16:creationId xmlns:a16="http://schemas.microsoft.com/office/drawing/2014/main" id="{DDE96F01-DAEF-43D2-9465-BEF98A29E340}"/>
              </a:ext>
            </a:extLst>
          </p:cNvPr>
          <p:cNvPicPr>
            <a:picLocks noChangeAspect="1"/>
          </p:cNvPicPr>
          <p:nvPr/>
        </p:nvPicPr>
        <p:blipFill>
          <a:blip r:embed="rId9"/>
          <a:stretch>
            <a:fillRect/>
          </a:stretch>
        </p:blipFill>
        <p:spPr>
          <a:xfrm>
            <a:off x="9381040" y="1715147"/>
            <a:ext cx="1450049" cy="2052000"/>
          </a:xfrm>
          <a:prstGeom prst="rect">
            <a:avLst/>
          </a:prstGeom>
          <a:ln>
            <a:solidFill>
              <a:schemeClr val="tx1"/>
            </a:solidFill>
          </a:ln>
        </p:spPr>
      </p:pic>
    </p:spTree>
    <p:extLst>
      <p:ext uri="{BB962C8B-B14F-4D97-AF65-F5344CB8AC3E}">
        <p14:creationId xmlns:p14="http://schemas.microsoft.com/office/powerpoint/2010/main" val="3482205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81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46369" y="624086"/>
            <a:ext cx="9268800" cy="1176744"/>
          </a:xfrm>
        </p:spPr>
        <p:txBody>
          <a:bodyPr/>
          <a:lstStyle/>
          <a:p>
            <a:r>
              <a:rPr lang="sv-SE" dirty="0"/>
              <a:t>Syftet med den här presentationen</a:t>
            </a:r>
          </a:p>
        </p:txBody>
      </p:sp>
      <p:sp>
        <p:nvSpPr>
          <p:cNvPr id="4" name="Platshållare för innehåll 3"/>
          <p:cNvSpPr>
            <a:spLocks noGrp="1"/>
          </p:cNvSpPr>
          <p:nvPr>
            <p:ph sz="quarter" idx="13"/>
          </p:nvPr>
        </p:nvSpPr>
        <p:spPr>
          <a:xfrm>
            <a:off x="946369" y="1331455"/>
            <a:ext cx="9349079" cy="4726446"/>
          </a:xfrm>
        </p:spPr>
        <p:txBody>
          <a:bodyPr/>
          <a:lstStyle/>
          <a:p>
            <a:pPr marL="0" indent="0">
              <a:lnSpc>
                <a:spcPct val="150000"/>
              </a:lnSpc>
              <a:buNone/>
            </a:pPr>
            <a:r>
              <a:rPr lang="sv-SE" dirty="0"/>
              <a:t>Att informera om </a:t>
            </a:r>
          </a:p>
          <a:p>
            <a:pPr>
              <a:spcAft>
                <a:spcPts val="1800"/>
              </a:spcAft>
            </a:pPr>
            <a:r>
              <a:rPr lang="sv-SE" dirty="0"/>
              <a:t>Mål och syfte med fast omsorgskontakt enligt </a:t>
            </a:r>
            <a:r>
              <a:rPr lang="sv-SE" dirty="0" err="1"/>
              <a:t>SoL.</a:t>
            </a:r>
            <a:endParaRPr lang="sv-SE" dirty="0"/>
          </a:p>
          <a:p>
            <a:pPr>
              <a:spcAft>
                <a:spcPts val="1800"/>
              </a:spcAft>
            </a:pPr>
            <a:r>
              <a:rPr lang="sv-SE" dirty="0"/>
              <a:t>Lokala rutiner för arbetet med fast omsorgskontakt (befintliga eller kommande).</a:t>
            </a:r>
          </a:p>
          <a:p>
            <a:pPr>
              <a:spcAft>
                <a:spcPts val="1800"/>
              </a:spcAft>
            </a:pPr>
            <a:r>
              <a:rPr lang="sv-SE" dirty="0"/>
              <a:t>Vad den som utför hemtjänst kan göra för att att målen ska uppfyllas. </a:t>
            </a:r>
          </a:p>
          <a:p>
            <a:pPr>
              <a:spcAft>
                <a:spcPts val="1800"/>
              </a:spcAft>
            </a:pPr>
            <a:r>
              <a:rPr lang="sv-SE" dirty="0"/>
              <a:t>Vilket stöd som finns för att planera och implementera bestämmelsen om fast omsorgskontakt så att målen uppnås. </a:t>
            </a:r>
          </a:p>
        </p:txBody>
      </p:sp>
      <p:sp>
        <p:nvSpPr>
          <p:cNvPr id="5" name="Footer Placeholder 4">
            <a:extLst>
              <a:ext uri="{FF2B5EF4-FFF2-40B4-BE49-F238E27FC236}">
                <a16:creationId xmlns:a16="http://schemas.microsoft.com/office/drawing/2014/main" id="{D42487C6-5174-427E-9F22-79810EFEBF6C}"/>
              </a:ext>
            </a:extLst>
          </p:cNvPr>
          <p:cNvSpPr>
            <a:spLocks noGrp="1"/>
          </p:cNvSpPr>
          <p:nvPr>
            <p:ph type="ftr" sz="quarter" idx="11"/>
          </p:nvPr>
        </p:nvSpPr>
        <p:spPr/>
        <p:txBody>
          <a:bodyPr/>
          <a:lstStyle/>
          <a:p>
            <a:r>
              <a:rPr lang="sv-SE"/>
              <a:t>Sveriges kunskapsmyndighet för vård och omsorg </a:t>
            </a:r>
            <a:endParaRPr lang="sv-SE" dirty="0"/>
          </a:p>
        </p:txBody>
      </p:sp>
      <p:sp>
        <p:nvSpPr>
          <p:cNvPr id="3" name="Platshållare för datum 2"/>
          <p:cNvSpPr>
            <a:spLocks noGrp="1"/>
          </p:cNvSpPr>
          <p:nvPr>
            <p:ph type="dt" sz="half" idx="10"/>
          </p:nvPr>
        </p:nvSpPr>
        <p:spPr/>
        <p:txBody>
          <a:bodyPr/>
          <a:lstStyle/>
          <a:p>
            <a:endParaRPr lang="sv-SE" dirty="0"/>
          </a:p>
        </p:txBody>
      </p:sp>
    </p:spTree>
    <p:extLst>
      <p:ext uri="{BB962C8B-B14F-4D97-AF65-F5344CB8AC3E}">
        <p14:creationId xmlns:p14="http://schemas.microsoft.com/office/powerpoint/2010/main" val="3827250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893F9C-B7F4-47A1-8F41-5193FBB9AACF}"/>
              </a:ext>
            </a:extLst>
          </p:cNvPr>
          <p:cNvSpPr>
            <a:spLocks noGrp="1"/>
          </p:cNvSpPr>
          <p:nvPr>
            <p:ph type="title"/>
          </p:nvPr>
        </p:nvSpPr>
        <p:spPr>
          <a:xfrm>
            <a:off x="892346" y="561091"/>
            <a:ext cx="9268800" cy="1158161"/>
          </a:xfrm>
        </p:spPr>
        <p:txBody>
          <a:bodyPr/>
          <a:lstStyle/>
          <a:p>
            <a:r>
              <a:rPr lang="sv-SE" dirty="0"/>
              <a:t>Vad är skillnaden jämfört med kontaktperson/kontaktman?</a:t>
            </a:r>
          </a:p>
        </p:txBody>
      </p:sp>
      <p:sp>
        <p:nvSpPr>
          <p:cNvPr id="3" name="Platshållare för datum 2">
            <a:extLst>
              <a:ext uri="{FF2B5EF4-FFF2-40B4-BE49-F238E27FC236}">
                <a16:creationId xmlns:a16="http://schemas.microsoft.com/office/drawing/2014/main" id="{00ECB945-CBB3-47C3-A3ED-87F80F799CB5}"/>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071ABEA0-1D9E-4CC4-BBAD-F93152A99299}"/>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CBFBF1DC-1721-438C-A8F9-B67A388B8002}"/>
              </a:ext>
            </a:extLst>
          </p:cNvPr>
          <p:cNvSpPr>
            <a:spLocks noGrp="1"/>
          </p:cNvSpPr>
          <p:nvPr>
            <p:ph sz="quarter" idx="13"/>
          </p:nvPr>
        </p:nvSpPr>
        <p:spPr>
          <a:xfrm>
            <a:off x="882574" y="2007417"/>
            <a:ext cx="9346257" cy="3764733"/>
          </a:xfrm>
        </p:spPr>
        <p:txBody>
          <a:bodyPr/>
          <a:lstStyle/>
          <a:p>
            <a:r>
              <a:rPr lang="sv-SE" dirty="0"/>
              <a:t>Funktionen fast omsorgkontakt är reglerad i socialtjänstlagen. </a:t>
            </a:r>
          </a:p>
          <a:p>
            <a:r>
              <a:rPr lang="sv-SE" dirty="0"/>
              <a:t>Alla med hemtjänst ska erbjudas fast omsorgskontakt. </a:t>
            </a:r>
            <a:br>
              <a:rPr lang="sv-SE" dirty="0"/>
            </a:br>
            <a:r>
              <a:rPr lang="sv-SE" dirty="0"/>
              <a:t>(det är huvudregeln)</a:t>
            </a:r>
          </a:p>
          <a:p>
            <a:r>
              <a:rPr lang="sv-SE" dirty="0"/>
              <a:t>Målen är reglerade i lag. </a:t>
            </a:r>
          </a:p>
          <a:p>
            <a:r>
              <a:rPr lang="sv-SE" dirty="0"/>
              <a:t>Fast omsorgskontakt ska arbeta nära den enskilde, utföra hemtjänstinsatser – det är inte en administrativ funktion.</a:t>
            </a:r>
          </a:p>
          <a:p>
            <a:r>
              <a:rPr lang="sv-SE" dirty="0"/>
              <a:t>Bara den som får använda titeln undersköterska får vara fast omsorgskontakt, för att säkerställa rätt kompetens.</a:t>
            </a:r>
          </a:p>
        </p:txBody>
      </p:sp>
      <p:pic>
        <p:nvPicPr>
          <p:cNvPr id="2050" name="Picture 2" descr="https://im11.inviewer.se/skiss/30/30CBITTIUG.jpg">
            <a:extLst>
              <a:ext uri="{FF2B5EF4-FFF2-40B4-BE49-F238E27FC236}">
                <a16:creationId xmlns:a16="http://schemas.microsoft.com/office/drawing/2014/main" id="{AC8332C8-BF65-47B8-AF83-81CEC8992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831" y="646629"/>
            <a:ext cx="1728000" cy="259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124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AAE12D-C236-4391-BF8C-64F55D691001}"/>
              </a:ext>
            </a:extLst>
          </p:cNvPr>
          <p:cNvSpPr>
            <a:spLocks noGrp="1"/>
          </p:cNvSpPr>
          <p:nvPr>
            <p:ph type="title"/>
          </p:nvPr>
        </p:nvSpPr>
        <p:spPr>
          <a:xfrm>
            <a:off x="1071792" y="686594"/>
            <a:ext cx="9268800" cy="844310"/>
          </a:xfrm>
        </p:spPr>
        <p:txBody>
          <a:bodyPr/>
          <a:lstStyle/>
          <a:p>
            <a:r>
              <a:rPr lang="sv-SE" dirty="0"/>
              <a:t>Syftet med regleringen</a:t>
            </a:r>
            <a:br>
              <a:rPr lang="sv-SE" dirty="0"/>
            </a:br>
            <a:br>
              <a:rPr lang="sv-SE" dirty="0"/>
            </a:br>
            <a:endParaRPr lang="sv-SE" dirty="0"/>
          </a:p>
        </p:txBody>
      </p:sp>
      <p:sp>
        <p:nvSpPr>
          <p:cNvPr id="3" name="Platshållare för datum 2">
            <a:extLst>
              <a:ext uri="{FF2B5EF4-FFF2-40B4-BE49-F238E27FC236}">
                <a16:creationId xmlns:a16="http://schemas.microsoft.com/office/drawing/2014/main" id="{1C6DE1E9-3AD0-45E9-BA19-61581D6BF092}"/>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24E73E60-1EFD-4073-A0C2-3D59B47F56CB}"/>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40874333-5422-408F-9782-30398429F188}"/>
              </a:ext>
            </a:extLst>
          </p:cNvPr>
          <p:cNvSpPr>
            <a:spLocks noGrp="1"/>
          </p:cNvSpPr>
          <p:nvPr>
            <p:ph sz="quarter" idx="13"/>
          </p:nvPr>
        </p:nvSpPr>
        <p:spPr>
          <a:xfrm>
            <a:off x="1061125" y="1574800"/>
            <a:ext cx="9279467" cy="3708400"/>
          </a:xfrm>
        </p:spPr>
        <p:txBody>
          <a:bodyPr/>
          <a:lstStyle/>
          <a:p>
            <a:pPr marL="0" indent="0">
              <a:buNone/>
            </a:pPr>
            <a:endParaRPr lang="sv-SE" dirty="0"/>
          </a:p>
          <a:p>
            <a:pPr marL="0" indent="0">
              <a:buNone/>
            </a:pPr>
            <a:r>
              <a:rPr lang="sv-SE" dirty="0"/>
              <a:t>Att det ska bli mer enhetligt och jämlikt över landet.</a:t>
            </a:r>
          </a:p>
          <a:p>
            <a:pPr marL="0" indent="0">
              <a:buNone/>
            </a:pPr>
            <a:endParaRPr lang="sv-SE" dirty="0"/>
          </a:p>
          <a:p>
            <a:pPr marL="0" indent="0">
              <a:buNone/>
            </a:pPr>
            <a:r>
              <a:rPr lang="sv-SE" dirty="0"/>
              <a:t>Att hemtjänstutförare ska ha ett tydligt mandat att utveckla. rollen som fast omsorgskontakt</a:t>
            </a:r>
          </a:p>
          <a:p>
            <a:pPr marL="0" indent="0">
              <a:buNone/>
            </a:pPr>
            <a:endParaRPr lang="sv-SE" dirty="0"/>
          </a:p>
        </p:txBody>
      </p:sp>
      <p:pic>
        <p:nvPicPr>
          <p:cNvPr id="1026" name="Picture 2" descr="https://im11.inviewer.se/skiss/74/74AH7LVYOS.png">
            <a:extLst>
              <a:ext uri="{FF2B5EF4-FFF2-40B4-BE49-F238E27FC236}">
                <a16:creationId xmlns:a16="http://schemas.microsoft.com/office/drawing/2014/main" id="{369867AD-8590-45CD-B813-41BAED190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926" y="780437"/>
            <a:ext cx="1108458" cy="1108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685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498E8F-01C6-4334-B366-343CF538BCF7}"/>
              </a:ext>
            </a:extLst>
          </p:cNvPr>
          <p:cNvSpPr>
            <a:spLocks noGrp="1"/>
          </p:cNvSpPr>
          <p:nvPr>
            <p:ph type="title"/>
          </p:nvPr>
        </p:nvSpPr>
        <p:spPr>
          <a:xfrm>
            <a:off x="1058250" y="124791"/>
            <a:ext cx="9268800" cy="1498388"/>
          </a:xfrm>
        </p:spPr>
        <p:txBody>
          <a:bodyPr/>
          <a:lstStyle/>
          <a:p>
            <a:r>
              <a:rPr lang="sv-SE" dirty="0"/>
              <a:t>Alla som har hemtjänst ska erbjudas fast omsorgskontakt</a:t>
            </a:r>
            <a:br>
              <a:rPr lang="sv-SE" dirty="0"/>
            </a:br>
            <a:r>
              <a:rPr lang="sv-SE" sz="2400" dirty="0"/>
              <a:t>- om det inte är uppenbarligen obehövligt</a:t>
            </a:r>
          </a:p>
        </p:txBody>
      </p:sp>
      <p:sp>
        <p:nvSpPr>
          <p:cNvPr id="3" name="Platshållare för datum 2">
            <a:extLst>
              <a:ext uri="{FF2B5EF4-FFF2-40B4-BE49-F238E27FC236}">
                <a16:creationId xmlns:a16="http://schemas.microsoft.com/office/drawing/2014/main" id="{A51D8ABA-F1B8-4F00-9DB8-9D865F819529}"/>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90923FB7-B422-4FBA-916B-3369998A1EDF}"/>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text 4">
            <a:extLst>
              <a:ext uri="{FF2B5EF4-FFF2-40B4-BE49-F238E27FC236}">
                <a16:creationId xmlns:a16="http://schemas.microsoft.com/office/drawing/2014/main" id="{9819545D-571D-4BD6-A4F9-66215EA0D52A}"/>
              </a:ext>
            </a:extLst>
          </p:cNvPr>
          <p:cNvSpPr>
            <a:spLocks noGrp="1"/>
          </p:cNvSpPr>
          <p:nvPr>
            <p:ph type="body" sz="quarter" idx="13"/>
          </p:nvPr>
        </p:nvSpPr>
        <p:spPr>
          <a:xfrm>
            <a:off x="1058250" y="1623179"/>
            <a:ext cx="9354480" cy="4363284"/>
          </a:xfrm>
        </p:spPr>
        <p:txBody>
          <a:bodyPr/>
          <a:lstStyle/>
          <a:p>
            <a:pPr marL="457200" indent="-457200">
              <a:buFont typeface="Arial" panose="020B0604020202020204" pitchFamily="34" charset="0"/>
              <a:buChar char="•"/>
            </a:pPr>
            <a:r>
              <a:rPr lang="sv-SE" b="0" dirty="0"/>
              <a:t>Huvudregeln är att fast omsorgskontakt alltid ska erbjudas.</a:t>
            </a:r>
          </a:p>
          <a:p>
            <a:pPr marL="457200" indent="-457200">
              <a:buFont typeface="Arial" panose="020B0604020202020204" pitchFamily="34" charset="0"/>
              <a:buChar char="•"/>
            </a:pPr>
            <a:r>
              <a:rPr lang="sv-SE" b="0" dirty="0"/>
              <a:t>Utrymmet för att göra undantag är mycket begränsat. </a:t>
            </a:r>
          </a:p>
          <a:p>
            <a:pPr marL="457200" indent="-457200">
              <a:buFont typeface="Arial" panose="020B0604020202020204" pitchFamily="34" charset="0"/>
              <a:buChar char="•"/>
            </a:pPr>
            <a:r>
              <a:rPr lang="sv-SE" b="0" dirty="0"/>
              <a:t>Individens egen syn på behovet behöver beaktas.</a:t>
            </a:r>
          </a:p>
          <a:p>
            <a:pPr marL="457200" indent="-457200">
              <a:buFont typeface="Arial" panose="020B0604020202020204" pitchFamily="34" charset="0"/>
              <a:buChar char="•"/>
            </a:pPr>
            <a:r>
              <a:rPr lang="sv-SE" b="0" dirty="0"/>
              <a:t>Exempel på när fast omsorgkontakt inte behöver utses kan vara om en person endast har trygghetslarm eller hjälp med inköp. </a:t>
            </a:r>
          </a:p>
          <a:p>
            <a:pPr marL="457200" indent="-457200">
              <a:buFont typeface="Arial" panose="020B0604020202020204" pitchFamily="34" charset="0"/>
              <a:buChar char="•"/>
            </a:pPr>
            <a:r>
              <a:rPr lang="sv-SE" b="0" dirty="0"/>
              <a:t>Det är inte typen eller mängden av insatser som ska avgöra.</a:t>
            </a:r>
          </a:p>
          <a:p>
            <a:pPr marL="457200" indent="-457200">
              <a:buFont typeface="Arial" panose="020B0604020202020204" pitchFamily="34" charset="0"/>
              <a:buChar char="•"/>
            </a:pPr>
            <a:r>
              <a:rPr lang="sv-SE" b="0" dirty="0"/>
              <a:t>Om personen har kognitiv nedsättning eller litet socialt nätverk kan fast omsorgskontakt behövas.   </a:t>
            </a:r>
          </a:p>
        </p:txBody>
      </p:sp>
    </p:spTree>
    <p:extLst>
      <p:ext uri="{BB962C8B-B14F-4D97-AF65-F5344CB8AC3E}">
        <p14:creationId xmlns:p14="http://schemas.microsoft.com/office/powerpoint/2010/main" val="64680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90977" y="579708"/>
            <a:ext cx="9268800" cy="1296144"/>
          </a:xfrm>
        </p:spPr>
        <p:txBody>
          <a:bodyPr/>
          <a:lstStyle/>
          <a:p>
            <a:r>
              <a:rPr lang="sv-SE" dirty="0"/>
              <a:t>Målet är att fast omsorgskontakt ska tillgodose den enskildes behov av</a:t>
            </a:r>
          </a:p>
        </p:txBody>
      </p:sp>
      <p:sp>
        <p:nvSpPr>
          <p:cNvPr id="15" name="Rektangel 14"/>
          <p:cNvSpPr/>
          <p:nvPr/>
        </p:nvSpPr>
        <p:spPr>
          <a:xfrm>
            <a:off x="1157455" y="1739302"/>
            <a:ext cx="6206368" cy="3939540"/>
          </a:xfrm>
          <a:prstGeom prst="rect">
            <a:avLst/>
          </a:prstGeom>
        </p:spPr>
        <p:txBody>
          <a:bodyPr wrap="square">
            <a:spAutoFit/>
          </a:bodyPr>
          <a:lstStyle/>
          <a:p>
            <a:pPr marL="342900" indent="-342900">
              <a:lnSpc>
                <a:spcPct val="150000"/>
              </a:lnSpc>
              <a:buFont typeface="Arial" panose="020B0604020202020204" pitchFamily="34" charset="0"/>
              <a:buChar char="•"/>
            </a:pPr>
            <a:r>
              <a:rPr lang="sv-SE" sz="2400" b="1" dirty="0">
                <a:solidFill>
                  <a:schemeClr val="accent4"/>
                </a:solidFill>
              </a:rPr>
              <a:t>Trygghet</a:t>
            </a:r>
          </a:p>
          <a:p>
            <a:pPr marL="342900" indent="-342900">
              <a:lnSpc>
                <a:spcPct val="150000"/>
              </a:lnSpc>
              <a:buFont typeface="Arial" panose="020B0604020202020204" pitchFamily="34" charset="0"/>
              <a:buChar char="•"/>
            </a:pPr>
            <a:r>
              <a:rPr lang="sv-SE" sz="2400" b="1" dirty="0">
                <a:solidFill>
                  <a:schemeClr val="accent4"/>
                </a:solidFill>
              </a:rPr>
              <a:t>Kontinuitet</a:t>
            </a:r>
          </a:p>
          <a:p>
            <a:pPr marL="342900" indent="-342900">
              <a:lnSpc>
                <a:spcPct val="150000"/>
              </a:lnSpc>
              <a:buFont typeface="Arial" panose="020B0604020202020204" pitchFamily="34" charset="0"/>
              <a:buChar char="•"/>
            </a:pPr>
            <a:r>
              <a:rPr lang="sv-SE" sz="2400" b="1" dirty="0">
                <a:solidFill>
                  <a:schemeClr val="accent4"/>
                </a:solidFill>
              </a:rPr>
              <a:t>Individanpassad omsorg </a:t>
            </a:r>
          </a:p>
          <a:p>
            <a:pPr marL="342900" indent="-342900">
              <a:lnSpc>
                <a:spcPct val="150000"/>
              </a:lnSpc>
              <a:buFont typeface="Arial" panose="020B0604020202020204" pitchFamily="34" charset="0"/>
              <a:buChar char="•"/>
            </a:pPr>
            <a:r>
              <a:rPr lang="sv-SE" sz="2400" b="1" dirty="0">
                <a:solidFill>
                  <a:schemeClr val="accent4"/>
                </a:solidFill>
              </a:rPr>
              <a:t>Samordning</a:t>
            </a:r>
          </a:p>
          <a:p>
            <a:pPr>
              <a:spcBef>
                <a:spcPts val="600"/>
              </a:spcBef>
              <a:spcAft>
                <a:spcPts val="600"/>
              </a:spcAft>
            </a:pPr>
            <a:r>
              <a:rPr lang="sv-SE" sz="2400" dirty="0">
                <a:solidFill>
                  <a:schemeClr val="accent4"/>
                </a:solidFill>
              </a:rPr>
              <a:t>Alla som utför hemtjänstinsatser behöver vara delaktiga. </a:t>
            </a:r>
          </a:p>
          <a:p>
            <a:pPr>
              <a:spcAft>
                <a:spcPts val="600"/>
              </a:spcAft>
            </a:pPr>
            <a:r>
              <a:rPr lang="sv-SE" sz="2400" dirty="0">
                <a:solidFill>
                  <a:schemeClr val="accent4"/>
                </a:solidFill>
              </a:rPr>
              <a:t>Schemaläggning och planering behöver anpassas efter målen</a:t>
            </a:r>
            <a:r>
              <a:rPr lang="sv-SE" sz="2000" dirty="0">
                <a:solidFill>
                  <a:schemeClr val="accent4"/>
                </a:solidFill>
              </a:rPr>
              <a:t>. </a:t>
            </a:r>
          </a:p>
        </p:txBody>
      </p:sp>
      <p:grpSp>
        <p:nvGrpSpPr>
          <p:cNvPr id="6" name="Grupp 5" descr="Trygghet, kontinuitet"/>
          <p:cNvGrpSpPr/>
          <p:nvPr/>
        </p:nvGrpSpPr>
        <p:grpSpPr>
          <a:xfrm>
            <a:off x="7425223" y="2120081"/>
            <a:ext cx="3238983" cy="1572611"/>
            <a:chOff x="7456049" y="3124021"/>
            <a:chExt cx="3238983" cy="1572611"/>
          </a:xfrm>
        </p:grpSpPr>
        <p:grpSp>
          <p:nvGrpSpPr>
            <p:cNvPr id="7" name="Grupp 6"/>
            <p:cNvGrpSpPr/>
            <p:nvPr/>
          </p:nvGrpSpPr>
          <p:grpSpPr>
            <a:xfrm>
              <a:off x="7456049" y="3124025"/>
              <a:ext cx="1331557" cy="1572607"/>
              <a:chOff x="7235204" y="3351397"/>
              <a:chExt cx="1331557" cy="1572607"/>
            </a:xfrm>
          </p:grpSpPr>
          <p:pic>
            <p:nvPicPr>
              <p:cNvPr id="13" name="Bildobjekt 12" descr="Två händer som håller ett hjärta"/>
              <p:cNvPicPr>
                <a:picLocks noChangeAspect="1"/>
              </p:cNvPicPr>
              <p:nvPr/>
            </p:nvPicPr>
            <p:blipFill rotWithShape="1">
              <a:blip r:embed="rId3">
                <a:extLst>
                  <a:ext uri="{28A0092B-C50C-407E-A947-70E740481C1C}">
                    <a14:useLocalDpi xmlns:a14="http://schemas.microsoft.com/office/drawing/2010/main" val="0"/>
                  </a:ext>
                </a:extLst>
              </a:blip>
              <a:srcRect l="31357" t="36979" r="58328" b="45711"/>
              <a:stretch/>
            </p:blipFill>
            <p:spPr>
              <a:xfrm>
                <a:off x="7285390" y="3351397"/>
                <a:ext cx="1080000" cy="1105342"/>
              </a:xfrm>
              <a:prstGeom prst="rect">
                <a:avLst/>
              </a:prstGeom>
            </p:spPr>
          </p:pic>
          <p:sp>
            <p:nvSpPr>
              <p:cNvPr id="14" name="textruta 13"/>
              <p:cNvSpPr txBox="1"/>
              <p:nvPr/>
            </p:nvSpPr>
            <p:spPr>
              <a:xfrm>
                <a:off x="7235204" y="4523894"/>
                <a:ext cx="1331557" cy="400110"/>
              </a:xfrm>
              <a:prstGeom prst="rect">
                <a:avLst/>
              </a:prstGeom>
              <a:noFill/>
            </p:spPr>
            <p:txBody>
              <a:bodyPr wrap="square" rtlCol="0">
                <a:spAutoFit/>
              </a:bodyPr>
              <a:lstStyle/>
              <a:p>
                <a:pPr algn="ctr"/>
                <a:r>
                  <a:rPr lang="sv-SE" sz="2000" b="1" dirty="0">
                    <a:solidFill>
                      <a:schemeClr val="accent4"/>
                    </a:solidFill>
                  </a:rPr>
                  <a:t>Trygghet</a:t>
                </a:r>
                <a:endParaRPr lang="sv-SE" sz="2000" dirty="0">
                  <a:solidFill>
                    <a:schemeClr val="accent4"/>
                  </a:solidFill>
                </a:endParaRPr>
              </a:p>
            </p:txBody>
          </p:sp>
        </p:grpSp>
        <p:grpSp>
          <p:nvGrpSpPr>
            <p:cNvPr id="8" name="Grupp 7"/>
            <p:cNvGrpSpPr/>
            <p:nvPr/>
          </p:nvGrpSpPr>
          <p:grpSpPr>
            <a:xfrm>
              <a:off x="9142918" y="3124021"/>
              <a:ext cx="1552114" cy="1572611"/>
              <a:chOff x="9140731" y="3351393"/>
              <a:chExt cx="1552114" cy="1572611"/>
            </a:xfrm>
          </p:grpSpPr>
          <p:grpSp>
            <p:nvGrpSpPr>
              <p:cNvPr id="9" name="Grupp 8"/>
              <p:cNvGrpSpPr/>
              <p:nvPr/>
            </p:nvGrpSpPr>
            <p:grpSpPr>
              <a:xfrm>
                <a:off x="9323208" y="3351393"/>
                <a:ext cx="1065208" cy="1080000"/>
                <a:chOff x="3015299" y="2144295"/>
                <a:chExt cx="1065208" cy="1080000"/>
              </a:xfrm>
            </p:grpSpPr>
            <p:sp>
              <p:nvSpPr>
                <p:cNvPr id="11" name="Ellips 10"/>
                <p:cNvSpPr>
                  <a:spLocks noChangeAspect="1"/>
                </p:cNvSpPr>
                <p:nvPr/>
              </p:nvSpPr>
              <p:spPr>
                <a:xfrm>
                  <a:off x="3015299" y="2144295"/>
                  <a:ext cx="1065208" cy="1080000"/>
                </a:xfrm>
                <a:prstGeom prst="ellipse">
                  <a:avLst/>
                </a:prstGeom>
                <a:solidFill>
                  <a:srgbClr val="ECECEC"/>
                </a:solid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12" name="Bildobjekt 11" descr="Två böjda pilar som bildar en cirkel"/>
                <p:cNvPicPr/>
                <p:nvPr/>
              </p:nvPicPr>
              <p:blipFill>
                <a:blip r:embed="rId4"/>
                <a:stretch>
                  <a:fillRect/>
                </a:stretch>
              </p:blipFill>
              <p:spPr>
                <a:xfrm flipH="1">
                  <a:off x="3184483" y="2337748"/>
                  <a:ext cx="720000" cy="720000"/>
                </a:xfrm>
                <a:prstGeom prst="rect">
                  <a:avLst/>
                </a:prstGeom>
              </p:spPr>
            </p:pic>
          </p:grpSp>
          <p:sp>
            <p:nvSpPr>
              <p:cNvPr id="10" name="textruta 9"/>
              <p:cNvSpPr txBox="1"/>
              <p:nvPr/>
            </p:nvSpPr>
            <p:spPr>
              <a:xfrm>
                <a:off x="9140731" y="4523894"/>
                <a:ext cx="1552114" cy="400110"/>
              </a:xfrm>
              <a:prstGeom prst="rect">
                <a:avLst/>
              </a:prstGeom>
              <a:noFill/>
            </p:spPr>
            <p:txBody>
              <a:bodyPr wrap="square" rtlCol="0">
                <a:spAutoFit/>
              </a:bodyPr>
              <a:lstStyle/>
              <a:p>
                <a:pPr algn="ctr"/>
                <a:r>
                  <a:rPr lang="sv-SE" sz="2000" b="1" dirty="0">
                    <a:solidFill>
                      <a:schemeClr val="accent4"/>
                    </a:solidFill>
                  </a:rPr>
                  <a:t>Kontinuitet</a:t>
                </a:r>
                <a:endParaRPr lang="sv-SE" sz="2000" dirty="0">
                  <a:solidFill>
                    <a:schemeClr val="accent4"/>
                  </a:solidFill>
                </a:endParaRPr>
              </a:p>
            </p:txBody>
          </p:sp>
        </p:grpSp>
      </p:grpSp>
      <p:sp>
        <p:nvSpPr>
          <p:cNvPr id="4" name="Platshållare för sidfot 3"/>
          <p:cNvSpPr>
            <a:spLocks noGrp="1"/>
          </p:cNvSpPr>
          <p:nvPr>
            <p:ph type="ftr" sz="quarter" idx="11"/>
          </p:nvPr>
        </p:nvSpPr>
        <p:spPr/>
        <p:txBody>
          <a:bodyPr/>
          <a:lstStyle/>
          <a:p>
            <a:r>
              <a:rPr lang="sv-SE" dirty="0"/>
              <a:t>Sveriges kunskapsmyndighet för vård och omsorg </a:t>
            </a:r>
          </a:p>
        </p:txBody>
      </p:sp>
      <p:sp>
        <p:nvSpPr>
          <p:cNvPr id="3" name="Platshållare för datum 2"/>
          <p:cNvSpPr>
            <a:spLocks noGrp="1"/>
          </p:cNvSpPr>
          <p:nvPr>
            <p:ph type="dt" sz="half" idx="10"/>
          </p:nvPr>
        </p:nvSpPr>
        <p:spPr/>
        <p:txBody>
          <a:bodyPr/>
          <a:lstStyle/>
          <a:p>
            <a:endParaRPr lang="sv-SE" dirty="0"/>
          </a:p>
        </p:txBody>
      </p:sp>
      <p:pic>
        <p:nvPicPr>
          <p:cNvPr id="17" name="Bildobjekt 16">
            <a:extLst>
              <a:ext uri="{FF2B5EF4-FFF2-40B4-BE49-F238E27FC236}">
                <a16:creationId xmlns:a16="http://schemas.microsoft.com/office/drawing/2014/main" id="{13102FA5-80C5-4A5D-93EC-96BC5FFE7CB1}"/>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9214559" y="3904609"/>
            <a:ext cx="1186609" cy="1080000"/>
          </a:xfrm>
          <a:prstGeom prst="rect">
            <a:avLst/>
          </a:prstGeom>
        </p:spPr>
      </p:pic>
      <p:sp>
        <p:nvSpPr>
          <p:cNvPr id="18" name="textruta 17">
            <a:extLst>
              <a:ext uri="{FF2B5EF4-FFF2-40B4-BE49-F238E27FC236}">
                <a16:creationId xmlns:a16="http://schemas.microsoft.com/office/drawing/2014/main" id="{5E356D78-D78E-4F45-AC3F-1482BB83DFC3}"/>
              </a:ext>
            </a:extLst>
          </p:cNvPr>
          <p:cNvSpPr txBox="1"/>
          <p:nvPr/>
        </p:nvSpPr>
        <p:spPr>
          <a:xfrm>
            <a:off x="9134549" y="5240142"/>
            <a:ext cx="1808625" cy="400110"/>
          </a:xfrm>
          <a:prstGeom prst="rect">
            <a:avLst/>
          </a:prstGeom>
          <a:noFill/>
        </p:spPr>
        <p:txBody>
          <a:bodyPr wrap="square" rtlCol="0">
            <a:spAutoFit/>
          </a:bodyPr>
          <a:lstStyle/>
          <a:p>
            <a:pPr algn="ctr"/>
            <a:r>
              <a:rPr lang="sv-SE" sz="2000" b="1" dirty="0">
                <a:solidFill>
                  <a:schemeClr val="accent4"/>
                </a:solidFill>
              </a:rPr>
              <a:t>Samordning</a:t>
            </a:r>
            <a:endParaRPr lang="sv-SE" sz="2000" dirty="0">
              <a:solidFill>
                <a:schemeClr val="accent4"/>
              </a:solidFill>
            </a:endParaRPr>
          </a:p>
        </p:txBody>
      </p:sp>
      <p:sp>
        <p:nvSpPr>
          <p:cNvPr id="24" name="textruta 23">
            <a:extLst>
              <a:ext uri="{FF2B5EF4-FFF2-40B4-BE49-F238E27FC236}">
                <a16:creationId xmlns:a16="http://schemas.microsoft.com/office/drawing/2014/main" id="{81F0B8D8-1296-4799-84F7-D4C31AA3895A}"/>
              </a:ext>
            </a:extLst>
          </p:cNvPr>
          <p:cNvSpPr txBox="1"/>
          <p:nvPr/>
        </p:nvSpPr>
        <p:spPr>
          <a:xfrm>
            <a:off x="7480626" y="5177992"/>
            <a:ext cx="1733933" cy="707886"/>
          </a:xfrm>
          <a:prstGeom prst="rect">
            <a:avLst/>
          </a:prstGeom>
          <a:solidFill>
            <a:srgbClr val="FFFFFF"/>
          </a:solidFill>
          <a:ln>
            <a:noFill/>
          </a:ln>
        </p:spPr>
        <p:txBody>
          <a:bodyPr wrap="square" rtlCol="0">
            <a:spAutoFit/>
          </a:bodyPr>
          <a:lstStyle/>
          <a:p>
            <a:r>
              <a:rPr lang="sv-SE" sz="2000" b="1" dirty="0">
                <a:solidFill>
                  <a:schemeClr val="accent4"/>
                </a:solidFill>
              </a:rPr>
              <a:t>Individ-</a:t>
            </a:r>
            <a:br>
              <a:rPr lang="sv-SE" sz="2000" b="1" dirty="0">
                <a:solidFill>
                  <a:schemeClr val="accent4"/>
                </a:solidFill>
              </a:rPr>
            </a:br>
            <a:r>
              <a:rPr lang="sv-SE" sz="2000" b="1" dirty="0">
                <a:solidFill>
                  <a:schemeClr val="accent4"/>
                </a:solidFill>
              </a:rPr>
              <a:t>anpassning</a:t>
            </a:r>
            <a:endParaRPr lang="sv-SE" sz="2000" dirty="0"/>
          </a:p>
        </p:txBody>
      </p:sp>
      <p:pic>
        <p:nvPicPr>
          <p:cNvPr id="20" name="Bildobjekt 19">
            <a:extLst>
              <a:ext uri="{FF2B5EF4-FFF2-40B4-BE49-F238E27FC236}">
                <a16:creationId xmlns:a16="http://schemas.microsoft.com/office/drawing/2014/main" id="{10645656-5DCA-4DEC-A0A4-904C01B42F57}"/>
              </a:ext>
            </a:extLst>
          </p:cNvPr>
          <p:cNvPicPr>
            <a:picLocks noChangeAspect="1"/>
          </p:cNvPicPr>
          <p:nvPr/>
        </p:nvPicPr>
        <p:blipFill>
          <a:blip r:embed="rId7"/>
          <a:stretch>
            <a:fillRect/>
          </a:stretch>
        </p:blipFill>
        <p:spPr>
          <a:xfrm>
            <a:off x="7539847" y="3983357"/>
            <a:ext cx="1080000" cy="1103650"/>
          </a:xfrm>
          <a:prstGeom prst="rect">
            <a:avLst/>
          </a:prstGeom>
        </p:spPr>
      </p:pic>
    </p:spTree>
    <p:extLst>
      <p:ext uri="{BB962C8B-B14F-4D97-AF65-F5344CB8AC3E}">
        <p14:creationId xmlns:p14="http://schemas.microsoft.com/office/powerpoint/2010/main" val="2354603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0B74F3-4731-424A-A203-620BE52D870B}"/>
              </a:ext>
            </a:extLst>
          </p:cNvPr>
          <p:cNvSpPr>
            <a:spLocks noGrp="1"/>
          </p:cNvSpPr>
          <p:nvPr>
            <p:ph type="title"/>
          </p:nvPr>
        </p:nvSpPr>
        <p:spPr>
          <a:xfrm>
            <a:off x="1071792" y="686593"/>
            <a:ext cx="9268800" cy="1565287"/>
          </a:xfrm>
        </p:spPr>
        <p:txBody>
          <a:bodyPr/>
          <a:lstStyle/>
          <a:p>
            <a:r>
              <a:rPr lang="sv-SE" dirty="0"/>
              <a:t>Hemtjänstutföraren ska utveckla rollen som fast omsorgskontakt </a:t>
            </a:r>
          </a:p>
        </p:txBody>
      </p:sp>
      <p:sp>
        <p:nvSpPr>
          <p:cNvPr id="3" name="Platshållare för datum 2">
            <a:extLst>
              <a:ext uri="{FF2B5EF4-FFF2-40B4-BE49-F238E27FC236}">
                <a16:creationId xmlns:a16="http://schemas.microsoft.com/office/drawing/2014/main" id="{DF13C122-5367-43D1-BECC-D421B54451DB}"/>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B5714EE9-2158-4593-AABE-74F02B939B09}"/>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5F85DA3A-B84D-4C62-B2D3-252E91B7CBA4}"/>
              </a:ext>
            </a:extLst>
          </p:cNvPr>
          <p:cNvSpPr>
            <a:spLocks noGrp="1"/>
          </p:cNvSpPr>
          <p:nvPr>
            <p:ph sz="quarter" idx="13"/>
          </p:nvPr>
        </p:nvSpPr>
        <p:spPr>
          <a:xfrm>
            <a:off x="1071792" y="2209734"/>
            <a:ext cx="9279467" cy="4219777"/>
          </a:xfrm>
        </p:spPr>
        <p:txBody>
          <a:bodyPr/>
          <a:lstStyle/>
          <a:p>
            <a:r>
              <a:rPr lang="sv-SE" dirty="0">
                <a:solidFill>
                  <a:schemeClr val="tx1"/>
                </a:solidFill>
              </a:rPr>
              <a:t>Utföraren som känner den enskilde och personalen har troligen bäst förutsättningar att utse vem som ska vara fast omsorgskontakt. </a:t>
            </a:r>
          </a:p>
          <a:p>
            <a:r>
              <a:rPr lang="sv-SE" dirty="0">
                <a:solidFill>
                  <a:schemeClr val="tx1"/>
                </a:solidFill>
              </a:rPr>
              <a:t>Utföraren ska utforma den fasta omsorgskontaktens roll och arbetsuppgifter med vägledning av de mål och syften som anges i bestämmelsen.</a:t>
            </a:r>
          </a:p>
          <a:p>
            <a:r>
              <a:rPr lang="sv-SE" dirty="0">
                <a:solidFill>
                  <a:schemeClr val="tx1"/>
                </a:solidFill>
              </a:rPr>
              <a:t>Skapa förutsättningar för omsorgskontaktens arbete. </a:t>
            </a:r>
          </a:p>
          <a:p>
            <a:r>
              <a:rPr lang="sv-SE" dirty="0">
                <a:solidFill>
                  <a:schemeClr val="tx1"/>
                </a:solidFill>
              </a:rPr>
              <a:t>Socialstyrelsens vägledning kan vara ett stöd i arbetet. </a:t>
            </a:r>
          </a:p>
          <a:p>
            <a:endParaRPr lang="sv-SE" dirty="0">
              <a:solidFill>
                <a:srgbClr val="FF0000"/>
              </a:solidFill>
            </a:endParaRPr>
          </a:p>
        </p:txBody>
      </p:sp>
    </p:spTree>
    <p:extLst>
      <p:ext uri="{BB962C8B-B14F-4D97-AF65-F5344CB8AC3E}">
        <p14:creationId xmlns:p14="http://schemas.microsoft.com/office/powerpoint/2010/main" val="2057211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9B4F0A-E6D9-46FB-9FC7-7C85A6EE48F4}"/>
              </a:ext>
            </a:extLst>
          </p:cNvPr>
          <p:cNvSpPr>
            <a:spLocks noGrp="1"/>
          </p:cNvSpPr>
          <p:nvPr>
            <p:ph type="title"/>
          </p:nvPr>
        </p:nvSpPr>
        <p:spPr>
          <a:xfrm>
            <a:off x="1051560" y="606885"/>
            <a:ext cx="11140440" cy="941226"/>
          </a:xfrm>
          <a:noFill/>
        </p:spPr>
        <p:txBody>
          <a:bodyPr vert="horz" lIns="0" tIns="0" rIns="0" bIns="0" rtlCol="0" anchor="t" anchorCtr="0">
            <a:noAutofit/>
          </a:bodyPr>
          <a:lstStyle/>
          <a:p>
            <a:r>
              <a:rPr lang="sv-SE" dirty="0"/>
              <a:t>Förutsättningar för trygghet och kontinuitet</a:t>
            </a:r>
            <a:br>
              <a:rPr lang="sv-SE" dirty="0"/>
            </a:br>
            <a:r>
              <a:rPr lang="sv-SE" dirty="0"/>
              <a:t>	</a:t>
            </a:r>
            <a:endParaRPr lang="sv-SE" dirty="0">
              <a:solidFill>
                <a:schemeClr val="tx1"/>
              </a:solidFill>
            </a:endParaRPr>
          </a:p>
        </p:txBody>
      </p:sp>
      <p:sp>
        <p:nvSpPr>
          <p:cNvPr id="3" name="Platshållare för datum 2">
            <a:extLst>
              <a:ext uri="{FF2B5EF4-FFF2-40B4-BE49-F238E27FC236}">
                <a16:creationId xmlns:a16="http://schemas.microsoft.com/office/drawing/2014/main" id="{48C03F8E-A212-4E42-B173-4501A8D7B72A}"/>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99EC9BE4-BA24-4BD8-B1FA-AEC525ED0387}"/>
              </a:ext>
            </a:extLst>
          </p:cNvPr>
          <p:cNvSpPr>
            <a:spLocks noGrp="1"/>
          </p:cNvSpPr>
          <p:nvPr>
            <p:ph type="ftr" sz="quarter" idx="11"/>
          </p:nvPr>
        </p:nvSpPr>
        <p:spPr/>
        <p:txBody>
          <a:bodyPr/>
          <a:lstStyle/>
          <a:p>
            <a:r>
              <a:rPr lang="sv-SE" dirty="0"/>
              <a:t>Sveriges kunskapsmyndighet för vård och omsorg </a:t>
            </a:r>
          </a:p>
        </p:txBody>
      </p:sp>
      <p:sp>
        <p:nvSpPr>
          <p:cNvPr id="6" name="textruta 5">
            <a:extLst>
              <a:ext uri="{FF2B5EF4-FFF2-40B4-BE49-F238E27FC236}">
                <a16:creationId xmlns:a16="http://schemas.microsoft.com/office/drawing/2014/main" id="{15C3F457-8637-41B0-BC50-1C38E641F673}"/>
              </a:ext>
            </a:extLst>
          </p:cNvPr>
          <p:cNvSpPr txBox="1"/>
          <p:nvPr/>
        </p:nvSpPr>
        <p:spPr>
          <a:xfrm>
            <a:off x="1011169" y="1785899"/>
            <a:ext cx="9144000" cy="4647426"/>
          </a:xfrm>
          <a:prstGeom prst="rect">
            <a:avLst/>
          </a:prstGeom>
          <a:noFill/>
        </p:spPr>
        <p:txBody>
          <a:bodyPr wrap="square" rtlCol="0">
            <a:spAutoFit/>
          </a:bodyPr>
          <a:lstStyle/>
          <a:p>
            <a:pPr>
              <a:spcAft>
                <a:spcPts val="600"/>
              </a:spcAft>
            </a:pPr>
            <a:r>
              <a:rPr lang="sv-SE" sz="2200" b="1" dirty="0">
                <a:solidFill>
                  <a:schemeClr val="accent4"/>
                </a:solidFill>
              </a:rPr>
              <a:t>En god relation är grunden för trygghet</a:t>
            </a:r>
          </a:p>
          <a:p>
            <a:pPr>
              <a:spcAft>
                <a:spcPts val="600"/>
              </a:spcAft>
            </a:pPr>
            <a:r>
              <a:rPr lang="sv-SE" sz="2200" dirty="0"/>
              <a:t>När omsorgskontakten känner den enskilde finns större möjlighet att upptäcka förändringar i hälsotillstånd och att kontakta andra professioner när det behövs</a:t>
            </a:r>
          </a:p>
          <a:p>
            <a:pPr>
              <a:spcAft>
                <a:spcPts val="600"/>
              </a:spcAft>
            </a:pPr>
            <a:r>
              <a:rPr lang="sv-SE" sz="2200" b="1" dirty="0">
                <a:solidFill>
                  <a:schemeClr val="accent4"/>
                </a:solidFill>
              </a:rPr>
              <a:t>Tydlig information och förutsägbarhet skapar trygghet.</a:t>
            </a:r>
          </a:p>
          <a:p>
            <a:pPr>
              <a:spcAft>
                <a:spcPts val="600"/>
              </a:spcAft>
            </a:pPr>
            <a:r>
              <a:rPr lang="sv-SE" sz="2200" dirty="0">
                <a:solidFill>
                  <a:schemeClr val="accent4"/>
                </a:solidFill>
              </a:rPr>
              <a:t>Ge information på ett sätt som den enskilde förstår </a:t>
            </a:r>
          </a:p>
          <a:p>
            <a:pPr>
              <a:spcAft>
                <a:spcPts val="600"/>
              </a:spcAft>
            </a:pPr>
            <a:r>
              <a:rPr lang="sv-SE" sz="2200" dirty="0"/>
              <a:t>Säkerställ att personen som har hemtjänst och eventuella anhöriga vet </a:t>
            </a:r>
          </a:p>
          <a:p>
            <a:pPr>
              <a:tabLst>
                <a:tab pos="354013" algn="l"/>
              </a:tabLst>
            </a:pPr>
            <a:r>
              <a:rPr lang="sv-SE" sz="2200" dirty="0"/>
              <a:t>- 	vad fast omsorgskontakt är</a:t>
            </a:r>
          </a:p>
          <a:p>
            <a:pPr marL="342900" indent="-342900">
              <a:buFontTx/>
              <a:buChar char="-"/>
            </a:pPr>
            <a:r>
              <a:rPr lang="sv-SE" sz="2200" dirty="0"/>
              <a:t>hur man når omsorgskontakten</a:t>
            </a:r>
          </a:p>
          <a:p>
            <a:pPr marL="342900" indent="-342900">
              <a:buFontTx/>
              <a:buChar char="-"/>
            </a:pPr>
            <a:r>
              <a:rPr lang="sv-SE" sz="2200" dirty="0"/>
              <a:t>att man kan byta omsorgskontakt om relationen inte fungerar </a:t>
            </a:r>
          </a:p>
          <a:p>
            <a:pPr>
              <a:spcBef>
                <a:spcPts val="600"/>
              </a:spcBef>
              <a:spcAft>
                <a:spcPts val="600"/>
              </a:spcAft>
            </a:pPr>
            <a:r>
              <a:rPr lang="sv-SE" sz="2200" dirty="0">
                <a:solidFill>
                  <a:schemeClr val="accent4"/>
                </a:solidFill>
              </a:rPr>
              <a:t>Fast omsorgskontakt är en trygghet även för anhöriga. </a:t>
            </a:r>
          </a:p>
          <a:p>
            <a:endParaRPr lang="sv-SE" sz="1900" dirty="0"/>
          </a:p>
        </p:txBody>
      </p:sp>
      <p:pic>
        <p:nvPicPr>
          <p:cNvPr id="12" name="Bildobjekt 11" descr="Två händer som håller ett hjärta">
            <a:extLst>
              <a:ext uri="{FF2B5EF4-FFF2-40B4-BE49-F238E27FC236}">
                <a16:creationId xmlns:a16="http://schemas.microsoft.com/office/drawing/2014/main" id="{6F91CAE3-95A5-4D44-92B1-5302C7B349A6}"/>
              </a:ext>
            </a:extLst>
          </p:cNvPr>
          <p:cNvPicPr>
            <a:picLocks/>
          </p:cNvPicPr>
          <p:nvPr/>
        </p:nvPicPr>
        <p:blipFill rotWithShape="1">
          <a:blip r:embed="rId3">
            <a:extLst>
              <a:ext uri="{28A0092B-C50C-407E-A947-70E740481C1C}">
                <a14:useLocalDpi xmlns:a14="http://schemas.microsoft.com/office/drawing/2010/main" val="0"/>
              </a:ext>
            </a:extLst>
          </a:blip>
          <a:srcRect l="31357" t="36979" r="58328" b="45711"/>
          <a:stretch/>
        </p:blipFill>
        <p:spPr>
          <a:xfrm>
            <a:off x="10381087" y="646956"/>
            <a:ext cx="1080000" cy="1103729"/>
          </a:xfrm>
          <a:prstGeom prst="rect">
            <a:avLst/>
          </a:prstGeom>
          <a:ln>
            <a:noFill/>
          </a:ln>
        </p:spPr>
      </p:pic>
    </p:spTree>
    <p:extLst>
      <p:ext uri="{BB962C8B-B14F-4D97-AF65-F5344CB8AC3E}">
        <p14:creationId xmlns:p14="http://schemas.microsoft.com/office/powerpoint/2010/main" val="1382108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9B4F0A-E6D9-46FB-9FC7-7C85A6EE48F4}"/>
              </a:ext>
            </a:extLst>
          </p:cNvPr>
          <p:cNvSpPr>
            <a:spLocks noGrp="1"/>
          </p:cNvSpPr>
          <p:nvPr>
            <p:ph type="title"/>
          </p:nvPr>
        </p:nvSpPr>
        <p:spPr>
          <a:xfrm>
            <a:off x="1080636" y="808000"/>
            <a:ext cx="11111363" cy="973764"/>
          </a:xfrm>
          <a:noFill/>
        </p:spPr>
        <p:txBody>
          <a:bodyPr/>
          <a:lstStyle/>
          <a:p>
            <a:r>
              <a:rPr lang="sv-SE" dirty="0"/>
              <a:t>Förutsättningar för trygghet och kontinuitet</a:t>
            </a:r>
            <a:br>
              <a:rPr lang="sv-SE" dirty="0"/>
            </a:br>
            <a:r>
              <a:rPr lang="sv-SE" dirty="0"/>
              <a:t>	</a:t>
            </a:r>
            <a:endParaRPr lang="sv-SE" dirty="0">
              <a:solidFill>
                <a:schemeClr val="tx1"/>
              </a:solidFill>
            </a:endParaRPr>
          </a:p>
        </p:txBody>
      </p:sp>
      <p:sp>
        <p:nvSpPr>
          <p:cNvPr id="3" name="Platshållare för datum 2">
            <a:extLst>
              <a:ext uri="{FF2B5EF4-FFF2-40B4-BE49-F238E27FC236}">
                <a16:creationId xmlns:a16="http://schemas.microsoft.com/office/drawing/2014/main" id="{48C03F8E-A212-4E42-B173-4501A8D7B72A}"/>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99EC9BE4-BA24-4BD8-B1FA-AEC525ED0387}"/>
              </a:ext>
            </a:extLst>
          </p:cNvPr>
          <p:cNvSpPr>
            <a:spLocks noGrp="1"/>
          </p:cNvSpPr>
          <p:nvPr>
            <p:ph type="ftr" sz="quarter" idx="11"/>
          </p:nvPr>
        </p:nvSpPr>
        <p:spPr/>
        <p:txBody>
          <a:bodyPr/>
          <a:lstStyle/>
          <a:p>
            <a:r>
              <a:rPr lang="sv-SE"/>
              <a:t>Sveriges kunskapsmyndighet för vård och omsorg </a:t>
            </a:r>
            <a:endParaRPr lang="sv-SE" dirty="0"/>
          </a:p>
        </p:txBody>
      </p:sp>
      <p:grpSp>
        <p:nvGrpSpPr>
          <p:cNvPr id="24" name="Grupp 23" descr="Trygghet, kontinuitet">
            <a:extLst>
              <a:ext uri="{FF2B5EF4-FFF2-40B4-BE49-F238E27FC236}">
                <a16:creationId xmlns:a16="http://schemas.microsoft.com/office/drawing/2014/main" id="{09BAF96C-8232-43AD-B8D5-0738C72A55D9}"/>
              </a:ext>
            </a:extLst>
          </p:cNvPr>
          <p:cNvGrpSpPr/>
          <p:nvPr/>
        </p:nvGrpSpPr>
        <p:grpSpPr>
          <a:xfrm>
            <a:off x="9433314" y="875747"/>
            <a:ext cx="1944642" cy="1431828"/>
            <a:chOff x="7456049" y="2735401"/>
            <a:chExt cx="3238983" cy="2166538"/>
          </a:xfrm>
        </p:grpSpPr>
        <p:sp>
          <p:nvSpPr>
            <p:cNvPr id="32" name="textruta 31">
              <a:extLst>
                <a:ext uri="{FF2B5EF4-FFF2-40B4-BE49-F238E27FC236}">
                  <a16:creationId xmlns:a16="http://schemas.microsoft.com/office/drawing/2014/main" id="{421B806C-385C-41D4-8DBE-682CCAE6AF24}"/>
                </a:ext>
              </a:extLst>
            </p:cNvPr>
            <p:cNvSpPr txBox="1"/>
            <p:nvPr/>
          </p:nvSpPr>
          <p:spPr>
            <a:xfrm>
              <a:off x="7456049" y="4296522"/>
              <a:ext cx="1331557" cy="605417"/>
            </a:xfrm>
            <a:prstGeom prst="rect">
              <a:avLst/>
            </a:prstGeom>
            <a:noFill/>
            <a:ln>
              <a:noFill/>
            </a:ln>
          </p:spPr>
          <p:txBody>
            <a:bodyPr wrap="square" rtlCol="0">
              <a:spAutoFit/>
            </a:bodyPr>
            <a:lstStyle/>
            <a:p>
              <a:pPr algn="ctr"/>
              <a:endParaRPr lang="sv-SE" sz="2000" dirty="0">
                <a:solidFill>
                  <a:schemeClr val="accent4"/>
                </a:solidFill>
              </a:endParaRPr>
            </a:p>
          </p:txBody>
        </p:sp>
        <p:grpSp>
          <p:nvGrpSpPr>
            <p:cNvPr id="26" name="Grupp 25">
              <a:extLst>
                <a:ext uri="{FF2B5EF4-FFF2-40B4-BE49-F238E27FC236}">
                  <a16:creationId xmlns:a16="http://schemas.microsoft.com/office/drawing/2014/main" id="{553ED3FE-DF32-4234-84A4-748206811F5E}"/>
                </a:ext>
              </a:extLst>
            </p:cNvPr>
            <p:cNvGrpSpPr/>
            <p:nvPr/>
          </p:nvGrpSpPr>
          <p:grpSpPr>
            <a:xfrm>
              <a:off x="9142918" y="2735401"/>
              <a:ext cx="1552114" cy="2166538"/>
              <a:chOff x="9140731" y="2962773"/>
              <a:chExt cx="1552114" cy="2166538"/>
            </a:xfrm>
          </p:grpSpPr>
          <p:grpSp>
            <p:nvGrpSpPr>
              <p:cNvPr id="27" name="Grupp 26">
                <a:extLst>
                  <a:ext uri="{FF2B5EF4-FFF2-40B4-BE49-F238E27FC236}">
                    <a16:creationId xmlns:a16="http://schemas.microsoft.com/office/drawing/2014/main" id="{89C109E8-471A-4EA7-8913-8CBB6B360F99}"/>
                  </a:ext>
                </a:extLst>
              </p:cNvPr>
              <p:cNvGrpSpPr/>
              <p:nvPr/>
            </p:nvGrpSpPr>
            <p:grpSpPr>
              <a:xfrm>
                <a:off x="9243198" y="2962773"/>
                <a:ext cx="1351280" cy="1370044"/>
                <a:chOff x="2935289" y="1755675"/>
                <a:chExt cx="1351280" cy="1370044"/>
              </a:xfrm>
            </p:grpSpPr>
            <p:sp>
              <p:nvSpPr>
                <p:cNvPr id="29" name="Ellips 28">
                  <a:extLst>
                    <a:ext uri="{FF2B5EF4-FFF2-40B4-BE49-F238E27FC236}">
                      <a16:creationId xmlns:a16="http://schemas.microsoft.com/office/drawing/2014/main" id="{45FD06B8-2250-4C7F-8334-CE09F8644840}"/>
                    </a:ext>
                  </a:extLst>
                </p:cNvPr>
                <p:cNvSpPr/>
                <p:nvPr/>
              </p:nvSpPr>
              <p:spPr>
                <a:xfrm>
                  <a:off x="2935289" y="1755675"/>
                  <a:ext cx="1351280" cy="1370044"/>
                </a:xfrm>
                <a:prstGeom prst="ellipse">
                  <a:avLst/>
                </a:prstGeom>
                <a:solidFill>
                  <a:srgbClr val="ECECE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30" name="Bildobjekt 29" descr="Två böjda pilar som bildar en cirkel">
                  <a:extLst>
                    <a:ext uri="{FF2B5EF4-FFF2-40B4-BE49-F238E27FC236}">
                      <a16:creationId xmlns:a16="http://schemas.microsoft.com/office/drawing/2014/main" id="{9FB8892F-13AF-4B78-B2D5-97D8CC30533D}"/>
                    </a:ext>
                  </a:extLst>
                </p:cNvPr>
                <p:cNvPicPr/>
                <p:nvPr/>
              </p:nvPicPr>
              <p:blipFill>
                <a:blip r:embed="rId3"/>
                <a:stretch>
                  <a:fillRect/>
                </a:stretch>
              </p:blipFill>
              <p:spPr>
                <a:xfrm flipH="1">
                  <a:off x="3111114" y="1983744"/>
                  <a:ext cx="999630" cy="932669"/>
                </a:xfrm>
                <a:prstGeom prst="rect">
                  <a:avLst/>
                </a:prstGeom>
                <a:ln>
                  <a:noFill/>
                </a:ln>
              </p:spPr>
            </p:pic>
          </p:grpSp>
          <p:sp>
            <p:nvSpPr>
              <p:cNvPr id="28" name="textruta 27">
                <a:extLst>
                  <a:ext uri="{FF2B5EF4-FFF2-40B4-BE49-F238E27FC236}">
                    <a16:creationId xmlns:a16="http://schemas.microsoft.com/office/drawing/2014/main" id="{597C1357-3A7C-49C0-BF53-9C39798584B1}"/>
                  </a:ext>
                </a:extLst>
              </p:cNvPr>
              <p:cNvSpPr txBox="1"/>
              <p:nvPr/>
            </p:nvSpPr>
            <p:spPr>
              <a:xfrm>
                <a:off x="9140731" y="4523894"/>
                <a:ext cx="1552114" cy="605417"/>
              </a:xfrm>
              <a:prstGeom prst="rect">
                <a:avLst/>
              </a:prstGeom>
              <a:noFill/>
              <a:ln>
                <a:noFill/>
              </a:ln>
            </p:spPr>
            <p:txBody>
              <a:bodyPr wrap="square" rtlCol="0">
                <a:spAutoFit/>
              </a:bodyPr>
              <a:lstStyle/>
              <a:p>
                <a:pPr algn="ctr"/>
                <a:endParaRPr lang="sv-SE" sz="2000" dirty="0">
                  <a:solidFill>
                    <a:schemeClr val="accent4"/>
                  </a:solidFill>
                </a:endParaRPr>
              </a:p>
            </p:txBody>
          </p:sp>
        </p:grpSp>
      </p:grpSp>
      <p:sp>
        <p:nvSpPr>
          <p:cNvPr id="6" name="textruta 5">
            <a:extLst>
              <a:ext uri="{FF2B5EF4-FFF2-40B4-BE49-F238E27FC236}">
                <a16:creationId xmlns:a16="http://schemas.microsoft.com/office/drawing/2014/main" id="{15C3F457-8637-41B0-BC50-1C38E641F673}"/>
              </a:ext>
            </a:extLst>
          </p:cNvPr>
          <p:cNvSpPr txBox="1"/>
          <p:nvPr/>
        </p:nvSpPr>
        <p:spPr>
          <a:xfrm>
            <a:off x="1021579" y="2035564"/>
            <a:ext cx="9384056" cy="3816429"/>
          </a:xfrm>
          <a:prstGeom prst="rect">
            <a:avLst/>
          </a:prstGeom>
          <a:noFill/>
        </p:spPr>
        <p:txBody>
          <a:bodyPr wrap="square" rtlCol="0">
            <a:spAutoFit/>
          </a:bodyPr>
          <a:lstStyle/>
          <a:p>
            <a:r>
              <a:rPr lang="sv-SE" sz="2200" dirty="0"/>
              <a:t>Prioritera kontinuitet vid schemaläggning och planering t ex genom att </a:t>
            </a:r>
          </a:p>
          <a:p>
            <a:pPr marL="342900" indent="-342900">
              <a:buFontTx/>
              <a:buChar char="-"/>
            </a:pPr>
            <a:r>
              <a:rPr lang="sv-SE" sz="2200" dirty="0"/>
              <a:t>planera så att omsorgskontakten kan gå ofta till den enskilde</a:t>
            </a:r>
          </a:p>
          <a:p>
            <a:pPr marL="342900" indent="-342900">
              <a:buFontTx/>
              <a:buChar char="-"/>
            </a:pPr>
            <a:r>
              <a:rPr lang="sv-SE" sz="2200" dirty="0"/>
              <a:t>ha små, geografiskt avgränsade arbetslag</a:t>
            </a:r>
          </a:p>
          <a:p>
            <a:pPr marL="342900" indent="-342900">
              <a:buFontTx/>
              <a:buChar char="-"/>
            </a:pPr>
            <a:r>
              <a:rPr lang="sv-SE" sz="2200" dirty="0"/>
              <a:t>ha en strategi för att hantera sjukfrånvaro och annan ledighet, t.ex. genom att ha resurspersonal som täcker upp vid frånvaro, vice omsorgskontakt</a:t>
            </a:r>
          </a:p>
          <a:p>
            <a:endParaRPr lang="sv-SE" sz="2200" dirty="0">
              <a:solidFill>
                <a:schemeClr val="accent4"/>
              </a:solidFill>
            </a:endParaRPr>
          </a:p>
          <a:p>
            <a:r>
              <a:rPr lang="sv-SE" sz="2200" dirty="0">
                <a:solidFill>
                  <a:schemeClr val="accent4"/>
                </a:solidFill>
              </a:rPr>
              <a:t>Minska personalomsättning och behålla kompetens</a:t>
            </a:r>
          </a:p>
          <a:p>
            <a:pPr marL="342900" indent="-342900">
              <a:buFontTx/>
              <a:buChar char="-"/>
            </a:pPr>
            <a:r>
              <a:rPr lang="sv-SE" sz="2200" dirty="0">
                <a:solidFill>
                  <a:schemeClr val="accent4"/>
                </a:solidFill>
              </a:rPr>
              <a:t>främja friska arbetsplatser för lägre sjukfrånvaro</a:t>
            </a:r>
          </a:p>
          <a:p>
            <a:pPr marL="342900" indent="-342900">
              <a:buFontTx/>
              <a:buChar char="-"/>
            </a:pPr>
            <a:r>
              <a:rPr lang="sv-SE" sz="2200" dirty="0">
                <a:solidFill>
                  <a:schemeClr val="accent4"/>
                </a:solidFill>
              </a:rPr>
              <a:t>färre visstidsidsanställningar </a:t>
            </a:r>
          </a:p>
          <a:p>
            <a:pPr marL="342900" indent="-342900">
              <a:buFontTx/>
              <a:buChar char="-"/>
            </a:pPr>
            <a:r>
              <a:rPr lang="sv-SE" sz="2200" dirty="0">
                <a:solidFill>
                  <a:schemeClr val="accent4"/>
                </a:solidFill>
              </a:rPr>
              <a:t>förstärk det som upplevs som meningsfullt i arbetet </a:t>
            </a:r>
            <a:endParaRPr lang="sv-SE" sz="1900" dirty="0"/>
          </a:p>
        </p:txBody>
      </p:sp>
    </p:spTree>
    <p:extLst>
      <p:ext uri="{BB962C8B-B14F-4D97-AF65-F5344CB8AC3E}">
        <p14:creationId xmlns:p14="http://schemas.microsoft.com/office/powerpoint/2010/main" val="3467288425"/>
      </p:ext>
    </p:extLst>
  </p:cSld>
  <p:clrMapOvr>
    <a:masterClrMapping/>
  </p:clrMapOvr>
</p:sld>
</file>

<file path=ppt/theme/theme1.xml><?xml version="1.0" encoding="utf-8"?>
<a:theme xmlns:a="http://schemas.openxmlformats.org/drawingml/2006/main" name="SoS-PPT-svensk-150922">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custClrLst>
    <a:custClr name="Beige Diagrambakgrund">
      <a:srgbClr val="DAD7CB"/>
    </a:custClr>
    <a:custClr name="Mörkbeige">
      <a:srgbClr val="D3BF96"/>
    </a:custClr>
    <a:custClr>
      <a:srgbClr val="AAA38E"/>
    </a:custClr>
    <a:custClr name="Brun">
      <a:srgbClr val="857363"/>
    </a:custClr>
    <a:custClr name="Mellanbrun">
      <a:srgbClr val="6D5047"/>
    </a:custClr>
    <a:custClr name="Mörkbrun">
      <a:srgbClr val="452325"/>
    </a:custClr>
    <a:custClr name="Vit">
      <a:srgbClr val="FFFFFF"/>
    </a:custClr>
    <a:custClr name="Vit">
      <a:srgbClr val="FFFFFF"/>
    </a:custClr>
    <a:custClr name="Svart">
      <a:srgbClr val="000000"/>
    </a:custClr>
    <a:custClr name="Vit">
      <a:srgbClr val="FFFFFF"/>
    </a:custClr>
    <a:custClr name="Ljusblå">
      <a:srgbClr val="E0E6E6"/>
    </a:custClr>
    <a:custClr name="Isblå">
      <a:srgbClr val="A6BCC6"/>
    </a:custClr>
    <a:custClr name="Ljus blågrå">
      <a:srgbClr val="A5ACAF"/>
    </a:custClr>
    <a:custClr name="Blågrå">
      <a:srgbClr val="7D9AAA"/>
    </a:custClr>
    <a:custClr name="Mörk blågrå">
      <a:srgbClr val="51626F"/>
    </a:custClr>
    <a:custClr name="Mörkblå">
      <a:srgbClr val="002B45"/>
    </a:custClr>
    <a:custClr name="Vit">
      <a:srgbClr val="FFFFFF"/>
    </a:custClr>
    <a:custClr name="Accentfärg orange">
      <a:srgbClr val="ED8B00"/>
    </a:custClr>
    <a:custClr name="Accentfärg turkos">
      <a:srgbClr val="3DB7E4"/>
    </a:custClr>
    <a:custClr name="Accentfärg grön">
      <a:srgbClr val="3F9C35"/>
    </a:custClr>
    <a:custClr name="Diagramfärg Riket 251/230/204">
      <a:srgbClr val="FBE6CC"/>
    </a:custClr>
    <a:custClr name="Diagramfärg Riket 246/205/153">
      <a:srgbClr val="F6CD99"/>
    </a:custClr>
    <a:custClr name="Diagramfärg Riket 242/181/102">
      <a:srgbClr val="F2B566"/>
    </a:custClr>
    <a:custClr name="Diagramfärg Riket Huvudfärg">
      <a:srgbClr val="ED8B00"/>
    </a:custClr>
    <a:custClr name="Diagramfärg Riket 175/98/10">
      <a:srgbClr val="AF620A"/>
    </a:custClr>
    <a:custClr name="Diagramfärg Riket 117/66/0">
      <a:srgbClr val="754200"/>
    </a:custClr>
    <a:custClr name="Vit">
      <a:srgbClr val="FFFFFF"/>
    </a:custClr>
    <a:custClr name="Diagramfärg Riket Huvudfärg">
      <a:srgbClr val="ED8B00"/>
    </a:custClr>
    <a:custClr name="Diagramfärg alarmerande händelse">
      <a:srgbClr val="BA0C2F"/>
    </a:custClr>
    <a:custClr name="Beige Diagrambakgrund">
      <a:srgbClr val="DAD7CB"/>
    </a:custClr>
    <a:custClr name="Diagramfärg män 218/237/203">
      <a:srgbClr val="DAEDCB"/>
    </a:custClr>
    <a:custClr name="Diagramfärg män 180/219/151">
      <a:srgbClr val="B4DB97"/>
    </a:custClr>
    <a:custClr name="Diagramfärg män 142/201/99">
      <a:srgbClr val="8EC963"/>
    </a:custClr>
    <a:custClr name="Diagramfärg män Huvudfärg">
      <a:srgbClr val="4A7729"/>
    </a:custClr>
    <a:custClr name="Diagramfärg män 55/88/31">
      <a:srgbClr val="3B581F"/>
    </a:custClr>
    <a:custClr name="Diagramfärg män 36/58/20">
      <a:srgbClr val="243A14"/>
    </a:custClr>
    <a:custClr name="Vit">
      <a:srgbClr val="FFFFFF"/>
    </a:custClr>
    <a:custClr name="Diagramfärg män Huvudfärg">
      <a:srgbClr val="4A7729"/>
    </a:custClr>
    <a:custClr name="Vit">
      <a:srgbClr val="FFFFFF"/>
    </a:custClr>
    <a:custClr name="Vit">
      <a:srgbClr val="FFFFFF"/>
    </a:custClr>
    <a:custClr name="Diagramfärg kvinnor 232/225/234">
      <a:srgbClr val="E8E1EA"/>
    </a:custClr>
    <a:custClr name="Diagramfärg kvinnor 209/197/214">
      <a:srgbClr val="D1C5D6"/>
    </a:custClr>
    <a:custClr name="Diagramfärg kvinnor 186/167/192">
      <a:srgbClr val="BAA7C0"/>
    </a:custClr>
    <a:custClr name="Diagramfärg kvinnor Huvudfärg">
      <a:srgbClr val="8D6E97"/>
    </a:custClr>
    <a:custClr name="Diagramfärg kvinnor 106/82/114">
      <a:srgbClr val="6A5272"/>
    </a:custClr>
    <a:custClr name="Diagramfärg kvinnor 70/54/75">
      <a:srgbClr val="46364B"/>
    </a:custClr>
    <a:custClr name="Vit">
      <a:srgbClr val="FFFFFF"/>
    </a:custClr>
    <a:custClr name="Diagramfärg kvinnor huvudfärg">
      <a:srgbClr val="8D6E97"/>
    </a:custClr>
    <a:custClr name="Vit">
      <a:srgbClr val="FFFFFF"/>
    </a:custClr>
    <a:custClr name="Vit">
      <a:srgbClr val="FFFFFF"/>
    </a:custClr>
  </a:custClrLst>
  <a:extLst>
    <a:ext uri="{05A4C25C-085E-4340-85A3-A5531E510DB2}">
      <thm15:themeFamily xmlns:thm15="http://schemas.microsoft.com/office/thememl/2012/main" name="SoS PPT-sve-16.9.potx" id="{5FB52A0F-AAB8-41D5-B429-08CFAF4F1824}" vid="{01A0E70B-603C-4E46-A5A4-C3F353CF1FA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3262</TotalTime>
  <Words>3378</Words>
  <Application>Microsoft Office PowerPoint</Application>
  <PresentationFormat>Bredbild</PresentationFormat>
  <Paragraphs>235</Paragraphs>
  <Slides>19</Slides>
  <Notes>18</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19</vt:i4>
      </vt:variant>
    </vt:vector>
  </HeadingPairs>
  <TitlesOfParts>
    <vt:vector size="22" baseType="lpstr">
      <vt:lpstr>Arial</vt:lpstr>
      <vt:lpstr>Century Gothic</vt:lpstr>
      <vt:lpstr>SoS-PPT-svensk-150922</vt:lpstr>
      <vt:lpstr>Fast omsorgskontakt i hemtjänsten – information till utförare  </vt:lpstr>
      <vt:lpstr>Syftet med den här presentationen</vt:lpstr>
      <vt:lpstr>Vad är skillnaden jämfört med kontaktperson/kontaktman?</vt:lpstr>
      <vt:lpstr>Syftet med regleringen  </vt:lpstr>
      <vt:lpstr>Alla som har hemtjänst ska erbjudas fast omsorgskontakt - om det inte är uppenbarligen obehövligt</vt:lpstr>
      <vt:lpstr>Målet är att fast omsorgskontakt ska tillgodose den enskildes behov av</vt:lpstr>
      <vt:lpstr>Hemtjänstutföraren ska utveckla rollen som fast omsorgskontakt </vt:lpstr>
      <vt:lpstr>Förutsättningar för trygghet och kontinuitet  </vt:lpstr>
      <vt:lpstr>Förutsättningar för trygghet och kontinuitet  </vt:lpstr>
      <vt:lpstr>PowerPoint-presentation</vt:lpstr>
      <vt:lpstr>Förutsättningar för samordning         </vt:lpstr>
      <vt:lpstr>Bara den som får använda titeln undersköterska får vara fast omsorgskontakt </vt:lpstr>
      <vt:lpstr>Vad innebär det att titeln blir skyddad?</vt:lpstr>
      <vt:lpstr>Bevis om rätt att använda yrkestiteln undersköterska</vt:lpstr>
      <vt:lpstr>Undantag från kravet på att ha ett bevis om skyddad yrkestitel </vt:lpstr>
      <vt:lpstr>Strategiskt stöd behövs för att uppnå målen </vt:lpstr>
      <vt:lpstr>Riktlinjer, krav och rutiner för arbetet med fast omsorgskontakt i vår kommun*</vt:lpstr>
      <vt:lpstr>Ytterligare stöd om fast omsorgskontakt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 – startsida när vi är ensamma avsändare</dc:title>
  <dc:creator>Netterheim, Anna</dc:creator>
  <cp:keywords>class='Open'</cp:keywords>
  <cp:lastModifiedBy>Laukkanen, Tiina</cp:lastModifiedBy>
  <cp:revision>292</cp:revision>
  <cp:lastPrinted>2015-05-08T11:44:01Z</cp:lastPrinted>
  <dcterms:created xsi:type="dcterms:W3CDTF">2022-11-21T13:55:27Z</dcterms:created>
  <dcterms:modified xsi:type="dcterms:W3CDTF">2023-04-26T11:17:46Z</dcterms:modified>
</cp:coreProperties>
</file>