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77" r:id="rId2"/>
    <p:sldId id="300" r:id="rId3"/>
    <p:sldId id="336" r:id="rId4"/>
    <p:sldId id="315" r:id="rId5"/>
    <p:sldId id="347" r:id="rId6"/>
    <p:sldId id="348" r:id="rId7"/>
    <p:sldId id="353" r:id="rId8"/>
    <p:sldId id="339" r:id="rId9"/>
    <p:sldId id="356" r:id="rId10"/>
    <p:sldId id="357" r:id="rId11"/>
    <p:sldId id="351" r:id="rId12"/>
    <p:sldId id="334" r:id="rId13"/>
    <p:sldId id="335" r:id="rId14"/>
  </p:sldIdLst>
  <p:sldSz cx="12192000" cy="6858000"/>
  <p:notesSz cx="6781800"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C00F679C-619C-4535-9F85-E0A652F3D7F4}">
          <p14:sldIdLst>
            <p14:sldId id="277"/>
            <p14:sldId id="300"/>
            <p14:sldId id="336"/>
          </p14:sldIdLst>
        </p14:section>
        <p14:section name="om uppdraget Fast omsorgskontakt" id="{3A61FCC8-4446-47E9-BCAD-E4564CE4C7FD}">
          <p14:sldIdLst>
            <p14:sldId id="315"/>
            <p14:sldId id="347"/>
            <p14:sldId id="348"/>
            <p14:sldId id="353"/>
            <p14:sldId id="339"/>
            <p14:sldId id="356"/>
            <p14:sldId id="357"/>
          </p14:sldIdLst>
        </p14:section>
        <p14:section name="Övrigt stödmaterial" id="{526804AA-CFDD-43AF-B201-3A738E086DD9}">
          <p14:sldIdLst>
            <p14:sldId id="351"/>
            <p14:sldId id="334"/>
            <p14:sldId id="335"/>
          </p14:sldIdLst>
        </p14:section>
      </p14:sectionLst>
    </p:ext>
    <p:ext uri="{EFAFB233-063F-42B5-8137-9DF3F51BA10A}">
      <p15:sldGuideLst xmlns:p15="http://schemas.microsoft.com/office/powerpoint/2012/main">
        <p15:guide id="1" orient="horz" pos="1256" userDrawn="1">
          <p15:clr>
            <a:srgbClr val="A4A3A4"/>
          </p15:clr>
        </p15:guide>
        <p15:guide id="2" orient="horz" pos="3908" userDrawn="1">
          <p15:clr>
            <a:srgbClr val="A4A3A4"/>
          </p15:clr>
        </p15:guide>
        <p15:guide id="3" orient="horz" pos="3566" userDrawn="1">
          <p15:clr>
            <a:srgbClr val="A4A3A4"/>
          </p15:clr>
        </p15:guide>
        <p15:guide id="4" orient="horz" pos="1341" userDrawn="1">
          <p15:clr>
            <a:srgbClr val="A4A3A4"/>
          </p15:clr>
        </p15:guide>
        <p15:guide id="5" orient="horz" pos="443" userDrawn="1">
          <p15:clr>
            <a:srgbClr val="A4A3A4"/>
          </p15:clr>
        </p15:guide>
        <p15:guide id="6" pos="681" userDrawn="1">
          <p15:clr>
            <a:srgbClr val="A4A3A4"/>
          </p15:clr>
        </p15:guide>
        <p15:guide id="7" pos="6519" userDrawn="1">
          <p15:clr>
            <a:srgbClr val="A4A3A4"/>
          </p15:clr>
        </p15:guide>
        <p15:guide id="8" pos="2857"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tterheim, Anna" initials="NA" lastIdx="23" clrIdx="0">
    <p:extLst>
      <p:ext uri="{19B8F6BF-5375-455C-9EA6-DF929625EA0E}">
        <p15:presenceInfo xmlns:p15="http://schemas.microsoft.com/office/powerpoint/2012/main" userId="S-1-5-21-2075942658-1792417684-393963531-35702" providerId="AD"/>
      </p:ext>
    </p:extLst>
  </p:cmAuthor>
  <p:cmAuthor id="2" name="Brooks, Anna" initials="BA" lastIdx="23" clrIdx="1">
    <p:extLst>
      <p:ext uri="{19B8F6BF-5375-455C-9EA6-DF929625EA0E}">
        <p15:presenceInfo xmlns:p15="http://schemas.microsoft.com/office/powerpoint/2012/main" userId="S-1-5-21-2075942658-1792417684-393963531-31712" providerId="AD"/>
      </p:ext>
    </p:extLst>
  </p:cmAuthor>
  <p:cmAuthor id="3" name="Johansson, Annica" initials="JA" lastIdx="3" clrIdx="2">
    <p:extLst>
      <p:ext uri="{19B8F6BF-5375-455C-9EA6-DF929625EA0E}">
        <p15:presenceInfo xmlns:p15="http://schemas.microsoft.com/office/powerpoint/2012/main" userId="S-1-5-21-2075942658-1792417684-393963531-344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llanmörkt format 3 - Dekorfär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9357" autoAdjust="0"/>
  </p:normalViewPr>
  <p:slideViewPr>
    <p:cSldViewPr snapToGrid="0" showGuides="1">
      <p:cViewPr varScale="1">
        <p:scale>
          <a:sx n="87" d="100"/>
          <a:sy n="87" d="100"/>
        </p:scale>
        <p:origin x="1344" y="84"/>
      </p:cViewPr>
      <p:guideLst>
        <p:guide orient="horz" pos="1256"/>
        <p:guide orient="horz" pos="3908"/>
        <p:guide orient="horz" pos="3566"/>
        <p:guide orient="horz" pos="1341"/>
        <p:guide orient="horz" pos="443"/>
        <p:guide pos="681"/>
        <p:guide pos="6519"/>
        <p:guide pos="285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72" y="72"/>
      </p:cViewPr>
      <p:guideLst>
        <p:guide orient="horz" pos="3126"/>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a:defRPr sz="1200"/>
            </a:lvl1pPr>
          </a:lstStyle>
          <a:p>
            <a:fld id="{2626941D-6ED6-4480-B48D-D720ADA45BFB}" type="datetimeFigureOut">
              <a:rPr lang="sv-SE" smtClean="0"/>
              <a:t>2023-04-26</a:t>
            </a:fld>
            <a:endParaRPr lang="sv-SE"/>
          </a:p>
        </p:txBody>
      </p:sp>
      <p:sp>
        <p:nvSpPr>
          <p:cNvPr id="4" name="Platshållare för sidfot 3"/>
          <p:cNvSpPr>
            <a:spLocks noGrp="1"/>
          </p:cNvSpPr>
          <p:nvPr>
            <p:ph type="ftr" sz="quarter" idx="2"/>
          </p:nvPr>
        </p:nvSpPr>
        <p:spPr>
          <a:xfrm>
            <a:off x="0" y="9428163"/>
            <a:ext cx="2938463"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1750" y="9428163"/>
            <a:ext cx="2938463" cy="496887"/>
          </a:xfrm>
          <a:prstGeom prst="rect">
            <a:avLst/>
          </a:prstGeom>
        </p:spPr>
        <p:txBody>
          <a:bodyPr vert="horz" lIns="91440" tIns="45720" rIns="91440" bIns="45720" rtlCol="0" anchor="b"/>
          <a:lstStyle>
            <a:lvl1pPr algn="r">
              <a:defRPr sz="1200"/>
            </a:lvl1pPr>
          </a:lstStyle>
          <a:p>
            <a:fld id="{4BCD1ED4-416D-4DD7-8370-109B0FEA21A2}" type="slidenum">
              <a:rPr lang="sv-SE" smtClean="0"/>
              <a:t>‹#›</a:t>
            </a:fld>
            <a:endParaRPr lang="sv-SE"/>
          </a:p>
        </p:txBody>
      </p:sp>
    </p:spTree>
    <p:extLst>
      <p:ext uri="{BB962C8B-B14F-4D97-AF65-F5344CB8AC3E}">
        <p14:creationId xmlns:p14="http://schemas.microsoft.com/office/powerpoint/2010/main" val="2197464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38780" cy="496332"/>
          </a:xfrm>
          <a:prstGeom prst="rect">
            <a:avLst/>
          </a:prstGeom>
        </p:spPr>
        <p:txBody>
          <a:bodyPr vert="horz" lIns="95470" tIns="47736" rIns="95470" bIns="47736" rtlCol="0"/>
          <a:lstStyle>
            <a:lvl1pPr algn="l">
              <a:defRPr sz="1200"/>
            </a:lvl1pPr>
          </a:lstStyle>
          <a:p>
            <a:endParaRPr lang="sv-SE"/>
          </a:p>
        </p:txBody>
      </p:sp>
      <p:sp>
        <p:nvSpPr>
          <p:cNvPr id="3" name="Platshållare för datum 2"/>
          <p:cNvSpPr>
            <a:spLocks noGrp="1"/>
          </p:cNvSpPr>
          <p:nvPr>
            <p:ph type="dt" idx="1"/>
          </p:nvPr>
        </p:nvSpPr>
        <p:spPr>
          <a:xfrm>
            <a:off x="3841451" y="1"/>
            <a:ext cx="2938780" cy="496332"/>
          </a:xfrm>
          <a:prstGeom prst="rect">
            <a:avLst/>
          </a:prstGeom>
        </p:spPr>
        <p:txBody>
          <a:bodyPr vert="horz" lIns="95470" tIns="47736" rIns="95470" bIns="47736" rtlCol="0"/>
          <a:lstStyle>
            <a:lvl1pPr algn="r">
              <a:defRPr sz="1200"/>
            </a:lvl1pPr>
          </a:lstStyle>
          <a:p>
            <a:fld id="{00F28322-9E50-4BFC-ADA5-24FE44B8EB92}" type="datetimeFigureOut">
              <a:rPr lang="sv-SE" smtClean="0"/>
              <a:t>2023-04-26</a:t>
            </a:fld>
            <a:endParaRPr lang="sv-SE"/>
          </a:p>
        </p:txBody>
      </p:sp>
      <p:sp>
        <p:nvSpPr>
          <p:cNvPr id="4" name="Platshållare för bildobjekt 3"/>
          <p:cNvSpPr>
            <a:spLocks noGrp="1" noRot="1" noChangeAspect="1"/>
          </p:cNvSpPr>
          <p:nvPr>
            <p:ph type="sldImg" idx="2"/>
          </p:nvPr>
        </p:nvSpPr>
        <p:spPr>
          <a:xfrm>
            <a:off x="85725" y="746125"/>
            <a:ext cx="6610350" cy="3719513"/>
          </a:xfrm>
          <a:prstGeom prst="rect">
            <a:avLst/>
          </a:prstGeom>
          <a:noFill/>
          <a:ln w="12700">
            <a:solidFill>
              <a:prstClr val="black"/>
            </a:solidFill>
          </a:ln>
        </p:spPr>
        <p:txBody>
          <a:bodyPr vert="horz" lIns="95470" tIns="47736" rIns="95470" bIns="47736" rtlCol="0" anchor="ctr"/>
          <a:lstStyle/>
          <a:p>
            <a:endParaRPr lang="sv-SE"/>
          </a:p>
        </p:txBody>
      </p:sp>
      <p:sp>
        <p:nvSpPr>
          <p:cNvPr id="5" name="Platshållare för anteckningar 4"/>
          <p:cNvSpPr>
            <a:spLocks noGrp="1"/>
          </p:cNvSpPr>
          <p:nvPr>
            <p:ph type="body" sz="quarter" idx="3"/>
          </p:nvPr>
        </p:nvSpPr>
        <p:spPr>
          <a:xfrm>
            <a:off x="678180" y="4715153"/>
            <a:ext cx="5425440" cy="4466987"/>
          </a:xfrm>
          <a:prstGeom prst="rect">
            <a:avLst/>
          </a:prstGeom>
        </p:spPr>
        <p:txBody>
          <a:bodyPr vert="horz" lIns="95470" tIns="47736" rIns="95470" bIns="47736"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38780" cy="496332"/>
          </a:xfrm>
          <a:prstGeom prst="rect">
            <a:avLst/>
          </a:prstGeom>
        </p:spPr>
        <p:txBody>
          <a:bodyPr vert="horz" lIns="95470" tIns="47736" rIns="95470" bIns="47736" rtlCol="0" anchor="b"/>
          <a:lstStyle>
            <a:lvl1pPr algn="l">
              <a:defRPr sz="1200"/>
            </a:lvl1pPr>
          </a:lstStyle>
          <a:p>
            <a:endParaRPr lang="sv-SE"/>
          </a:p>
        </p:txBody>
      </p:sp>
      <p:sp>
        <p:nvSpPr>
          <p:cNvPr id="7" name="Platshållare för bildnummer 6"/>
          <p:cNvSpPr>
            <a:spLocks noGrp="1"/>
          </p:cNvSpPr>
          <p:nvPr>
            <p:ph type="sldNum" sz="quarter" idx="5"/>
          </p:nvPr>
        </p:nvSpPr>
        <p:spPr>
          <a:xfrm>
            <a:off x="3841451" y="9428584"/>
            <a:ext cx="2938780" cy="496332"/>
          </a:xfrm>
          <a:prstGeom prst="rect">
            <a:avLst/>
          </a:prstGeom>
        </p:spPr>
        <p:txBody>
          <a:bodyPr vert="horz" lIns="95470" tIns="47736" rIns="95470" bIns="47736" rtlCol="0" anchor="b"/>
          <a:lstStyle>
            <a:lvl1pPr algn="r">
              <a:defRPr sz="1200"/>
            </a:lvl1pPr>
          </a:lstStyle>
          <a:p>
            <a:fld id="{D4045FB0-5EAC-49C2-A7A1-C763FDD81356}" type="slidenum">
              <a:rPr lang="sv-SE" smtClean="0"/>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a:t>
            </a:fld>
            <a:endParaRPr lang="sv-SE" dirty="0"/>
          </a:p>
        </p:txBody>
      </p:sp>
    </p:spTree>
    <p:extLst>
      <p:ext uri="{BB962C8B-B14F-4D97-AF65-F5344CB8AC3E}">
        <p14:creationId xmlns:p14="http://schemas.microsoft.com/office/powerpoint/2010/main" val="3445007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Från och med den 1 juli 2023 får endast den som har ett bevis om rätt att använda yrkestiteln undersköterska utses till fast omsorgskontakt. (Det framgår av 3 kap. 3 d § </a:t>
            </a:r>
            <a:r>
              <a:rPr lang="sv-SE" dirty="0" err="1"/>
              <a:t>SoL.</a:t>
            </a:r>
            <a:r>
              <a:rPr lang="sv-SE" dirty="0"/>
              <a:t>)</a:t>
            </a:r>
          </a:p>
          <a:p>
            <a:endParaRPr lang="sv-SE" dirty="0"/>
          </a:p>
          <a:p>
            <a:r>
              <a:rPr lang="sv-SE" dirty="0"/>
              <a:t>Men det finns undantag från denna bestämmelse. Det innebär att den som har en tillsvidareanställning med titeln undersköterska den 1 juli 2023 kan utses till och arbeta som fast omsorgskontakt, även utan bevis från Socialstyrelsen.</a:t>
            </a:r>
          </a:p>
          <a:p>
            <a:endParaRPr lang="sv-SE" dirty="0"/>
          </a:p>
          <a:p>
            <a:r>
              <a:rPr lang="sv-SE" dirty="0"/>
              <a:t>Från och med den 1 juli 2033 ska alla som utses till och arbetar som fast omsorgskontakt ha bevis om rätt att använda yrkestiteln undersköterska.</a:t>
            </a:r>
          </a:p>
          <a:p>
            <a:endParaRPr lang="sv-SE" dirty="0"/>
          </a:p>
          <a:p>
            <a:r>
              <a:rPr lang="sv-SE" dirty="0"/>
              <a:t>Du som presenterar – det kan vara bra att ha en särskild informationsträff om att undersköterska blir skyddad yrkestitel och vad det innebär.</a:t>
            </a:r>
          </a:p>
          <a:p>
            <a:r>
              <a:rPr lang="sv-SE" dirty="0"/>
              <a:t>Det finns mer information om skyddad yrkestitel finns på Socialstyrelsens webbplats. Där finns även informationsmaterial som går använda vid t.ex. personalmöten. </a:t>
            </a:r>
          </a:p>
          <a:p>
            <a:endParaRPr lang="sv-SE" dirty="0"/>
          </a:p>
          <a:p>
            <a:endParaRPr lang="sv-SE" dirty="0"/>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10</a:t>
            </a:fld>
            <a:endParaRPr lang="sv-SE"/>
          </a:p>
        </p:txBody>
      </p:sp>
    </p:spTree>
    <p:extLst>
      <p:ext uri="{BB962C8B-B14F-4D97-AF65-F5344CB8AC3E}">
        <p14:creationId xmlns:p14="http://schemas.microsoft.com/office/powerpoint/2010/main" val="220532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 som håller i presentationen kan här komplettera med era riktlinjer och stöd som personalen behöver för sitt arbete som fast omsorgskontakt.</a:t>
            </a:r>
          </a:p>
          <a:p>
            <a:r>
              <a:rPr lang="sv-SE" dirty="0"/>
              <a:t>Det kan till exempel vara uppdragsbeskrivningar, hur samverkan går till hos er, om kontakt med anhöriga, riktlinjer och rutiner för genomförandeplan med mera.</a:t>
            </a:r>
          </a:p>
          <a:p>
            <a:endParaRPr lang="sv-SE" dirty="0"/>
          </a:p>
          <a:p>
            <a:r>
              <a:rPr lang="sv-SE" dirty="0"/>
              <a:t>I vägledningen Fast omsorgskontakt i hemtjänsten - Vägledning för att planera och genomföra arbetet finns exempel från tre olika kommuner på hur de arbetar med fast omsorgkontakt. Där finns uppdragsbeskrivningar, rutiner, checklistor och annat stöd som dessa kommuner har tagit fram till sina chefer och medarbetare. Det kan användas som inspiration. Arbetssätt och metoder i dessa kommuner har inte utvärderats av Socialstyrelsen. </a:t>
            </a:r>
          </a:p>
          <a:p>
            <a:endParaRPr lang="sv-SE" dirty="0"/>
          </a:p>
          <a:p>
            <a:r>
              <a:rPr lang="sv-SE" dirty="0"/>
              <a:t>Planera gärna för att i personalgruppen kunna reflektera och prata om hur det är att ha uppdraget fast omsorgskontakt. </a:t>
            </a:r>
          </a:p>
        </p:txBody>
      </p:sp>
      <p:sp>
        <p:nvSpPr>
          <p:cNvPr id="4" name="Platshållare för bildnummer 3"/>
          <p:cNvSpPr>
            <a:spLocks noGrp="1"/>
          </p:cNvSpPr>
          <p:nvPr>
            <p:ph type="sldNum" sz="quarter" idx="5"/>
          </p:nvPr>
        </p:nvSpPr>
        <p:spPr/>
        <p:txBody>
          <a:bodyPr/>
          <a:lstStyle/>
          <a:p>
            <a:fld id="{D4045FB0-5EAC-49C2-A7A1-C763FDD81356}" type="slidenum">
              <a:rPr lang="sv-SE" smtClean="0"/>
              <a:t>11</a:t>
            </a:fld>
            <a:endParaRPr lang="sv-SE"/>
          </a:p>
        </p:txBody>
      </p:sp>
    </p:spTree>
    <p:extLst>
      <p:ext uri="{BB962C8B-B14F-4D97-AF65-F5344CB8AC3E}">
        <p14:creationId xmlns:p14="http://schemas.microsoft.com/office/powerpoint/2010/main" val="427431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5725" y="746125"/>
            <a:ext cx="6610350" cy="3719513"/>
          </a:xfrm>
        </p:spPr>
      </p:sp>
      <p:sp>
        <p:nvSpPr>
          <p:cNvPr id="3" name="Platshållare för anteckningar 2"/>
          <p:cNvSpPr>
            <a:spLocks noGrp="1"/>
          </p:cNvSpPr>
          <p:nvPr>
            <p:ph type="body" idx="1"/>
          </p:nvPr>
        </p:nvSpPr>
        <p:spPr/>
        <p:txBody>
          <a:bodyPr/>
          <a:lstStyle/>
          <a:p>
            <a:r>
              <a:rPr lang="sv-SE" dirty="0"/>
              <a:t>Till dig som håller i presentationen.</a:t>
            </a:r>
          </a:p>
          <a:p>
            <a:endParaRPr lang="sv-SE" dirty="0"/>
          </a:p>
          <a:p>
            <a:r>
              <a:rPr lang="sv-SE" dirty="0"/>
              <a:t>Planera gärna in tid för att gemensamt titta på de två filmer som Socialstyrelsen tagit fram om fast omsorgskontakt.</a:t>
            </a:r>
          </a:p>
          <a:p>
            <a:r>
              <a:rPr lang="sv-SE" dirty="0"/>
              <a:t>Följ gärna upp genomgången med att prata om reflektionsfrågorna om omsorgskontakt. Dessa hittas via kunskapsguiden.se </a:t>
            </a:r>
          </a:p>
          <a:p>
            <a:r>
              <a:rPr lang="sv-SE" dirty="0"/>
              <a:t>Där finns även andra stöd som är användbart för omsorgskontaktens arbete. </a:t>
            </a:r>
          </a:p>
          <a:p>
            <a:endParaRPr lang="sv-SE" dirty="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12</a:t>
            </a:fld>
            <a:endParaRPr lang="sv-SE" dirty="0"/>
          </a:p>
        </p:txBody>
      </p:sp>
    </p:spTree>
    <p:extLst>
      <p:ext uri="{BB962C8B-B14F-4D97-AF65-F5344CB8AC3E}">
        <p14:creationId xmlns:p14="http://schemas.microsoft.com/office/powerpoint/2010/main" val="2939316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13</a:t>
            </a:fld>
            <a:endParaRPr lang="sv-SE" dirty="0"/>
          </a:p>
        </p:txBody>
      </p:sp>
    </p:spTree>
    <p:extLst>
      <p:ext uri="{BB962C8B-B14F-4D97-AF65-F5344CB8AC3E}">
        <p14:creationId xmlns:p14="http://schemas.microsoft.com/office/powerpoint/2010/main" val="46029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presentationen är avsedd att vara ett stöd för dig som ska berätta om bestämmelsen Fast omsorgskontakt för personal som arbetar inom hemtjänsten. För att det ska bli komplett behöver den som håller i presentationen komplettera med lokal information från kommunen och från den aktuella utföraren. Se bild 11</a:t>
            </a:r>
          </a:p>
          <a:p>
            <a:endParaRPr lang="sv-SE" dirty="0"/>
          </a:p>
          <a:p>
            <a:r>
              <a:rPr lang="sv-SE" dirty="0"/>
              <a:t>Socialstyrelsen har tagit fram flera stöd om fast omsorgskontakt – se bild 12</a:t>
            </a:r>
          </a:p>
        </p:txBody>
      </p:sp>
      <p:sp>
        <p:nvSpPr>
          <p:cNvPr id="4" name="Platshållare för bildnummer 3"/>
          <p:cNvSpPr>
            <a:spLocks noGrp="1"/>
          </p:cNvSpPr>
          <p:nvPr>
            <p:ph type="sldNum" sz="quarter" idx="10"/>
          </p:nvPr>
        </p:nvSpPr>
        <p:spPr/>
        <p:txBody>
          <a:bodyPr/>
          <a:lstStyle/>
          <a:p>
            <a:fld id="{D4045FB0-5EAC-49C2-A7A1-C763FDD81356}" type="slidenum">
              <a:rPr lang="sv-SE" smtClean="0"/>
              <a:t>2</a:t>
            </a:fld>
            <a:endParaRPr lang="sv-SE" dirty="0"/>
          </a:p>
        </p:txBody>
      </p:sp>
    </p:spTree>
    <p:extLst>
      <p:ext uri="{BB962C8B-B14F-4D97-AF65-F5344CB8AC3E}">
        <p14:creationId xmlns:p14="http://schemas.microsoft.com/office/powerpoint/2010/main" val="1333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Fast omsorgskontakt är reglerad i socialtjänstlagen.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Huvudregeln är att en fast omsorgskontakt alltid ska erbjudas. Det är bara vid vissa undantag man inte behöver göra det. Det beror på vilka behov personen har.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Många kommuner har arbetat med fast kontaktman innan bestämmelsen om fast omsorgskontakt. Utgå i presentationen från hur ni har gjort tidigare i er verksamhet.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Att det nu finns en bestämmelse i lag om fast omsorgskontakt är för att det ska bli mer lika över landet</a:t>
            </a:r>
          </a:p>
          <a:p>
            <a:r>
              <a:rPr lang="sv-SE" sz="1200" kern="1200" dirty="0">
                <a:solidFill>
                  <a:schemeClr val="tx1"/>
                </a:solidFill>
                <a:effectLst/>
                <a:latin typeface="+mn-lt"/>
                <a:ea typeface="+mn-ea"/>
                <a:cs typeface="+mn-cs"/>
              </a:rPr>
              <a:t>Hemtjänstutföraren ska göra rollen som fast omsorgskontakt tydlig.</a:t>
            </a:r>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3</a:t>
            </a:fld>
            <a:endParaRPr lang="sv-SE"/>
          </a:p>
        </p:txBody>
      </p:sp>
    </p:spTree>
    <p:extLst>
      <p:ext uri="{BB962C8B-B14F-4D97-AF65-F5344CB8AC3E}">
        <p14:creationId xmlns:p14="http://schemas.microsoft.com/office/powerpoint/2010/main" val="51079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Målen för den fasta omsorgskontaktens arbete är att tillgodose den enskildes behov av </a:t>
            </a:r>
          </a:p>
          <a:p>
            <a:pPr lvl="0"/>
            <a:r>
              <a:rPr lang="sv-SE" sz="1200" kern="1200" dirty="0">
                <a:solidFill>
                  <a:schemeClr val="tx1"/>
                </a:solidFill>
                <a:effectLst/>
                <a:latin typeface="+mn-lt"/>
                <a:ea typeface="+mn-ea"/>
                <a:cs typeface="+mn-cs"/>
              </a:rPr>
              <a:t>trygghet,</a:t>
            </a:r>
          </a:p>
          <a:p>
            <a:pPr lvl="0"/>
            <a:r>
              <a:rPr lang="sv-SE" sz="1200" kern="1200" dirty="0">
                <a:solidFill>
                  <a:schemeClr val="tx1"/>
                </a:solidFill>
                <a:effectLst/>
                <a:latin typeface="+mn-lt"/>
                <a:ea typeface="+mn-ea"/>
                <a:cs typeface="+mn-cs"/>
              </a:rPr>
              <a:t>kontinuitet,</a:t>
            </a:r>
          </a:p>
          <a:p>
            <a:pPr lvl="0"/>
            <a:r>
              <a:rPr lang="sv-SE" sz="1200" kern="1200" dirty="0">
                <a:solidFill>
                  <a:schemeClr val="tx1"/>
                </a:solidFill>
                <a:effectLst/>
                <a:latin typeface="+mn-lt"/>
                <a:ea typeface="+mn-ea"/>
                <a:cs typeface="+mn-cs"/>
              </a:rPr>
              <a:t>individanpassad omsorg och</a:t>
            </a:r>
          </a:p>
          <a:p>
            <a:pPr lvl="0"/>
            <a:r>
              <a:rPr lang="sv-SE" sz="1200" kern="1200" dirty="0">
                <a:solidFill>
                  <a:schemeClr val="tx1"/>
                </a:solidFill>
                <a:effectLst/>
                <a:latin typeface="+mn-lt"/>
                <a:ea typeface="+mn-ea"/>
                <a:cs typeface="+mn-cs"/>
              </a:rPr>
              <a:t>samordning</a:t>
            </a:r>
          </a:p>
          <a:p>
            <a:pPr lvl="0"/>
            <a:r>
              <a:rPr lang="sv-SE" sz="1200" kern="1200" dirty="0">
                <a:solidFill>
                  <a:schemeClr val="tx1"/>
                </a:solidFill>
                <a:effectLst/>
                <a:latin typeface="+mn-lt"/>
                <a:ea typeface="+mn-ea"/>
                <a:cs typeface="+mn-cs"/>
              </a:rPr>
              <a:t>Även om den fasta omsorgskontakten har ett särskilt ansvar så behöver alla i arbetslaget vara delaktiga för att målen ska nås. </a:t>
            </a:r>
          </a:p>
          <a:p>
            <a:pPr lvl="0"/>
            <a:r>
              <a:rPr lang="sv-SE" sz="1200" kern="1200" dirty="0">
                <a:solidFill>
                  <a:schemeClr val="tx1"/>
                </a:solidFill>
                <a:effectLst/>
                <a:latin typeface="+mn-lt"/>
                <a:ea typeface="+mn-ea"/>
                <a:cs typeface="+mn-cs"/>
              </a:rPr>
              <a:t>Omsorgskontaktens schema och planeringen av insatser behöver anpassas för att målen ska kunna uppnås. </a:t>
            </a:r>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4</a:t>
            </a:fld>
            <a:endParaRPr lang="sv-SE"/>
          </a:p>
        </p:txBody>
      </p:sp>
    </p:spTree>
    <p:extLst>
      <p:ext uri="{BB962C8B-B14F-4D97-AF65-F5344CB8AC3E}">
        <p14:creationId xmlns:p14="http://schemas.microsoft.com/office/powerpoint/2010/main" val="2939184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 de flesta personer som har hemtjänst känns det tryggare att få stöd och hjälp av personal som de känner och har en relation till. Att känna igen ansiktet på den första man ser när man vaknar gör gott. Förtroende och en god relation är grunden för trygghet och individanpassning. Det kan även öka tryggheten för anhöriga. Goda relationer underlättas av att man ses ofta. Det bidrar också till bättre kvalitet. </a:t>
            </a:r>
            <a:endParaRPr lang="sv-SE"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5</a:t>
            </a:fld>
            <a:endParaRPr lang="sv-SE"/>
          </a:p>
        </p:txBody>
      </p:sp>
    </p:spTree>
    <p:extLst>
      <p:ext uri="{BB962C8B-B14F-4D97-AF65-F5344CB8AC3E}">
        <p14:creationId xmlns:p14="http://schemas.microsoft.com/office/powerpoint/2010/main" val="365946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Uppgiften att samordna kan vara olika saker. Det kan ofta vara att förmedla information </a:t>
            </a:r>
            <a:r>
              <a:rPr lang="sv-SE" sz="1200" b="0" kern="1200" dirty="0">
                <a:solidFill>
                  <a:schemeClr val="tx1"/>
                </a:solidFill>
                <a:effectLst/>
                <a:latin typeface="+mn-lt"/>
                <a:ea typeface="+mn-ea"/>
                <a:cs typeface="+mn-cs"/>
              </a:rPr>
              <a:t>– alltid enligt regler om sekretess, tystnadsplikt och krav på samtycke. Här är exempel på vad samordning kan vara.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kern="1200" dirty="0">
                <a:solidFill>
                  <a:schemeClr val="tx1"/>
                </a:solidFill>
                <a:effectLst/>
                <a:latin typeface="+mn-lt"/>
                <a:ea typeface="+mn-ea"/>
                <a:cs typeface="+mn-cs"/>
              </a:rPr>
              <a:t>Samordning inom arbetslaget – så att alla känner till hur insatser ska genomföras, har viktig information om den enskilde, om hur insatser ska genomföras, aktuella händelser osv.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dirty="0">
                <a:solidFill>
                  <a:schemeClr val="tx1"/>
                </a:solidFill>
                <a:effectLst/>
                <a:latin typeface="+mn-lt"/>
                <a:ea typeface="+mn-ea"/>
                <a:cs typeface="+mn-cs"/>
              </a:rPr>
              <a:t>Om hälsa eller funktionsförmåga förändras: ha en dialog med hälso- och sjukvårdens personal om hur den enskilde mår, om det behövs medicinsk behandling, förebyggande insatser.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dirty="0">
                <a:solidFill>
                  <a:schemeClr val="tx1"/>
                </a:solidFill>
                <a:effectLst/>
                <a:latin typeface="+mn-lt"/>
                <a:ea typeface="+mn-ea"/>
                <a:cs typeface="+mn-cs"/>
              </a:rPr>
              <a:t>Vara med i ett multiprofessionellt team runt individen om det finns ett sådant team. (Meddelandeblad, s. 5.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dirty="0">
                <a:solidFill>
                  <a:schemeClr val="tx1"/>
                </a:solidFill>
                <a:effectLst/>
                <a:latin typeface="+mn-lt"/>
                <a:ea typeface="+mn-ea"/>
                <a:cs typeface="+mn-cs"/>
              </a:rPr>
              <a:t>OBS. vid akut försämring är det den som upptäcker försämringen som alltid ansvarar för att kontakta hälso- och sjukvården enl. rutin.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dirty="0">
                <a:solidFill>
                  <a:schemeClr val="tx1"/>
                </a:solidFill>
                <a:effectLst/>
                <a:latin typeface="+mn-lt"/>
                <a:ea typeface="+mn-ea"/>
                <a:cs typeface="+mn-cs"/>
              </a:rPr>
              <a:t>Om sociala situationen förändras (oro, ensam, ledsen, </a:t>
            </a:r>
            <a:r>
              <a:rPr lang="sv-SE" sz="1200" kern="1200" dirty="0" err="1">
                <a:solidFill>
                  <a:schemeClr val="tx1"/>
                </a:solidFill>
                <a:effectLst/>
                <a:latin typeface="+mn-lt"/>
                <a:ea typeface="+mn-ea"/>
                <a:cs typeface="+mn-cs"/>
              </a:rPr>
              <a:t>etc</a:t>
            </a:r>
            <a:r>
              <a:rPr lang="sv-SE" sz="1200" kern="1200" dirty="0">
                <a:solidFill>
                  <a:schemeClr val="tx1"/>
                </a:solidFill>
                <a:effectLst/>
                <a:latin typeface="+mn-lt"/>
                <a:ea typeface="+mn-ea"/>
                <a:cs typeface="+mn-cs"/>
              </a:rPr>
              <a:t>) eller förändrade behov av insatser av andra skäl – kontakta biståndshandläggare.</a:t>
            </a:r>
          </a:p>
          <a:p>
            <a:pPr marL="171450" indent="-171450">
              <a:buFontTx/>
              <a:buChar char="-"/>
            </a:pPr>
            <a:r>
              <a:rPr lang="sv-SE" sz="1200" kern="1200" dirty="0">
                <a:solidFill>
                  <a:schemeClr val="tx1"/>
                </a:solidFill>
                <a:effectLst/>
                <a:latin typeface="+mn-lt"/>
                <a:ea typeface="+mn-ea"/>
                <a:cs typeface="+mn-cs"/>
              </a:rPr>
              <a:t>Anhöriga kan också känna sig mer trygga tack vare en fast omsorgkontakt. Tryggheten handlar om att det finns en utsedd person man kan vända sig till, som känner ens närstående lite extra och som kan meddela den anhöriga om förändringar i hälsa. Det kan göra det lättare för anhöriga som ofta samordnar, har kontakt med vården osv – även om anhörigas insatser alltid ska vara frivilliga.</a:t>
            </a:r>
          </a:p>
          <a:p>
            <a:pPr marL="171450" indent="-171450">
              <a:buFontTx/>
              <a:buChar char="-"/>
            </a:pPr>
            <a:r>
              <a:rPr lang="sv-SE" sz="1200" kern="1200" dirty="0">
                <a:solidFill>
                  <a:schemeClr val="tx1"/>
                </a:solidFill>
                <a:effectLst/>
                <a:latin typeface="+mn-lt"/>
                <a:ea typeface="+mn-ea"/>
                <a:cs typeface="+mn-cs"/>
              </a:rPr>
              <a:t>Vara med vid möten om uppföljning av insatserna. Omsorgskontakten kan ha viktig information till biståndshandläggaren som följer upp  insatserna, t.ex. för att omsorgskontakten har varit med i arbetet med genomförandeplanen.</a:t>
            </a:r>
          </a:p>
          <a:p>
            <a:pPr marL="171450" indent="-171450">
              <a:buFontTx/>
              <a:buChar char="-"/>
            </a:pPr>
            <a:r>
              <a:rPr lang="sv-SE" sz="1200" kern="1200" dirty="0">
                <a:solidFill>
                  <a:schemeClr val="tx1"/>
                </a:solidFill>
                <a:effectLst/>
                <a:latin typeface="+mn-lt"/>
                <a:ea typeface="+mn-ea"/>
                <a:cs typeface="+mn-cs"/>
              </a:rPr>
              <a:t>Kontakt med schemaläggare, planerare eller koordinator, så att man lägger schema och planerar utifrån den enskildes behov och önskemål.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dirty="0">
                <a:solidFill>
                  <a:schemeClr val="tx1"/>
                </a:solidFill>
                <a:effectLst/>
                <a:latin typeface="+mn-lt"/>
                <a:ea typeface="+mn-ea"/>
                <a:cs typeface="+mn-cs"/>
              </a:rPr>
              <a:t>Omsorgskontakten kan vara med i upprättande av samordnad individuell plan (SIP). </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6</a:t>
            </a:fld>
            <a:endParaRPr lang="sv-SE"/>
          </a:p>
        </p:txBody>
      </p:sp>
    </p:spTree>
    <p:extLst>
      <p:ext uri="{BB962C8B-B14F-4D97-AF65-F5344CB8AC3E}">
        <p14:creationId xmlns:p14="http://schemas.microsoft.com/office/powerpoint/2010/main" val="40495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 flesta som har hemtjänst vill ha möjlighet att påverka vad som ska göras vid olika tillfällen. Det handlar om att vara delaktig och ha inflytande över när och hur insatsen ska utföras. Den fasta omsorgskontakten bör vara den i hemtjänstgruppen som känner den enskilde bäst och vet vilka förutsättningar och önskemål hon eller han har. Därför kan det vara bra att omsorgskontakten upprättar och följer uppgenomförandeplanen, tillsammans med den enskilde.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första hand handlar omsorgskontaktens uppdrag om att arbeta i nära relation till den enskilde, att skapa en helhetsbild av hennes eller hans situation och behov, och att anpassa stödet efter detta. Det behöver finnas möjlighet för den enskilde att till viss del själv få bedöma och avgöra vad behovet är just idag. En dag när hon eller han inte mår så bra kanske morgonhjälpen tar lite mer tid. En annan dag när hon eller han känner sig ensam kanske det är viktigare att få sällskap eller ta en promenad i stället för hjälp med att städa.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Att upprätta och följa upp genomförandeplanen kan vara en uppgift för den fasta omsorgskontakten. Genomförandeplanen bidrar även till att stödet ges på samma sätt oavsett vem som utför dem. </a:t>
            </a:r>
          </a:p>
          <a:p>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För verksamheter som arbetar med IBIC:</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Individens behov i centrum, IBIC, ger stöd för oss som arbetar med personer som behöver stöd i sitt dagliga liv. IBIC gör att vi tillsammans med den enskilde formulera nuläge och mål med insatsen. Där de individuella behoven och det som är viktigt för individen sätts i första rummet. Genom IBIC kan vi beskriva individens resurser, behov och mål i det dagliga livet, och det ger möjlighet att individanpassa hemtjänstinsatserna. </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7</a:t>
            </a:fld>
            <a:endParaRPr lang="sv-SE"/>
          </a:p>
        </p:txBody>
      </p:sp>
    </p:spTree>
    <p:extLst>
      <p:ext uri="{BB962C8B-B14F-4D97-AF65-F5344CB8AC3E}">
        <p14:creationId xmlns:p14="http://schemas.microsoft.com/office/powerpoint/2010/main" val="420309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Bara den som har titeln undersköterska får vara fast </a:t>
            </a:r>
            <a:r>
              <a:rPr lang="sv-SE" sz="1200" kern="1200">
                <a:solidFill>
                  <a:schemeClr val="tx1"/>
                </a:solidFill>
                <a:effectLst/>
                <a:latin typeface="+mn-lt"/>
                <a:ea typeface="+mn-ea"/>
                <a:cs typeface="+mn-cs"/>
              </a:rPr>
              <a:t>omsorgskontakt. Det </a:t>
            </a:r>
            <a:r>
              <a:rPr lang="sv-SE" sz="1200" kern="1200" dirty="0">
                <a:solidFill>
                  <a:schemeClr val="tx1"/>
                </a:solidFill>
                <a:effectLst/>
                <a:latin typeface="+mn-lt"/>
                <a:ea typeface="+mn-ea"/>
                <a:cs typeface="+mn-cs"/>
              </a:rPr>
              <a:t>kravet ställs eftersom behoven hos personer med hemtjänst ofta är komplexa och omfattande. Omsorgskontakten behöver ha de centrala förmågor och kunskaper, den kompetens, som motsvarar en undersköterskas för att kunna utföra sitt arbete på ett sätt som är tryggt och säkert för omsorgstagaren.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Tidigare ställdes inga särskilda kompetenskrav för att arbeta som kontaktperson. Att undersköterska blir en skyddad yrkestitel innebär samtidigt att kraven på kompetens för att få använda sig av denna yrkestitel tydliga. </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8</a:t>
            </a:fld>
            <a:endParaRPr lang="sv-SE"/>
          </a:p>
        </p:txBody>
      </p:sp>
    </p:spTree>
    <p:extLst>
      <p:ext uri="{BB962C8B-B14F-4D97-AF65-F5344CB8AC3E}">
        <p14:creationId xmlns:p14="http://schemas.microsoft.com/office/powerpoint/2010/main" val="2540428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9</a:t>
            </a:fld>
            <a:endParaRPr lang="sv-SE"/>
          </a:p>
        </p:txBody>
      </p:sp>
    </p:spTree>
    <p:extLst>
      <p:ext uri="{BB962C8B-B14F-4D97-AF65-F5344CB8AC3E}">
        <p14:creationId xmlns:p14="http://schemas.microsoft.com/office/powerpoint/2010/main" val="2472002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4173580"/>
            <a:ext cx="121968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endParaRPr lang="sv-SE" dirty="0"/>
          </a:p>
        </p:txBody>
      </p:sp>
      <p:sp>
        <p:nvSpPr>
          <p:cNvPr id="2" name="Rubrik 1"/>
          <p:cNvSpPr>
            <a:spLocks noGrp="1"/>
          </p:cNvSpPr>
          <p:nvPr>
            <p:ph type="ctrTitle"/>
          </p:nvPr>
        </p:nvSpPr>
        <p:spPr>
          <a:xfrm>
            <a:off x="1045789" y="2059055"/>
            <a:ext cx="10363200" cy="1104900"/>
          </a:xfrm>
        </p:spPr>
        <p:txBody>
          <a:bodyPr/>
          <a:lstStyle>
            <a:lvl1pPr>
              <a:defRPr sz="3400">
                <a:solidFill>
                  <a:srgbClr val="E98300"/>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068918" y="4266502"/>
            <a:ext cx="7811357"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a:xfrm>
            <a:off x="1090120" y="5380363"/>
            <a:ext cx="1536171" cy="267235"/>
          </a:xfrm>
        </p:spPr>
        <p:txBody>
          <a:bodyPr/>
          <a:lstStyle>
            <a:lvl1pPr>
              <a:defRPr sz="900" b="1">
                <a:solidFill>
                  <a:srgbClr val="FFFFFF"/>
                </a:solidFill>
              </a:defRPr>
            </a:lvl1pPr>
          </a:lstStyle>
          <a:p>
            <a:endParaRPr lang="sv-SE" dirty="0"/>
          </a:p>
        </p:txBody>
      </p:sp>
      <p:sp>
        <p:nvSpPr>
          <p:cNvPr id="14" name="Platshållare för text 13"/>
          <p:cNvSpPr>
            <a:spLocks noGrp="1"/>
          </p:cNvSpPr>
          <p:nvPr>
            <p:ph type="body" sz="quarter" idx="14"/>
          </p:nvPr>
        </p:nvSpPr>
        <p:spPr>
          <a:xfrm>
            <a:off x="1068917" y="4475023"/>
            <a:ext cx="7811392" cy="722312"/>
          </a:xfrm>
        </p:spPr>
        <p:txBody>
          <a:bodyPr/>
          <a:lstStyle>
            <a:lvl1pPr marL="0" indent="0">
              <a:spcBef>
                <a:spcPts val="0"/>
              </a:spcBef>
              <a:spcAft>
                <a:spcPts val="0"/>
              </a:spcAft>
              <a:buNone/>
              <a:defRPr sz="1400" b="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Redigera format för bakgrundstext</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 y="800438"/>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punktlista och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8872"/>
            <a:ext cx="4399721" cy="3095625"/>
          </a:xfrm>
        </p:spPr>
        <p:txBody>
          <a:bodyPr/>
          <a:lstStyle>
            <a:lvl1pPr marL="0" indent="0">
              <a:buNone/>
              <a:defRPr sz="1400" b="0" baseline="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5764964" y="5299365"/>
            <a:ext cx="4416293"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58768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8" y="2139351"/>
            <a:ext cx="4547029" cy="3632799"/>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35446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96804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och bild höger - 2">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253887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0425"/>
            <a:ext cx="4336969" cy="3054050"/>
          </a:xfrm>
        </p:spPr>
        <p:txBody>
          <a:bodyPr/>
          <a:lstStyle>
            <a:lvl1pPr marL="0" indent="0">
              <a:buNone/>
              <a:defRPr sz="2600" b="1"/>
            </a:lvl1pPr>
            <a:lvl2pPr marL="285750" indent="0">
              <a:buNone/>
              <a:defRPr/>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Tree>
    <p:extLst>
      <p:ext uri="{BB962C8B-B14F-4D97-AF65-F5344CB8AC3E}">
        <p14:creationId xmlns:p14="http://schemas.microsoft.com/office/powerpoint/2010/main" val="258760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punktlista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49016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punktlista och stor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3"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21058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och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1548842"/>
            <a:ext cx="121968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1068918" y="2074073"/>
            <a:ext cx="9110133" cy="3438525"/>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569715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0" y="2066926"/>
            <a:ext cx="12192000" cy="3438525"/>
          </a:xfrm>
        </p:spPr>
        <p:txBody>
          <a:bodyPr/>
          <a:lstStyle>
            <a:lvl1pPr marL="0" indent="0">
              <a:buNone/>
              <a:defRPr b="0"/>
            </a:lvl1pPr>
          </a:lstStyle>
          <a:p>
            <a:r>
              <a:rPr lang="sv-SE"/>
              <a:t>Klicka på ikonen för att lägga till en bild</a:t>
            </a:r>
            <a:endParaRPr lang="sv-SE" dirty="0"/>
          </a:p>
        </p:txBody>
      </p:sp>
      <p:sp>
        <p:nvSpPr>
          <p:cNvPr id="13"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792280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tfallande bild utan rubri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r>
              <a:rPr lang="sv-SE"/>
              <a:t>Sveriges kunskapsmyndighet för vård och omsorg </a:t>
            </a:r>
            <a:endParaRPr lang="sv-SE" dirty="0"/>
          </a:p>
        </p:txBody>
      </p:sp>
      <p:sp>
        <p:nvSpPr>
          <p:cNvPr id="4" name="Platshållare för bildnummer 3"/>
          <p:cNvSpPr>
            <a:spLocks noGrp="1"/>
          </p:cNvSpPr>
          <p:nvPr>
            <p:ph type="sldNum" sz="quarter" idx="12"/>
          </p:nvPr>
        </p:nvSpPr>
        <p:spPr/>
        <p:txBody>
          <a:bodyPr/>
          <a:lstStyle/>
          <a:p>
            <a:fld id="{F3A1DABF-CD59-47A1-8187-10F3203EF599}" type="slidenum">
              <a:rPr lang="sv-SE" smtClean="0"/>
              <a:t>‹#›</a:t>
            </a:fld>
            <a:endParaRPr lang="sv-SE" dirty="0"/>
          </a:p>
        </p:txBody>
      </p:sp>
      <p:sp>
        <p:nvSpPr>
          <p:cNvPr id="5" name="Platshållare för bild 7"/>
          <p:cNvSpPr>
            <a:spLocks noGrp="1"/>
          </p:cNvSpPr>
          <p:nvPr>
            <p:ph type="pic" sz="quarter" idx="13"/>
          </p:nvPr>
        </p:nvSpPr>
        <p:spPr>
          <a:xfrm>
            <a:off x="0" y="664235"/>
            <a:ext cx="12192000" cy="5003320"/>
          </a:xfrm>
        </p:spPr>
        <p:txBody>
          <a:bodyPr/>
          <a:lstStyle>
            <a:lvl1pPr marL="0" indent="0">
              <a:buNone/>
              <a:defRPr b="0"/>
            </a:lvl1pPr>
          </a:lstStyle>
          <a:p>
            <a:r>
              <a:rPr lang="sv-SE"/>
              <a:t>Klicka på ikonen för att lägga till en bild</a:t>
            </a:r>
            <a:endParaRPr lang="sv-SE" dirty="0"/>
          </a:p>
        </p:txBody>
      </p:sp>
    </p:spTree>
    <p:extLst>
      <p:ext uri="{BB962C8B-B14F-4D97-AF65-F5344CB8AC3E}">
        <p14:creationId xmlns:p14="http://schemas.microsoft.com/office/powerpoint/2010/main" val="3755418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Tree>
    <p:extLst>
      <p:ext uri="{BB962C8B-B14F-4D97-AF65-F5344CB8AC3E}">
        <p14:creationId xmlns:p14="http://schemas.microsoft.com/office/powerpoint/2010/main" val="426563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
        <p:nvSpPr>
          <p:cNvPr id="7" name="textruta 6">
            <a:extLst>
              <a:ext uri="{FF2B5EF4-FFF2-40B4-BE49-F238E27FC236}">
                <a16:creationId xmlns:a16="http://schemas.microsoft.com/office/drawing/2014/main" id="{86EA4738-985C-42D4-BF4F-360677E82956}"/>
              </a:ext>
            </a:extLst>
          </p:cNvPr>
          <p:cNvSpPr txBox="1"/>
          <p:nvPr userDrawn="1"/>
        </p:nvSpPr>
        <p:spPr>
          <a:xfrm>
            <a:off x="6048702" y="4927392"/>
            <a:ext cx="3970284" cy="1079270"/>
          </a:xfrm>
          <a:prstGeom prst="rect">
            <a:avLst/>
          </a:prstGeom>
          <a:noFill/>
        </p:spPr>
        <p:txBody>
          <a:bodyPr wrap="square" lIns="0" tIns="0" rIns="0" bIns="0" rtlCol="0">
            <a:spAutoFit/>
          </a:bodyPr>
          <a:lstStyle/>
          <a:p>
            <a:pPr algn="r"/>
            <a:r>
              <a:rPr lang="sv-SE" sz="2600" b="1" dirty="0">
                <a:solidFill>
                  <a:schemeClr val="accent4"/>
                </a:solidFill>
              </a:rPr>
              <a:t>Mer information finns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43635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sp>
        <p:nvSpPr>
          <p:cNvPr id="9"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mall för rubrikformat</a:t>
            </a:r>
            <a:endParaRPr lang="sv-SE"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4446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5807968" y="2060206"/>
            <a:ext cx="4540416" cy="3708400"/>
          </a:xfrm>
        </p:spPr>
        <p:txBody>
          <a:bodyPr/>
          <a:lstStyle>
            <a:lvl1pPr>
              <a:spcBef>
                <a:spcPts val="800"/>
              </a:spcBef>
              <a:defRPr sz="2600" b="0"/>
            </a:lvl1pPr>
            <a:lvl2pPr>
              <a:defRPr sz="2000"/>
            </a:lvl2pPr>
            <a:lvl3pPr>
              <a:defRPr sz="1600"/>
            </a:lvl3pPr>
            <a:lvl4pPr>
              <a:defRPr sz="1400"/>
            </a:lvl4pPr>
            <a:lvl5pPr marL="9271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hasCustomPrompt="1"/>
          </p:nvPr>
        </p:nvSpPr>
        <p:spPr>
          <a:xfrm>
            <a:off x="1" y="2113906"/>
            <a:ext cx="5422900" cy="3455988"/>
          </a:xfrm>
          <a:solidFill>
            <a:schemeClr val="accent4"/>
          </a:solidFill>
          <a:ln>
            <a:noFill/>
          </a:ln>
        </p:spPr>
        <p:txBody>
          <a:bodyPr lIns="180000" tIns="180000" rIns="180000" bIns="180000" anchor="ctr" anchorCtr="1"/>
          <a:lstStyle>
            <a:lvl1pPr marL="0" indent="0" algn="ctr">
              <a:buNone/>
              <a:defRPr sz="2600" b="0" i="1">
                <a:solidFill>
                  <a:srgbClr val="FFFFFF"/>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dirty="0"/>
              <a:t>Klicka här för att </a:t>
            </a:r>
            <a:br>
              <a:rPr lang="sv-SE" dirty="0"/>
            </a:br>
            <a:r>
              <a:rPr lang="sv-SE" dirty="0"/>
              <a:t>ändra format på bakgrundstexten</a:t>
            </a:r>
          </a:p>
        </p:txBody>
      </p:sp>
    </p:spTree>
    <p:extLst>
      <p:ext uri="{BB962C8B-B14F-4D97-AF65-F5344CB8AC3E}">
        <p14:creationId xmlns:p14="http://schemas.microsoft.com/office/powerpoint/2010/main" val="30635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71792" y="686594"/>
            <a:ext cx="92688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1068918" y="2057400"/>
            <a:ext cx="9268485"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9896121" y="6295896"/>
            <a:ext cx="153617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2753728" y="6295894"/>
            <a:ext cx="540000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r>
              <a:rPr lang="sv-SE"/>
              <a:t>Sveriges kunskapsmyndighet för vård och omsorg </a:t>
            </a:r>
            <a:endParaRPr lang="sv-SE" dirty="0"/>
          </a:p>
        </p:txBody>
      </p:sp>
      <p:sp>
        <p:nvSpPr>
          <p:cNvPr id="6" name="Platshållare för bildnummer 5"/>
          <p:cNvSpPr>
            <a:spLocks noGrp="1"/>
          </p:cNvSpPr>
          <p:nvPr>
            <p:ph type="sldNum" sz="quarter" idx="4"/>
          </p:nvPr>
        </p:nvSpPr>
        <p:spPr>
          <a:xfrm>
            <a:off x="11211984" y="6295895"/>
            <a:ext cx="576725" cy="267235"/>
          </a:xfrm>
          <a:prstGeom prst="rect">
            <a:avLst/>
          </a:prstGeom>
        </p:spPr>
        <p:txBody>
          <a:bodyPr vert="horz" lIns="0" tIns="0" rIns="0" bIns="0" rtlCol="0" anchor="ctr"/>
          <a:lstStyle>
            <a:lvl1pPr algn="r">
              <a:defRPr sz="800">
                <a:solidFill>
                  <a:schemeClr val="accent4"/>
                </a:solidFill>
                <a:latin typeface="Arial" panose="020B0604020202020204" pitchFamily="34" charset="0"/>
                <a:cs typeface="Arial" panose="020B0604020202020204" pitchFamily="34" charset="0"/>
              </a:defRPr>
            </a:lvl1pPr>
          </a:lstStyle>
          <a:p>
            <a:fld id="{F3A1DABF-CD59-47A1-8187-10F3203EF599}" type="slidenum">
              <a:rPr lang="sv-SE" smtClean="0"/>
              <a:pPr/>
              <a:t>‹#›</a:t>
            </a:fld>
            <a:endParaRPr lang="sv-SE" dirty="0"/>
          </a:p>
        </p:txBody>
      </p:sp>
      <p:cxnSp>
        <p:nvCxnSpPr>
          <p:cNvPr id="9" name="Rak 8"/>
          <p:cNvCxnSpPr/>
          <p:nvPr/>
        </p:nvCxnSpPr>
        <p:spPr>
          <a:xfrm>
            <a:off x="-48307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48307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48307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48307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1235302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1235302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1235302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1235302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1070115"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V="1">
            <a:off x="10335684"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1070115"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V="1">
            <a:off x="10335684"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pic>
        <p:nvPicPr>
          <p:cNvPr id="23" name="Bildobjekt 22"/>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700" r:id="rId8"/>
    <p:sldLayoutId id="2147483663" r:id="rId9"/>
    <p:sldLayoutId id="2147483664" r:id="rId10"/>
    <p:sldLayoutId id="2147483703" r:id="rId11"/>
    <p:sldLayoutId id="2147483702" r:id="rId12"/>
    <p:sldLayoutId id="2147483704" r:id="rId13"/>
    <p:sldLayoutId id="2147483667" r:id="rId14"/>
    <p:sldLayoutId id="2147483705" r:id="rId15"/>
    <p:sldLayoutId id="2147483670" r:id="rId16"/>
    <p:sldLayoutId id="2147483668" r:id="rId17"/>
    <p:sldLayoutId id="2147483707" r:id="rId18"/>
    <p:sldLayoutId id="2147483706" r:id="rId19"/>
    <p:sldLayoutId id="2147483708" r:id="rId20"/>
    <p:sldLayoutId id="2147483709" r:id="rId21"/>
    <p:sldLayoutId id="2147483666" r:id="rId22"/>
    <p:sldLayoutId id="2147483669" r:id="rId23"/>
    <p:sldLayoutId id="2147483655" r:id="rId24"/>
    <p:sldLayoutId id="2147483654" r:id="rId25"/>
    <p:sldLayoutId id="2147483698" r:id="rId26"/>
  </p:sldLayoutIdLst>
  <p:hf sldNum="0" hdr="0"/>
  <p:txStyles>
    <p:title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a:xfrm>
            <a:off x="914400" y="2053386"/>
            <a:ext cx="10363200" cy="1104900"/>
          </a:xfrm>
        </p:spPr>
        <p:txBody>
          <a:bodyPr/>
          <a:lstStyle/>
          <a:p>
            <a:r>
              <a:rPr lang="sv-SE" dirty="0"/>
              <a:t>Fast omsorgskontakt i hemtjänsten – </a:t>
            </a:r>
            <a:br>
              <a:rPr lang="sv-SE" dirty="0"/>
            </a:br>
            <a:r>
              <a:rPr lang="sv-SE" dirty="0"/>
              <a:t>vad, när, hur? </a:t>
            </a:r>
            <a:br>
              <a:rPr lang="sv-SE" dirty="0"/>
            </a:br>
            <a:br>
              <a:rPr lang="sv-SE" dirty="0"/>
            </a:br>
            <a:endParaRPr lang="sv-SE" dirty="0"/>
          </a:p>
        </p:txBody>
      </p:sp>
      <p:sp>
        <p:nvSpPr>
          <p:cNvPr id="8" name="Underrubrik 7"/>
          <p:cNvSpPr>
            <a:spLocks noGrp="1"/>
          </p:cNvSpPr>
          <p:nvPr>
            <p:ph type="subTitle" idx="1"/>
          </p:nvPr>
        </p:nvSpPr>
        <p:spPr/>
        <p:txBody>
          <a:bodyPr>
            <a:normAutofit/>
          </a:bodyPr>
          <a:lstStyle/>
          <a:p>
            <a:r>
              <a:rPr lang="sv-SE" dirty="0">
                <a:latin typeface="Arial" panose="020B0604020202020204" pitchFamily="34" charset="0"/>
                <a:cs typeface="Arial" panose="020B0604020202020204" pitchFamily="34" charset="0"/>
              </a:rPr>
              <a:t>Stödmaterial för genomgång av Fast omsorgskontakt med personal i hemtjänst</a:t>
            </a:r>
          </a:p>
        </p:txBody>
      </p:sp>
      <p:sp>
        <p:nvSpPr>
          <p:cNvPr id="28" name="Platshållare för text 27"/>
          <p:cNvSpPr>
            <a:spLocks noGrp="1"/>
          </p:cNvSpPr>
          <p:nvPr>
            <p:ph type="body" sz="quarter" idx="14"/>
          </p:nvPr>
        </p:nvSpPr>
        <p:spPr/>
        <p:txBody>
          <a:bodyPr/>
          <a:lstStyle/>
          <a:p>
            <a:endParaRPr lang="sv-SE" b="0" dirty="0">
              <a:latin typeface="Arial" panose="020B0604020202020204" pitchFamily="34" charset="0"/>
              <a:cs typeface="Arial" panose="020B0604020202020204" pitchFamily="34" charset="0"/>
            </a:endParaRPr>
          </a:p>
          <a:p>
            <a:r>
              <a:rPr lang="sv-SE" b="0" dirty="0">
                <a:latin typeface="Arial" panose="020B0604020202020204" pitchFamily="34" charset="0"/>
                <a:cs typeface="Arial" panose="020B0604020202020204" pitchFamily="34" charset="0"/>
              </a:rPr>
              <a:t>Framtaget av Socialstyrelsen 2023</a:t>
            </a:r>
          </a:p>
        </p:txBody>
      </p:sp>
      <p:sp>
        <p:nvSpPr>
          <p:cNvPr id="3" name="Platshållare för bild 2"/>
          <p:cNvSpPr>
            <a:spLocks noGrp="1"/>
          </p:cNvSpPr>
          <p:nvPr>
            <p:ph type="pic" sz="quarter" idx="13"/>
          </p:nvPr>
        </p:nvSpPr>
        <p:spPr>
          <a:xfrm>
            <a:off x="0" y="4173579"/>
            <a:ext cx="12196800" cy="2684421"/>
          </a:xfrm>
        </p:spPr>
      </p:sp>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69AC4F-D9A9-453D-8D38-CFE355C3FB2F}"/>
              </a:ext>
            </a:extLst>
          </p:cNvPr>
          <p:cNvSpPr>
            <a:spLocks noGrp="1"/>
          </p:cNvSpPr>
          <p:nvPr>
            <p:ph type="title"/>
          </p:nvPr>
        </p:nvSpPr>
        <p:spPr>
          <a:xfrm>
            <a:off x="1068917" y="638566"/>
            <a:ext cx="9268800" cy="1025134"/>
          </a:xfrm>
        </p:spPr>
        <p:txBody>
          <a:bodyPr/>
          <a:lstStyle/>
          <a:p>
            <a:r>
              <a:rPr lang="sv-SE" dirty="0"/>
              <a:t>Undantag från kravet på att ha ett bevis</a:t>
            </a:r>
          </a:p>
        </p:txBody>
      </p:sp>
      <p:sp>
        <p:nvSpPr>
          <p:cNvPr id="3" name="Platshållare för datum 2">
            <a:extLst>
              <a:ext uri="{FF2B5EF4-FFF2-40B4-BE49-F238E27FC236}">
                <a16:creationId xmlns:a16="http://schemas.microsoft.com/office/drawing/2014/main" id="{3B02C8B4-69C3-4A63-B64A-0592074A45B6}"/>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1625B5EE-E716-4582-8F40-74258ABC4F02}"/>
              </a:ext>
            </a:extLst>
          </p:cNvPr>
          <p:cNvSpPr>
            <a:spLocks noGrp="1"/>
          </p:cNvSpPr>
          <p:nvPr>
            <p:ph type="ftr" sz="quarter" idx="11"/>
          </p:nvPr>
        </p:nvSpPr>
        <p:spPr/>
        <p:txBody>
          <a:bodyPr/>
          <a:lstStyle/>
          <a:p>
            <a:r>
              <a:rPr lang="sv-SE" dirty="0"/>
              <a:t>Sveriges kunskapsmyndighet för vård och omsorg </a:t>
            </a:r>
          </a:p>
        </p:txBody>
      </p:sp>
      <p:sp>
        <p:nvSpPr>
          <p:cNvPr id="5" name="Platshållare för innehåll 4">
            <a:extLst>
              <a:ext uri="{FF2B5EF4-FFF2-40B4-BE49-F238E27FC236}">
                <a16:creationId xmlns:a16="http://schemas.microsoft.com/office/drawing/2014/main" id="{BEC9FC2B-0A00-420F-9884-4E49FBE8169A}"/>
              </a:ext>
            </a:extLst>
          </p:cNvPr>
          <p:cNvSpPr>
            <a:spLocks noGrp="1"/>
          </p:cNvSpPr>
          <p:nvPr>
            <p:ph sz="quarter" idx="13"/>
          </p:nvPr>
        </p:nvSpPr>
        <p:spPr>
          <a:xfrm>
            <a:off x="1047583" y="2076096"/>
            <a:ext cx="9279467" cy="3476406"/>
          </a:xfrm>
        </p:spPr>
        <p:txBody>
          <a:bodyPr/>
          <a:lstStyle/>
          <a:p>
            <a:pPr marL="0" indent="0">
              <a:spcAft>
                <a:spcPts val="1800"/>
              </a:spcAft>
              <a:buNone/>
            </a:pPr>
            <a:r>
              <a:rPr lang="sv-SE" dirty="0"/>
              <a:t>Du som är tillsvidareanställd med titeln undersköterska den 1 juli 2023 får fortsätta använda titeln utan bevis i tio år.</a:t>
            </a:r>
          </a:p>
          <a:p>
            <a:pPr marL="0" indent="0">
              <a:spcAft>
                <a:spcPts val="1800"/>
              </a:spcAft>
              <a:buNone/>
            </a:pPr>
            <a:r>
              <a:rPr lang="sv-SE" dirty="0"/>
              <a:t>Du kan behålla titeln även om du byter arbetsplats efter 1 juli.</a:t>
            </a:r>
          </a:p>
          <a:p>
            <a:pPr marL="0" indent="0">
              <a:spcAft>
                <a:spcPts val="1800"/>
              </a:spcAft>
              <a:buNone/>
            </a:pPr>
            <a:r>
              <a:rPr lang="sv-SE" dirty="0"/>
              <a:t>Du kan även arbeta som fast omsorgskontakt. </a:t>
            </a:r>
          </a:p>
          <a:p>
            <a:pPr marL="0" indent="0">
              <a:spcAft>
                <a:spcPts val="1800"/>
              </a:spcAft>
              <a:buNone/>
            </a:pPr>
            <a:r>
              <a:rPr lang="sv-SE" dirty="0"/>
              <a:t>Efter tio år behöver du ha ett bevis för att få använda titeln undersköterska.</a:t>
            </a:r>
          </a:p>
          <a:p>
            <a:pPr marL="0" indent="0">
              <a:buNone/>
            </a:pPr>
            <a:endParaRPr lang="sv-SE" dirty="0"/>
          </a:p>
        </p:txBody>
      </p:sp>
    </p:spTree>
    <p:extLst>
      <p:ext uri="{BB962C8B-B14F-4D97-AF65-F5344CB8AC3E}">
        <p14:creationId xmlns:p14="http://schemas.microsoft.com/office/powerpoint/2010/main" val="20668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8E28C5-745F-4BED-9C80-8A3EE05E554D}"/>
              </a:ext>
            </a:extLst>
          </p:cNvPr>
          <p:cNvSpPr>
            <a:spLocks noGrp="1"/>
          </p:cNvSpPr>
          <p:nvPr>
            <p:ph type="title"/>
          </p:nvPr>
        </p:nvSpPr>
        <p:spPr>
          <a:xfrm>
            <a:off x="1130300" y="686594"/>
            <a:ext cx="9210292" cy="1294606"/>
          </a:xfrm>
        </p:spPr>
        <p:txBody>
          <a:bodyPr/>
          <a:lstStyle/>
          <a:p>
            <a:r>
              <a:rPr lang="sv-SE" dirty="0"/>
              <a:t>Våra lokala riktlinjer och stöd om </a:t>
            </a:r>
            <a:br>
              <a:rPr lang="sv-SE" dirty="0"/>
            </a:br>
            <a:r>
              <a:rPr lang="sv-SE" dirty="0"/>
              <a:t>fast omsorgskontakt* </a:t>
            </a:r>
          </a:p>
        </p:txBody>
      </p:sp>
      <p:sp>
        <p:nvSpPr>
          <p:cNvPr id="3" name="Platshållare för datum 2">
            <a:extLst>
              <a:ext uri="{FF2B5EF4-FFF2-40B4-BE49-F238E27FC236}">
                <a16:creationId xmlns:a16="http://schemas.microsoft.com/office/drawing/2014/main" id="{BAB38F2B-FBB7-4611-8DE9-4C099D891569}"/>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B39F76C1-6FB9-4EC6-AEA1-83BAB8FC6233}"/>
              </a:ext>
            </a:extLst>
          </p:cNvPr>
          <p:cNvSpPr>
            <a:spLocks noGrp="1"/>
          </p:cNvSpPr>
          <p:nvPr>
            <p:ph type="ftr" sz="quarter" idx="11"/>
          </p:nvPr>
        </p:nvSpPr>
        <p:spPr/>
        <p:txBody>
          <a:bodyPr/>
          <a:lstStyle/>
          <a:p>
            <a:r>
              <a:rPr lang="sv-SE"/>
              <a:t>Sveriges kunskapsmyndighet för vård och omsorg </a:t>
            </a:r>
            <a:endParaRPr lang="sv-SE" dirty="0"/>
          </a:p>
        </p:txBody>
      </p:sp>
    </p:spTree>
    <p:extLst>
      <p:ext uri="{BB962C8B-B14F-4D97-AF65-F5344CB8AC3E}">
        <p14:creationId xmlns:p14="http://schemas.microsoft.com/office/powerpoint/2010/main" val="1820771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endParaRPr lang="sv-SE" dirty="0"/>
          </a:p>
        </p:txBody>
      </p:sp>
      <p:sp>
        <p:nvSpPr>
          <p:cNvPr id="9" name="Footer Placeholder 8">
            <a:extLst>
              <a:ext uri="{FF2B5EF4-FFF2-40B4-BE49-F238E27FC236}">
                <a16:creationId xmlns:a16="http://schemas.microsoft.com/office/drawing/2014/main" id="{490E8AF2-300A-4A97-87C4-D8240C1D44F1}"/>
              </a:ext>
            </a:extLst>
          </p:cNvPr>
          <p:cNvSpPr>
            <a:spLocks noGrp="1"/>
          </p:cNvSpPr>
          <p:nvPr>
            <p:ph type="ftr" sz="quarter" idx="11"/>
          </p:nvPr>
        </p:nvSpPr>
        <p:spPr/>
        <p:txBody>
          <a:bodyPr/>
          <a:lstStyle/>
          <a:p>
            <a:r>
              <a:rPr lang="sv-SE"/>
              <a:t>Sveriges kunskapsmyndighet för vård och omsorg </a:t>
            </a:r>
            <a:endParaRPr lang="sv-SE" dirty="0"/>
          </a:p>
        </p:txBody>
      </p:sp>
      <p:sp>
        <p:nvSpPr>
          <p:cNvPr id="15" name="textruta 14"/>
          <p:cNvSpPr txBox="1"/>
          <p:nvPr/>
        </p:nvSpPr>
        <p:spPr>
          <a:xfrm>
            <a:off x="3082403" y="4071523"/>
            <a:ext cx="1670378" cy="677108"/>
          </a:xfrm>
          <a:prstGeom prst="rect">
            <a:avLst/>
          </a:prstGeom>
          <a:noFill/>
        </p:spPr>
        <p:txBody>
          <a:bodyPr wrap="square" rtlCol="0">
            <a:spAutoFit/>
          </a:bodyPr>
          <a:lstStyle/>
          <a:p>
            <a:r>
              <a:rPr lang="sv-SE" sz="1900" b="1" dirty="0"/>
              <a:t>Vägledning</a:t>
            </a:r>
          </a:p>
          <a:p>
            <a:endParaRPr lang="sv-SE" sz="1900" dirty="0"/>
          </a:p>
        </p:txBody>
      </p:sp>
      <p:sp>
        <p:nvSpPr>
          <p:cNvPr id="22" name="Rubrik 1"/>
          <p:cNvSpPr>
            <a:spLocks noGrp="1"/>
          </p:cNvSpPr>
          <p:nvPr>
            <p:ph type="title"/>
          </p:nvPr>
        </p:nvSpPr>
        <p:spPr>
          <a:xfrm>
            <a:off x="1068917" y="687600"/>
            <a:ext cx="9268800" cy="1296144"/>
          </a:xfrm>
        </p:spPr>
        <p:txBody>
          <a:bodyPr/>
          <a:lstStyle/>
          <a:p>
            <a:r>
              <a:rPr lang="sv-SE" sz="3200" dirty="0"/>
              <a:t>Ytterligare nationellt stöd om fast omsorgskontakt</a:t>
            </a:r>
            <a:endParaRPr lang="sv-SE" dirty="0"/>
          </a:p>
        </p:txBody>
      </p:sp>
      <p:sp>
        <p:nvSpPr>
          <p:cNvPr id="36" name="textruta 35">
            <a:extLst>
              <a:ext uri="{FF2B5EF4-FFF2-40B4-BE49-F238E27FC236}">
                <a16:creationId xmlns:a16="http://schemas.microsoft.com/office/drawing/2014/main" id="{2BCB5994-F5FA-43A2-B0DC-997B435A019B}"/>
              </a:ext>
            </a:extLst>
          </p:cNvPr>
          <p:cNvSpPr txBox="1"/>
          <p:nvPr/>
        </p:nvSpPr>
        <p:spPr>
          <a:xfrm>
            <a:off x="7261885" y="4093557"/>
            <a:ext cx="1374692" cy="384721"/>
          </a:xfrm>
          <a:prstGeom prst="rect">
            <a:avLst/>
          </a:prstGeom>
          <a:noFill/>
        </p:spPr>
        <p:txBody>
          <a:bodyPr wrap="square" rtlCol="0">
            <a:spAutoFit/>
          </a:bodyPr>
          <a:lstStyle/>
          <a:p>
            <a:r>
              <a:rPr lang="sv-SE" sz="1900" b="1" dirty="0"/>
              <a:t>Film 1</a:t>
            </a:r>
          </a:p>
        </p:txBody>
      </p:sp>
      <p:sp>
        <p:nvSpPr>
          <p:cNvPr id="23" name="textruta 22">
            <a:extLst>
              <a:ext uri="{FF2B5EF4-FFF2-40B4-BE49-F238E27FC236}">
                <a16:creationId xmlns:a16="http://schemas.microsoft.com/office/drawing/2014/main" id="{EE4D6F2B-037B-4585-B9C3-0DA6E4B77952}"/>
              </a:ext>
            </a:extLst>
          </p:cNvPr>
          <p:cNvSpPr txBox="1"/>
          <p:nvPr/>
        </p:nvSpPr>
        <p:spPr>
          <a:xfrm>
            <a:off x="1220728" y="4109517"/>
            <a:ext cx="1670378" cy="2139047"/>
          </a:xfrm>
          <a:prstGeom prst="rect">
            <a:avLst/>
          </a:prstGeom>
          <a:noFill/>
        </p:spPr>
        <p:txBody>
          <a:bodyPr wrap="square" rtlCol="0">
            <a:spAutoFit/>
          </a:bodyPr>
          <a:lstStyle/>
          <a:p>
            <a:r>
              <a:rPr lang="sv-SE" sz="1900" b="1" dirty="0"/>
              <a:t>Reflektions frågor</a:t>
            </a:r>
          </a:p>
          <a:p>
            <a:r>
              <a:rPr lang="sv-SE" sz="1900" dirty="0"/>
              <a:t>För dig som arbetar som fast omsorgs-kontakt</a:t>
            </a:r>
          </a:p>
          <a:p>
            <a:endParaRPr lang="sv-SE" sz="1900" b="1" dirty="0"/>
          </a:p>
        </p:txBody>
      </p:sp>
      <p:pic>
        <p:nvPicPr>
          <p:cNvPr id="25" name="Bildobjekt 24">
            <a:extLst>
              <a:ext uri="{FF2B5EF4-FFF2-40B4-BE49-F238E27FC236}">
                <a16:creationId xmlns:a16="http://schemas.microsoft.com/office/drawing/2014/main" id="{194C5D6A-1EA0-4E36-A810-36F9B1697518}"/>
              </a:ext>
            </a:extLst>
          </p:cNvPr>
          <p:cNvPicPr>
            <a:picLocks noChangeAspect="1"/>
          </p:cNvPicPr>
          <p:nvPr/>
        </p:nvPicPr>
        <p:blipFill>
          <a:blip r:embed="rId3"/>
          <a:stretch>
            <a:fillRect/>
          </a:stretch>
        </p:blipFill>
        <p:spPr>
          <a:xfrm>
            <a:off x="6858081" y="1931348"/>
            <a:ext cx="2052000" cy="2052000"/>
          </a:xfrm>
          <a:prstGeom prst="rect">
            <a:avLst/>
          </a:prstGeom>
        </p:spPr>
      </p:pic>
      <p:pic>
        <p:nvPicPr>
          <p:cNvPr id="33" name="Bildobjekt 32">
            <a:extLst>
              <a:ext uri="{FF2B5EF4-FFF2-40B4-BE49-F238E27FC236}">
                <a16:creationId xmlns:a16="http://schemas.microsoft.com/office/drawing/2014/main" id="{D3BDAE09-A431-4BB0-8543-ECD546D8DB05}"/>
              </a:ext>
            </a:extLst>
          </p:cNvPr>
          <p:cNvPicPr>
            <a:picLocks noChangeAspect="1"/>
          </p:cNvPicPr>
          <p:nvPr/>
        </p:nvPicPr>
        <p:blipFill>
          <a:blip r:embed="rId4"/>
          <a:stretch>
            <a:fillRect/>
          </a:stretch>
        </p:blipFill>
        <p:spPr>
          <a:xfrm>
            <a:off x="3166838" y="1939288"/>
            <a:ext cx="1451249" cy="2052000"/>
          </a:xfrm>
          <a:prstGeom prst="rect">
            <a:avLst/>
          </a:prstGeom>
          <a:ln>
            <a:solidFill>
              <a:schemeClr val="tx1"/>
            </a:solidFill>
          </a:ln>
        </p:spPr>
      </p:pic>
      <p:sp>
        <p:nvSpPr>
          <p:cNvPr id="16" name="textruta 15">
            <a:extLst>
              <a:ext uri="{FF2B5EF4-FFF2-40B4-BE49-F238E27FC236}">
                <a16:creationId xmlns:a16="http://schemas.microsoft.com/office/drawing/2014/main" id="{1B35B5B2-A71F-439A-820A-7E66F65AFCA7}"/>
              </a:ext>
            </a:extLst>
          </p:cNvPr>
          <p:cNvSpPr txBox="1"/>
          <p:nvPr/>
        </p:nvSpPr>
        <p:spPr>
          <a:xfrm>
            <a:off x="4870044" y="4071750"/>
            <a:ext cx="2052000" cy="384721"/>
          </a:xfrm>
          <a:prstGeom prst="rect">
            <a:avLst/>
          </a:prstGeom>
          <a:noFill/>
        </p:spPr>
        <p:txBody>
          <a:bodyPr wrap="square" rtlCol="0">
            <a:spAutoFit/>
          </a:bodyPr>
          <a:lstStyle/>
          <a:p>
            <a:r>
              <a:rPr lang="sv-SE" sz="1900" b="1" dirty="0"/>
              <a:t>Frågor och svar</a:t>
            </a:r>
            <a:endParaRPr lang="sv-SE" sz="1900" dirty="0"/>
          </a:p>
        </p:txBody>
      </p:sp>
      <p:pic>
        <p:nvPicPr>
          <p:cNvPr id="3" name="Bildobjekt 2">
            <a:extLst>
              <a:ext uri="{FF2B5EF4-FFF2-40B4-BE49-F238E27FC236}">
                <a16:creationId xmlns:a16="http://schemas.microsoft.com/office/drawing/2014/main" id="{D96F5B05-4A75-4273-84AA-0169EDEA9896}"/>
              </a:ext>
            </a:extLst>
          </p:cNvPr>
          <p:cNvPicPr>
            <a:picLocks noChangeAspect="1"/>
          </p:cNvPicPr>
          <p:nvPr/>
        </p:nvPicPr>
        <p:blipFill>
          <a:blip r:embed="rId5"/>
          <a:stretch>
            <a:fillRect/>
          </a:stretch>
        </p:blipFill>
        <p:spPr>
          <a:xfrm>
            <a:off x="9323087" y="1931335"/>
            <a:ext cx="2052000" cy="2052000"/>
          </a:xfrm>
          <a:prstGeom prst="rect">
            <a:avLst/>
          </a:prstGeom>
        </p:spPr>
      </p:pic>
      <p:sp>
        <p:nvSpPr>
          <p:cNvPr id="18" name="textruta 17">
            <a:extLst>
              <a:ext uri="{FF2B5EF4-FFF2-40B4-BE49-F238E27FC236}">
                <a16:creationId xmlns:a16="http://schemas.microsoft.com/office/drawing/2014/main" id="{A9B3DB9F-A422-4F2B-B2B5-BD98435F6A87}"/>
              </a:ext>
            </a:extLst>
          </p:cNvPr>
          <p:cNvSpPr txBox="1"/>
          <p:nvPr/>
        </p:nvSpPr>
        <p:spPr>
          <a:xfrm>
            <a:off x="9486233" y="4098500"/>
            <a:ext cx="2360456" cy="384721"/>
          </a:xfrm>
          <a:prstGeom prst="rect">
            <a:avLst/>
          </a:prstGeom>
          <a:noFill/>
        </p:spPr>
        <p:txBody>
          <a:bodyPr wrap="square" rtlCol="0">
            <a:spAutoFit/>
          </a:bodyPr>
          <a:lstStyle/>
          <a:p>
            <a:r>
              <a:rPr lang="sv-SE" sz="1900" b="1" dirty="0"/>
              <a:t>Film 2</a:t>
            </a:r>
            <a:endParaRPr lang="sv-SE" sz="1900" dirty="0"/>
          </a:p>
        </p:txBody>
      </p:sp>
      <p:pic>
        <p:nvPicPr>
          <p:cNvPr id="6" name="Bildobjekt 5">
            <a:extLst>
              <a:ext uri="{FF2B5EF4-FFF2-40B4-BE49-F238E27FC236}">
                <a16:creationId xmlns:a16="http://schemas.microsoft.com/office/drawing/2014/main" id="{5006673E-3E1D-4073-8B27-E7DE0DF5438C}"/>
              </a:ext>
            </a:extLst>
          </p:cNvPr>
          <p:cNvPicPr>
            <a:picLocks noChangeAspect="1"/>
          </p:cNvPicPr>
          <p:nvPr/>
        </p:nvPicPr>
        <p:blipFill>
          <a:blip r:embed="rId6"/>
          <a:stretch>
            <a:fillRect/>
          </a:stretch>
        </p:blipFill>
        <p:spPr>
          <a:xfrm>
            <a:off x="1246726" y="1945811"/>
            <a:ext cx="1450049" cy="2052000"/>
          </a:xfrm>
          <a:prstGeom prst="rect">
            <a:avLst/>
          </a:prstGeom>
          <a:ln>
            <a:solidFill>
              <a:schemeClr val="tx1"/>
            </a:solidFill>
          </a:ln>
        </p:spPr>
      </p:pic>
      <p:pic>
        <p:nvPicPr>
          <p:cNvPr id="8" name="Bildobjekt 7">
            <a:extLst>
              <a:ext uri="{FF2B5EF4-FFF2-40B4-BE49-F238E27FC236}">
                <a16:creationId xmlns:a16="http://schemas.microsoft.com/office/drawing/2014/main" id="{291DB5B2-DC5D-4629-9F22-CD8D6CEABDB5}"/>
              </a:ext>
            </a:extLst>
          </p:cNvPr>
          <p:cNvPicPr>
            <a:picLocks noChangeAspect="1"/>
          </p:cNvPicPr>
          <p:nvPr/>
        </p:nvPicPr>
        <p:blipFill>
          <a:blip r:embed="rId7"/>
          <a:stretch>
            <a:fillRect/>
          </a:stretch>
        </p:blipFill>
        <p:spPr>
          <a:xfrm>
            <a:off x="4986795" y="1919662"/>
            <a:ext cx="1450049" cy="2052000"/>
          </a:xfrm>
          <a:prstGeom prst="rect">
            <a:avLst/>
          </a:prstGeom>
          <a:ln>
            <a:solidFill>
              <a:schemeClr val="tx1"/>
            </a:solidFill>
          </a:ln>
        </p:spPr>
      </p:pic>
    </p:spTree>
    <p:extLst>
      <p:ext uri="{BB962C8B-B14F-4D97-AF65-F5344CB8AC3E}">
        <p14:creationId xmlns:p14="http://schemas.microsoft.com/office/powerpoint/2010/main" val="348220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81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69200" y="686594"/>
            <a:ext cx="9268800" cy="1296144"/>
          </a:xfrm>
        </p:spPr>
        <p:txBody>
          <a:bodyPr/>
          <a:lstStyle/>
          <a:p>
            <a:r>
              <a:rPr lang="sv-SE" dirty="0"/>
              <a:t>Syftet med presentationen </a:t>
            </a:r>
          </a:p>
        </p:txBody>
      </p:sp>
      <p:sp>
        <p:nvSpPr>
          <p:cNvPr id="4" name="Platshållare för innehåll 3"/>
          <p:cNvSpPr>
            <a:spLocks noGrp="1"/>
          </p:cNvSpPr>
          <p:nvPr>
            <p:ph sz="quarter" idx="13"/>
          </p:nvPr>
        </p:nvSpPr>
        <p:spPr/>
        <p:txBody>
          <a:bodyPr/>
          <a:lstStyle/>
          <a:p>
            <a:pPr marL="342900" indent="-342900">
              <a:spcAft>
                <a:spcPts val="1800"/>
              </a:spcAft>
              <a:buFont typeface="Arial" panose="020B0604020202020204" pitchFamily="34" charset="0"/>
              <a:buChar char="•"/>
            </a:pPr>
            <a:r>
              <a:rPr lang="sv-SE" dirty="0"/>
              <a:t>Informera om bestämmelsen Fast omsorgskontakt.</a:t>
            </a:r>
          </a:p>
          <a:p>
            <a:pPr marL="342900" indent="-342900">
              <a:spcAft>
                <a:spcPts val="1800"/>
              </a:spcAft>
              <a:buFont typeface="Arial" panose="020B0604020202020204" pitchFamily="34" charset="0"/>
              <a:buChar char="•"/>
            </a:pPr>
            <a:r>
              <a:rPr lang="sv-SE" dirty="0"/>
              <a:t>Informera om omsorgskontaktens uppdrag.</a:t>
            </a:r>
          </a:p>
          <a:p>
            <a:pPr marL="342900" indent="-342900">
              <a:spcAft>
                <a:spcPts val="1800"/>
              </a:spcAft>
              <a:buFont typeface="Arial" panose="020B0604020202020204" pitchFamily="34" charset="0"/>
              <a:buChar char="•"/>
            </a:pPr>
            <a:r>
              <a:rPr lang="sv-SE" dirty="0"/>
              <a:t>Informera om vilket stöd som finns nationellt.</a:t>
            </a:r>
          </a:p>
          <a:p>
            <a:pPr marL="342900" indent="-342900">
              <a:spcAft>
                <a:spcPts val="1800"/>
              </a:spcAft>
              <a:buFont typeface="Arial" panose="020B0604020202020204" pitchFamily="34" charset="0"/>
              <a:buChar char="•"/>
            </a:pPr>
            <a:r>
              <a:rPr lang="sv-SE" dirty="0"/>
              <a:t>Informera om vilka rutiner som gäller i kommunen och på den här arbetsplatsen*.</a:t>
            </a:r>
          </a:p>
        </p:txBody>
      </p:sp>
      <p:sp>
        <p:nvSpPr>
          <p:cNvPr id="5" name="Footer Placeholder 4">
            <a:extLst>
              <a:ext uri="{FF2B5EF4-FFF2-40B4-BE49-F238E27FC236}">
                <a16:creationId xmlns:a16="http://schemas.microsoft.com/office/drawing/2014/main" id="{D42487C6-5174-427E-9F22-79810EFEBF6C}"/>
              </a:ext>
            </a:extLst>
          </p:cNvPr>
          <p:cNvSpPr>
            <a:spLocks noGrp="1"/>
          </p:cNvSpPr>
          <p:nvPr>
            <p:ph type="ftr" sz="quarter" idx="11"/>
          </p:nvPr>
        </p:nvSpPr>
        <p:spPr/>
        <p:txBody>
          <a:bodyPr/>
          <a:lstStyle/>
          <a:p>
            <a:r>
              <a:rPr lang="sv-SE"/>
              <a:t>Sveriges kunskapsmyndighet för vård och omsorg </a:t>
            </a:r>
            <a:endParaRPr lang="sv-SE" dirty="0"/>
          </a:p>
        </p:txBody>
      </p:sp>
      <p:sp>
        <p:nvSpPr>
          <p:cNvPr id="3" name="Platshållare för datum 2"/>
          <p:cNvSpPr>
            <a:spLocks noGrp="1"/>
          </p:cNvSpPr>
          <p:nvPr>
            <p:ph type="dt" sz="half" idx="10"/>
          </p:nvPr>
        </p:nvSpPr>
        <p:spPr/>
        <p:txBody>
          <a:bodyPr/>
          <a:lstStyle/>
          <a:p>
            <a:endParaRPr lang="sv-SE" dirty="0"/>
          </a:p>
        </p:txBody>
      </p:sp>
    </p:spTree>
    <p:extLst>
      <p:ext uri="{BB962C8B-B14F-4D97-AF65-F5344CB8AC3E}">
        <p14:creationId xmlns:p14="http://schemas.microsoft.com/office/powerpoint/2010/main" val="3827250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AAE12D-C236-4391-BF8C-64F55D691001}"/>
              </a:ext>
            </a:extLst>
          </p:cNvPr>
          <p:cNvSpPr>
            <a:spLocks noGrp="1"/>
          </p:cNvSpPr>
          <p:nvPr>
            <p:ph type="title"/>
          </p:nvPr>
        </p:nvSpPr>
        <p:spPr>
          <a:xfrm>
            <a:off x="993444" y="592751"/>
            <a:ext cx="9268800" cy="1296144"/>
          </a:xfrm>
        </p:spPr>
        <p:txBody>
          <a:bodyPr/>
          <a:lstStyle/>
          <a:p>
            <a:r>
              <a:rPr lang="sv-SE" dirty="0"/>
              <a:t>Bestämmelse om fast omsorgkontakt i hemtjänsten från 1 juli 2022</a:t>
            </a:r>
            <a:br>
              <a:rPr lang="sv-SE" dirty="0"/>
            </a:br>
            <a:endParaRPr lang="sv-SE" dirty="0"/>
          </a:p>
        </p:txBody>
      </p:sp>
      <p:sp>
        <p:nvSpPr>
          <p:cNvPr id="3" name="Platshållare för datum 2">
            <a:extLst>
              <a:ext uri="{FF2B5EF4-FFF2-40B4-BE49-F238E27FC236}">
                <a16:creationId xmlns:a16="http://schemas.microsoft.com/office/drawing/2014/main" id="{1C6DE1E9-3AD0-45E9-BA19-61581D6BF092}"/>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24E73E60-1EFD-4073-A0C2-3D59B47F56CB}"/>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40874333-5422-408F-9782-30398429F188}"/>
              </a:ext>
            </a:extLst>
          </p:cNvPr>
          <p:cNvSpPr>
            <a:spLocks noGrp="1"/>
          </p:cNvSpPr>
          <p:nvPr>
            <p:ph sz="quarter" idx="13"/>
          </p:nvPr>
        </p:nvSpPr>
        <p:spPr>
          <a:xfrm>
            <a:off x="1068917" y="2225035"/>
            <a:ext cx="9279467" cy="3734718"/>
          </a:xfrm>
        </p:spPr>
        <p:txBody>
          <a:bodyPr/>
          <a:lstStyle/>
          <a:p>
            <a:pPr>
              <a:spcAft>
                <a:spcPts val="600"/>
              </a:spcAft>
            </a:pPr>
            <a:r>
              <a:rPr lang="sv-SE" dirty="0"/>
              <a:t>Alla med hemtjänst ska erbjudas fast omsorgskontakt</a:t>
            </a:r>
            <a:br>
              <a:rPr lang="sv-SE" dirty="0"/>
            </a:br>
            <a:r>
              <a:rPr lang="sv-SE" dirty="0"/>
              <a:t>(det är huvudregeln) – oavsett ålder. </a:t>
            </a:r>
          </a:p>
          <a:p>
            <a:pPr>
              <a:spcBef>
                <a:spcPts val="600"/>
              </a:spcBef>
              <a:spcAft>
                <a:spcPts val="1200"/>
              </a:spcAft>
            </a:pPr>
            <a:r>
              <a:rPr lang="sv-SE" dirty="0"/>
              <a:t>Många kommuner har arbetat med fast kontaktman tidigare men då var det inte reglerat i lag. </a:t>
            </a:r>
          </a:p>
          <a:p>
            <a:pPr>
              <a:spcBef>
                <a:spcPts val="600"/>
              </a:spcBef>
              <a:spcAft>
                <a:spcPts val="1200"/>
              </a:spcAft>
            </a:pPr>
            <a:r>
              <a:rPr lang="sv-SE" dirty="0"/>
              <a:t>Bestämmelsen ska göra att det blir mer lika över landet. </a:t>
            </a:r>
          </a:p>
          <a:p>
            <a:pPr>
              <a:spcBef>
                <a:spcPts val="600"/>
              </a:spcBef>
              <a:spcAft>
                <a:spcPts val="1200"/>
              </a:spcAft>
            </a:pPr>
            <a:r>
              <a:rPr lang="sv-SE" dirty="0"/>
              <a:t>Hemtjänstutföraren ska göra rollen som fast omsorgskontakt  tydlig. </a:t>
            </a:r>
          </a:p>
          <a:p>
            <a:pPr marL="0" indent="0">
              <a:buNone/>
            </a:pPr>
            <a:endParaRPr lang="sv-SE" dirty="0"/>
          </a:p>
        </p:txBody>
      </p:sp>
      <p:pic>
        <p:nvPicPr>
          <p:cNvPr id="1026" name="Picture 2" descr="https://im11.inviewer.se/skiss/74/74AH7LVYOS.png">
            <a:extLst>
              <a:ext uri="{FF2B5EF4-FFF2-40B4-BE49-F238E27FC236}">
                <a16:creationId xmlns:a16="http://schemas.microsoft.com/office/drawing/2014/main" id="{369867AD-8590-45CD-B813-41BAED190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926" y="780437"/>
            <a:ext cx="1108458" cy="1108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8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47164" y="843275"/>
            <a:ext cx="9268800" cy="852784"/>
          </a:xfrm>
        </p:spPr>
        <p:txBody>
          <a:bodyPr/>
          <a:lstStyle/>
          <a:p>
            <a:r>
              <a:rPr lang="sv-SE" dirty="0"/>
              <a:t>Målet är att fast omsorgskontakt ska tillgodose den enskildes behov av</a:t>
            </a:r>
            <a:endParaRPr lang="sv-SE" dirty="0">
              <a:solidFill>
                <a:srgbClr val="FF0000"/>
              </a:solidFill>
            </a:endParaRPr>
          </a:p>
        </p:txBody>
      </p:sp>
      <p:sp>
        <p:nvSpPr>
          <p:cNvPr id="15" name="Rektangel 14"/>
          <p:cNvSpPr/>
          <p:nvPr/>
        </p:nvSpPr>
        <p:spPr>
          <a:xfrm>
            <a:off x="1068917" y="2210709"/>
            <a:ext cx="6265402" cy="3724096"/>
          </a:xfrm>
          <a:prstGeom prst="rect">
            <a:avLst/>
          </a:prstGeom>
        </p:spPr>
        <p:txBody>
          <a:bodyPr wrap="square">
            <a:spAutoFit/>
          </a:bodyPr>
          <a:lstStyle/>
          <a:p>
            <a:pPr marL="342900" indent="-342900">
              <a:spcAft>
                <a:spcPts val="600"/>
              </a:spcAft>
              <a:buFont typeface="Arial" panose="020B0604020202020204" pitchFamily="34" charset="0"/>
              <a:buChar char="•"/>
            </a:pPr>
            <a:r>
              <a:rPr lang="sv-SE" sz="2400" b="1" dirty="0">
                <a:solidFill>
                  <a:schemeClr val="accent4"/>
                </a:solidFill>
              </a:rPr>
              <a:t>Trygghet</a:t>
            </a:r>
            <a:r>
              <a:rPr lang="sv-SE" sz="2400" dirty="0">
                <a:solidFill>
                  <a:schemeClr val="accent4"/>
                </a:solidFill>
              </a:rPr>
              <a:t> </a:t>
            </a:r>
          </a:p>
          <a:p>
            <a:pPr marL="342900" indent="-342900">
              <a:spcAft>
                <a:spcPts val="600"/>
              </a:spcAft>
              <a:buFont typeface="Arial" panose="020B0604020202020204" pitchFamily="34" charset="0"/>
              <a:buChar char="•"/>
            </a:pPr>
            <a:r>
              <a:rPr lang="sv-SE" sz="2400" b="1" dirty="0">
                <a:solidFill>
                  <a:schemeClr val="accent4"/>
                </a:solidFill>
              </a:rPr>
              <a:t>Kontinuitet</a:t>
            </a:r>
          </a:p>
          <a:p>
            <a:pPr marL="342900" indent="-342900">
              <a:spcAft>
                <a:spcPts val="600"/>
              </a:spcAft>
              <a:buFont typeface="Arial" panose="020B0604020202020204" pitchFamily="34" charset="0"/>
              <a:buChar char="•"/>
            </a:pPr>
            <a:r>
              <a:rPr lang="sv-SE" sz="2400" b="1" dirty="0">
                <a:solidFill>
                  <a:schemeClr val="accent4"/>
                </a:solidFill>
              </a:rPr>
              <a:t>Individanpassad omsorg </a:t>
            </a:r>
          </a:p>
          <a:p>
            <a:pPr marL="342900" indent="-342900">
              <a:spcAft>
                <a:spcPts val="600"/>
              </a:spcAft>
              <a:buFont typeface="Arial" panose="020B0604020202020204" pitchFamily="34" charset="0"/>
              <a:buChar char="•"/>
            </a:pPr>
            <a:r>
              <a:rPr lang="sv-SE" sz="2400" b="1" dirty="0">
                <a:solidFill>
                  <a:schemeClr val="accent4"/>
                </a:solidFill>
              </a:rPr>
              <a:t>Samordning</a:t>
            </a:r>
          </a:p>
          <a:p>
            <a:r>
              <a:rPr lang="sv-SE" sz="2400" dirty="0">
                <a:solidFill>
                  <a:schemeClr val="accent4"/>
                </a:solidFill>
              </a:rPr>
              <a:t>Alla som utför hemtjänstinsatser hos en person behöver vara delaktiga för att målen ska uppnås. </a:t>
            </a:r>
          </a:p>
          <a:p>
            <a:r>
              <a:rPr lang="sv-SE" sz="2400" dirty="0">
                <a:solidFill>
                  <a:schemeClr val="accent4"/>
                </a:solidFill>
              </a:rPr>
              <a:t>Schemaläggning och planering behöver anpassas efter målen. </a:t>
            </a:r>
          </a:p>
        </p:txBody>
      </p:sp>
      <p:grpSp>
        <p:nvGrpSpPr>
          <p:cNvPr id="6" name="Grupp 5" descr="Trygghet, kontinuitet"/>
          <p:cNvGrpSpPr/>
          <p:nvPr/>
        </p:nvGrpSpPr>
        <p:grpSpPr>
          <a:xfrm>
            <a:off x="7557427" y="2274580"/>
            <a:ext cx="3106779" cy="1531565"/>
            <a:chOff x="7588253" y="3165067"/>
            <a:chExt cx="3106779" cy="1531565"/>
          </a:xfrm>
        </p:grpSpPr>
        <p:grpSp>
          <p:nvGrpSpPr>
            <p:cNvPr id="7" name="Grupp 6"/>
            <p:cNvGrpSpPr/>
            <p:nvPr/>
          </p:nvGrpSpPr>
          <p:grpSpPr>
            <a:xfrm>
              <a:off x="7588253" y="3165067"/>
              <a:ext cx="1331557" cy="1531565"/>
              <a:chOff x="7367408" y="3392439"/>
              <a:chExt cx="1331557" cy="1531565"/>
            </a:xfrm>
          </p:grpSpPr>
          <p:pic>
            <p:nvPicPr>
              <p:cNvPr id="13" name="Bildobjekt 12" descr="Två händer som håller ett hjärta"/>
              <p:cNvPicPr>
                <a:picLocks noChangeAspect="1"/>
              </p:cNvPicPr>
              <p:nvPr/>
            </p:nvPicPr>
            <p:blipFill rotWithShape="1">
              <a:blip r:embed="rId3">
                <a:extLst>
                  <a:ext uri="{28A0092B-C50C-407E-A947-70E740481C1C}">
                    <a14:useLocalDpi xmlns:a14="http://schemas.microsoft.com/office/drawing/2010/main" val="0"/>
                  </a:ext>
                </a:extLst>
              </a:blip>
              <a:srcRect l="31357" t="36979" r="58328" b="45711"/>
              <a:stretch/>
            </p:blipFill>
            <p:spPr>
              <a:xfrm>
                <a:off x="7480805" y="3392439"/>
                <a:ext cx="1080000" cy="1105342"/>
              </a:xfrm>
              <a:prstGeom prst="rect">
                <a:avLst/>
              </a:prstGeom>
            </p:spPr>
          </p:pic>
          <p:sp>
            <p:nvSpPr>
              <p:cNvPr id="14" name="textruta 13"/>
              <p:cNvSpPr txBox="1"/>
              <p:nvPr/>
            </p:nvSpPr>
            <p:spPr>
              <a:xfrm>
                <a:off x="7367408" y="4523894"/>
                <a:ext cx="1331557" cy="400110"/>
              </a:xfrm>
              <a:prstGeom prst="rect">
                <a:avLst/>
              </a:prstGeom>
              <a:noFill/>
            </p:spPr>
            <p:txBody>
              <a:bodyPr wrap="square" rtlCol="0">
                <a:spAutoFit/>
              </a:bodyPr>
              <a:lstStyle/>
              <a:p>
                <a:pPr algn="ctr"/>
                <a:r>
                  <a:rPr lang="sv-SE" sz="2000" b="1" dirty="0">
                    <a:solidFill>
                      <a:schemeClr val="accent4"/>
                    </a:solidFill>
                  </a:rPr>
                  <a:t>Trygghet</a:t>
                </a:r>
                <a:endParaRPr lang="sv-SE" sz="2000" dirty="0">
                  <a:solidFill>
                    <a:schemeClr val="accent4"/>
                  </a:solidFill>
                </a:endParaRPr>
              </a:p>
            </p:txBody>
          </p:sp>
        </p:grpSp>
        <p:grpSp>
          <p:nvGrpSpPr>
            <p:cNvPr id="8" name="Grupp 7"/>
            <p:cNvGrpSpPr/>
            <p:nvPr/>
          </p:nvGrpSpPr>
          <p:grpSpPr>
            <a:xfrm>
              <a:off x="9142918" y="3182791"/>
              <a:ext cx="1552114" cy="1513841"/>
              <a:chOff x="9140731" y="3410163"/>
              <a:chExt cx="1552114" cy="1513841"/>
            </a:xfrm>
          </p:grpSpPr>
          <p:grpSp>
            <p:nvGrpSpPr>
              <p:cNvPr id="9" name="Grupp 8"/>
              <p:cNvGrpSpPr/>
              <p:nvPr/>
            </p:nvGrpSpPr>
            <p:grpSpPr>
              <a:xfrm>
                <a:off x="9419470" y="3410163"/>
                <a:ext cx="1080000" cy="1080000"/>
                <a:chOff x="3111561" y="2203065"/>
                <a:chExt cx="1080000" cy="1080000"/>
              </a:xfrm>
            </p:grpSpPr>
            <p:sp>
              <p:nvSpPr>
                <p:cNvPr id="11" name="Ellips 10"/>
                <p:cNvSpPr>
                  <a:spLocks/>
                </p:cNvSpPr>
                <p:nvPr/>
              </p:nvSpPr>
              <p:spPr>
                <a:xfrm>
                  <a:off x="3111561" y="2203065"/>
                  <a:ext cx="1080000" cy="1080000"/>
                </a:xfrm>
                <a:prstGeom prst="ellipse">
                  <a:avLst/>
                </a:prstGeom>
                <a:solidFill>
                  <a:srgbClr val="ECECEC"/>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12" name="Bildobjekt 11" descr="Två böjda pilar som bildar en cirkel"/>
                <p:cNvPicPr>
                  <a:picLocks noChangeAspect="1"/>
                </p:cNvPicPr>
                <p:nvPr/>
              </p:nvPicPr>
              <p:blipFill>
                <a:blip r:embed="rId4"/>
                <a:stretch>
                  <a:fillRect/>
                </a:stretch>
              </p:blipFill>
              <p:spPr>
                <a:xfrm flipH="1">
                  <a:off x="3248293" y="2348905"/>
                  <a:ext cx="828000" cy="797467"/>
                </a:xfrm>
                <a:prstGeom prst="rect">
                  <a:avLst/>
                </a:prstGeom>
              </p:spPr>
            </p:pic>
          </p:grpSp>
          <p:sp>
            <p:nvSpPr>
              <p:cNvPr id="10" name="textruta 9"/>
              <p:cNvSpPr txBox="1"/>
              <p:nvPr/>
            </p:nvSpPr>
            <p:spPr>
              <a:xfrm>
                <a:off x="9140731" y="4523894"/>
                <a:ext cx="1552114" cy="400110"/>
              </a:xfrm>
              <a:prstGeom prst="rect">
                <a:avLst/>
              </a:prstGeom>
              <a:noFill/>
            </p:spPr>
            <p:txBody>
              <a:bodyPr wrap="square" rtlCol="0">
                <a:spAutoFit/>
              </a:bodyPr>
              <a:lstStyle/>
              <a:p>
                <a:pPr algn="ctr"/>
                <a:r>
                  <a:rPr lang="sv-SE" sz="2000" b="1" dirty="0">
                    <a:solidFill>
                      <a:schemeClr val="accent4"/>
                    </a:solidFill>
                  </a:rPr>
                  <a:t>Kontinuitet</a:t>
                </a:r>
                <a:endParaRPr lang="sv-SE" sz="2000" dirty="0">
                  <a:solidFill>
                    <a:schemeClr val="accent4"/>
                  </a:solidFill>
                </a:endParaRPr>
              </a:p>
            </p:txBody>
          </p:sp>
        </p:grpSp>
      </p:grpSp>
      <p:sp>
        <p:nvSpPr>
          <p:cNvPr id="4" name="Platshållare för sidfot 3"/>
          <p:cNvSpPr>
            <a:spLocks noGrp="1"/>
          </p:cNvSpPr>
          <p:nvPr>
            <p:ph type="ftr" sz="quarter" idx="11"/>
          </p:nvPr>
        </p:nvSpPr>
        <p:spPr/>
        <p:txBody>
          <a:bodyPr/>
          <a:lstStyle/>
          <a:p>
            <a:r>
              <a:rPr lang="sv-SE" dirty="0"/>
              <a:t>Sveriges kunskapsmyndighet för vård och omsorg </a:t>
            </a:r>
          </a:p>
        </p:txBody>
      </p:sp>
      <p:sp>
        <p:nvSpPr>
          <p:cNvPr id="3" name="Platshållare för datum 2"/>
          <p:cNvSpPr>
            <a:spLocks noGrp="1"/>
          </p:cNvSpPr>
          <p:nvPr>
            <p:ph type="dt" sz="half" idx="10"/>
          </p:nvPr>
        </p:nvSpPr>
        <p:spPr/>
        <p:txBody>
          <a:bodyPr/>
          <a:lstStyle/>
          <a:p>
            <a:endParaRPr lang="sv-SE" dirty="0"/>
          </a:p>
        </p:txBody>
      </p:sp>
      <p:pic>
        <p:nvPicPr>
          <p:cNvPr id="17" name="Bildobjekt 16">
            <a:extLst>
              <a:ext uri="{FF2B5EF4-FFF2-40B4-BE49-F238E27FC236}">
                <a16:creationId xmlns:a16="http://schemas.microsoft.com/office/drawing/2014/main" id="{13102FA5-80C5-4A5D-93EC-96BC5FFE7CB1}"/>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9354831" y="4006477"/>
            <a:ext cx="1116000" cy="1015731"/>
          </a:xfrm>
          <a:prstGeom prst="rect">
            <a:avLst/>
          </a:prstGeom>
        </p:spPr>
      </p:pic>
      <p:sp>
        <p:nvSpPr>
          <p:cNvPr id="18" name="textruta 17">
            <a:extLst>
              <a:ext uri="{FF2B5EF4-FFF2-40B4-BE49-F238E27FC236}">
                <a16:creationId xmlns:a16="http://schemas.microsoft.com/office/drawing/2014/main" id="{5E356D78-D78E-4F45-AC3F-1482BB83DFC3}"/>
              </a:ext>
            </a:extLst>
          </p:cNvPr>
          <p:cNvSpPr txBox="1"/>
          <p:nvPr/>
        </p:nvSpPr>
        <p:spPr>
          <a:xfrm>
            <a:off x="9292948" y="5313401"/>
            <a:ext cx="1685631" cy="400110"/>
          </a:xfrm>
          <a:prstGeom prst="rect">
            <a:avLst/>
          </a:prstGeom>
          <a:noFill/>
        </p:spPr>
        <p:txBody>
          <a:bodyPr wrap="square" rtlCol="0">
            <a:spAutoFit/>
          </a:bodyPr>
          <a:lstStyle/>
          <a:p>
            <a:pPr algn="ctr"/>
            <a:r>
              <a:rPr lang="sv-SE" sz="2000" b="1" dirty="0">
                <a:solidFill>
                  <a:schemeClr val="accent4"/>
                </a:solidFill>
              </a:rPr>
              <a:t>Samordning</a:t>
            </a:r>
            <a:endParaRPr lang="sv-SE" sz="2000" dirty="0">
              <a:solidFill>
                <a:schemeClr val="accent4"/>
              </a:solidFill>
            </a:endParaRPr>
          </a:p>
        </p:txBody>
      </p:sp>
      <p:sp>
        <p:nvSpPr>
          <p:cNvPr id="22" name="Frihandsfigur: Form 21">
            <a:extLst>
              <a:ext uri="{FF2B5EF4-FFF2-40B4-BE49-F238E27FC236}">
                <a16:creationId xmlns:a16="http://schemas.microsoft.com/office/drawing/2014/main" id="{BBB987EA-F66C-4F5C-B4CA-4D759EFA9A5D}"/>
              </a:ext>
            </a:extLst>
          </p:cNvPr>
          <p:cNvSpPr/>
          <p:nvPr/>
        </p:nvSpPr>
        <p:spPr>
          <a:xfrm>
            <a:off x="7487956" y="4498448"/>
            <a:ext cx="267919" cy="648918"/>
          </a:xfrm>
          <a:custGeom>
            <a:avLst/>
            <a:gdLst>
              <a:gd name="connsiteX0" fmla="*/ 463183 w 1002524"/>
              <a:gd name="connsiteY0" fmla="*/ 0 h 2411549"/>
              <a:gd name="connsiteX1" fmla="*/ 894653 w 1002524"/>
              <a:gd name="connsiteY1" fmla="*/ 0 h 2411549"/>
              <a:gd name="connsiteX2" fmla="*/ 1002524 w 1002524"/>
              <a:gd name="connsiteY2" fmla="*/ 107871 h 2411549"/>
              <a:gd name="connsiteX3" fmla="*/ 1002524 w 1002524"/>
              <a:gd name="connsiteY3" fmla="*/ 2303678 h 2411549"/>
              <a:gd name="connsiteX4" fmla="*/ 894653 w 1002524"/>
              <a:gd name="connsiteY4" fmla="*/ 2411549 h 2411549"/>
              <a:gd name="connsiteX5" fmla="*/ 463183 w 1002524"/>
              <a:gd name="connsiteY5" fmla="*/ 2411549 h 2411549"/>
              <a:gd name="connsiteX6" fmla="*/ 355312 w 1002524"/>
              <a:gd name="connsiteY6" fmla="*/ 2303678 h 2411549"/>
              <a:gd name="connsiteX7" fmla="*/ 355312 w 1002524"/>
              <a:gd name="connsiteY7" fmla="*/ 718562 h 2411549"/>
              <a:gd name="connsiteX8" fmla="*/ 0 w 1002524"/>
              <a:gd name="connsiteY8" fmla="*/ 718562 h 2411549"/>
              <a:gd name="connsiteX9" fmla="*/ 0 w 1002524"/>
              <a:gd name="connsiteY9" fmla="*/ 192120 h 2411549"/>
              <a:gd name="connsiteX10" fmla="*/ 355312 w 1002524"/>
              <a:gd name="connsiteY10" fmla="*/ 192120 h 2411549"/>
              <a:gd name="connsiteX11" fmla="*/ 355312 w 1002524"/>
              <a:gd name="connsiteY11" fmla="*/ 107871 h 2411549"/>
              <a:gd name="connsiteX12" fmla="*/ 463183 w 1002524"/>
              <a:gd name="connsiteY12" fmla="*/ 0 h 241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2524" h="2411549">
                <a:moveTo>
                  <a:pt x="463183" y="0"/>
                </a:moveTo>
                <a:lnTo>
                  <a:pt x="894653" y="0"/>
                </a:lnTo>
                <a:cubicBezTo>
                  <a:pt x="954229" y="0"/>
                  <a:pt x="1002524" y="48295"/>
                  <a:pt x="1002524" y="107871"/>
                </a:cubicBezTo>
                <a:lnTo>
                  <a:pt x="1002524" y="2303678"/>
                </a:lnTo>
                <a:cubicBezTo>
                  <a:pt x="1002524" y="2363254"/>
                  <a:pt x="954229" y="2411549"/>
                  <a:pt x="894653" y="2411549"/>
                </a:cubicBezTo>
                <a:lnTo>
                  <a:pt x="463183" y="2411549"/>
                </a:lnTo>
                <a:cubicBezTo>
                  <a:pt x="403607" y="2411549"/>
                  <a:pt x="355312" y="2363254"/>
                  <a:pt x="355312" y="2303678"/>
                </a:cubicBezTo>
                <a:lnTo>
                  <a:pt x="355312" y="718562"/>
                </a:lnTo>
                <a:lnTo>
                  <a:pt x="0" y="718562"/>
                </a:lnTo>
                <a:lnTo>
                  <a:pt x="0" y="192120"/>
                </a:lnTo>
                <a:lnTo>
                  <a:pt x="355312" y="192120"/>
                </a:lnTo>
                <a:lnTo>
                  <a:pt x="355312" y="107871"/>
                </a:lnTo>
                <a:cubicBezTo>
                  <a:pt x="355312" y="48295"/>
                  <a:pt x="403607" y="0"/>
                  <a:pt x="46318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24" name="textruta 23">
            <a:extLst>
              <a:ext uri="{FF2B5EF4-FFF2-40B4-BE49-F238E27FC236}">
                <a16:creationId xmlns:a16="http://schemas.microsoft.com/office/drawing/2014/main" id="{81F0B8D8-1296-4799-84F7-D4C31AA3895A}"/>
              </a:ext>
            </a:extLst>
          </p:cNvPr>
          <p:cNvSpPr txBox="1"/>
          <p:nvPr/>
        </p:nvSpPr>
        <p:spPr>
          <a:xfrm>
            <a:off x="7426461" y="5301899"/>
            <a:ext cx="1685631" cy="707886"/>
          </a:xfrm>
          <a:prstGeom prst="rect">
            <a:avLst/>
          </a:prstGeom>
          <a:solidFill>
            <a:srgbClr val="FFFFFF"/>
          </a:solidFill>
        </p:spPr>
        <p:txBody>
          <a:bodyPr wrap="square" rtlCol="0">
            <a:spAutoFit/>
          </a:bodyPr>
          <a:lstStyle/>
          <a:p>
            <a:r>
              <a:rPr lang="sv-SE" sz="2000" b="1" dirty="0">
                <a:solidFill>
                  <a:schemeClr val="accent4"/>
                </a:solidFill>
              </a:rPr>
              <a:t>Individ-</a:t>
            </a:r>
            <a:br>
              <a:rPr lang="sv-SE" sz="2000" b="1" dirty="0">
                <a:solidFill>
                  <a:schemeClr val="accent4"/>
                </a:solidFill>
              </a:rPr>
            </a:br>
            <a:r>
              <a:rPr lang="sv-SE" sz="2000" b="1" dirty="0">
                <a:solidFill>
                  <a:schemeClr val="accent4"/>
                </a:solidFill>
              </a:rPr>
              <a:t>anpassning</a:t>
            </a:r>
            <a:endParaRPr lang="sv-SE" sz="2000" dirty="0"/>
          </a:p>
        </p:txBody>
      </p:sp>
      <p:pic>
        <p:nvPicPr>
          <p:cNvPr id="21" name="Bildobjekt 20">
            <a:extLst>
              <a:ext uri="{FF2B5EF4-FFF2-40B4-BE49-F238E27FC236}">
                <a16:creationId xmlns:a16="http://schemas.microsoft.com/office/drawing/2014/main" id="{10645656-5DCA-4DEC-A0A4-904C01B42F57}"/>
              </a:ext>
            </a:extLst>
          </p:cNvPr>
          <p:cNvPicPr>
            <a:picLocks noChangeAspect="1"/>
          </p:cNvPicPr>
          <p:nvPr/>
        </p:nvPicPr>
        <p:blipFill>
          <a:blip r:embed="rId7"/>
          <a:stretch>
            <a:fillRect/>
          </a:stretch>
        </p:blipFill>
        <p:spPr>
          <a:xfrm>
            <a:off x="7591883" y="4002197"/>
            <a:ext cx="1080000" cy="1103650"/>
          </a:xfrm>
          <a:prstGeom prst="rect">
            <a:avLst/>
          </a:prstGeom>
        </p:spPr>
      </p:pic>
    </p:spTree>
    <p:extLst>
      <p:ext uri="{BB962C8B-B14F-4D97-AF65-F5344CB8AC3E}">
        <p14:creationId xmlns:p14="http://schemas.microsoft.com/office/powerpoint/2010/main" val="2354603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tjärna: 7 punkter 36">
            <a:extLst>
              <a:ext uri="{FF2B5EF4-FFF2-40B4-BE49-F238E27FC236}">
                <a16:creationId xmlns:a16="http://schemas.microsoft.com/office/drawing/2014/main" id="{C203970F-FCB0-46D0-A537-CD3FC1C7F918}"/>
              </a:ext>
            </a:extLst>
          </p:cNvPr>
          <p:cNvSpPr>
            <a:spLocks noChangeAspect="1"/>
          </p:cNvSpPr>
          <p:nvPr/>
        </p:nvSpPr>
        <p:spPr>
          <a:xfrm>
            <a:off x="9393503" y="3121002"/>
            <a:ext cx="2088000" cy="2010942"/>
          </a:xfrm>
          <a:prstGeom prst="star7">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2" name="Rubrik 1">
            <a:extLst>
              <a:ext uri="{FF2B5EF4-FFF2-40B4-BE49-F238E27FC236}">
                <a16:creationId xmlns:a16="http://schemas.microsoft.com/office/drawing/2014/main" id="{6F9B4F0A-E6D9-46FB-9FC7-7C85A6EE48F4}"/>
              </a:ext>
            </a:extLst>
          </p:cNvPr>
          <p:cNvSpPr>
            <a:spLocks noGrp="1"/>
          </p:cNvSpPr>
          <p:nvPr>
            <p:ph type="title"/>
          </p:nvPr>
        </p:nvSpPr>
        <p:spPr>
          <a:xfrm>
            <a:off x="23896" y="796625"/>
            <a:ext cx="12168104" cy="1296144"/>
          </a:xfrm>
          <a:noFill/>
        </p:spPr>
        <p:txBody>
          <a:bodyPr/>
          <a:lstStyle/>
          <a:p>
            <a:br>
              <a:rPr lang="sv-SE" dirty="0"/>
            </a:br>
            <a:r>
              <a:rPr lang="sv-SE" dirty="0"/>
              <a:t>      En nära relation – trygghet och kontinuitet</a:t>
            </a:r>
          </a:p>
        </p:txBody>
      </p:sp>
      <p:sp>
        <p:nvSpPr>
          <p:cNvPr id="3" name="Platshållare för datum 2">
            <a:extLst>
              <a:ext uri="{FF2B5EF4-FFF2-40B4-BE49-F238E27FC236}">
                <a16:creationId xmlns:a16="http://schemas.microsoft.com/office/drawing/2014/main" id="{48C03F8E-A212-4E42-B173-4501A8D7B72A}"/>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99EC9BE4-BA24-4BD8-B1FA-AEC525ED0387}"/>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text 4">
            <a:extLst>
              <a:ext uri="{FF2B5EF4-FFF2-40B4-BE49-F238E27FC236}">
                <a16:creationId xmlns:a16="http://schemas.microsoft.com/office/drawing/2014/main" id="{DB2DF3D6-FF76-4C4E-89EE-91F48320D321}"/>
              </a:ext>
            </a:extLst>
          </p:cNvPr>
          <p:cNvSpPr>
            <a:spLocks noGrp="1"/>
          </p:cNvSpPr>
          <p:nvPr>
            <p:ph type="body" sz="quarter" idx="13"/>
          </p:nvPr>
        </p:nvSpPr>
        <p:spPr>
          <a:xfrm>
            <a:off x="835619" y="3024237"/>
            <a:ext cx="3061970" cy="2206609"/>
          </a:xfrm>
        </p:spPr>
        <p:txBody>
          <a:bodyPr/>
          <a:lstStyle/>
          <a:p>
            <a:r>
              <a:rPr lang="sv-SE" dirty="0"/>
              <a:t>Träffas ofta och göra omsorgsarbete =</a:t>
            </a:r>
          </a:p>
          <a:p>
            <a:r>
              <a:rPr lang="sv-SE" dirty="0"/>
              <a:t>lära känna varandra</a:t>
            </a:r>
          </a:p>
        </p:txBody>
      </p:sp>
      <p:sp>
        <p:nvSpPr>
          <p:cNvPr id="7" name="textruta 6">
            <a:extLst>
              <a:ext uri="{FF2B5EF4-FFF2-40B4-BE49-F238E27FC236}">
                <a16:creationId xmlns:a16="http://schemas.microsoft.com/office/drawing/2014/main" id="{3D3429A1-21BC-4166-A9C6-2C0216040AF7}"/>
              </a:ext>
            </a:extLst>
          </p:cNvPr>
          <p:cNvSpPr txBox="1"/>
          <p:nvPr/>
        </p:nvSpPr>
        <p:spPr>
          <a:xfrm>
            <a:off x="9688363" y="3891142"/>
            <a:ext cx="1743928" cy="584775"/>
          </a:xfrm>
          <a:prstGeom prst="rect">
            <a:avLst/>
          </a:prstGeom>
          <a:noFill/>
        </p:spPr>
        <p:txBody>
          <a:bodyPr wrap="square" rtlCol="0">
            <a:spAutoFit/>
          </a:bodyPr>
          <a:lstStyle/>
          <a:p>
            <a:r>
              <a:rPr lang="sv-SE" sz="3200" dirty="0"/>
              <a:t>Kvalitet</a:t>
            </a:r>
          </a:p>
        </p:txBody>
      </p:sp>
      <p:sp>
        <p:nvSpPr>
          <p:cNvPr id="15" name="textruta 14">
            <a:extLst>
              <a:ext uri="{FF2B5EF4-FFF2-40B4-BE49-F238E27FC236}">
                <a16:creationId xmlns:a16="http://schemas.microsoft.com/office/drawing/2014/main" id="{6D481D4D-CF96-4EE9-871B-682314DF822D}"/>
              </a:ext>
            </a:extLst>
          </p:cNvPr>
          <p:cNvSpPr txBox="1"/>
          <p:nvPr/>
        </p:nvSpPr>
        <p:spPr>
          <a:xfrm>
            <a:off x="6370895" y="2797017"/>
            <a:ext cx="3953859" cy="461665"/>
          </a:xfrm>
          <a:prstGeom prst="rect">
            <a:avLst/>
          </a:prstGeom>
          <a:noFill/>
        </p:spPr>
        <p:txBody>
          <a:bodyPr wrap="square" rtlCol="0">
            <a:spAutoFit/>
          </a:bodyPr>
          <a:lstStyle/>
          <a:p>
            <a:r>
              <a:rPr lang="sv-SE" sz="2400" dirty="0">
                <a:solidFill>
                  <a:schemeClr val="accent4"/>
                </a:solidFill>
              </a:rPr>
              <a:t>trygghet för den enskilde</a:t>
            </a:r>
            <a:endParaRPr lang="sv-SE" sz="2000" dirty="0">
              <a:solidFill>
                <a:schemeClr val="accent4"/>
              </a:solidFill>
            </a:endParaRPr>
          </a:p>
        </p:txBody>
      </p:sp>
      <p:sp>
        <p:nvSpPr>
          <p:cNvPr id="16" name="textruta 15">
            <a:extLst>
              <a:ext uri="{FF2B5EF4-FFF2-40B4-BE49-F238E27FC236}">
                <a16:creationId xmlns:a16="http://schemas.microsoft.com/office/drawing/2014/main" id="{D40D2BC1-0B90-46AB-9F27-3078C70E5461}"/>
              </a:ext>
            </a:extLst>
          </p:cNvPr>
          <p:cNvSpPr txBox="1"/>
          <p:nvPr/>
        </p:nvSpPr>
        <p:spPr>
          <a:xfrm>
            <a:off x="6397155" y="4773779"/>
            <a:ext cx="3330054" cy="461665"/>
          </a:xfrm>
          <a:prstGeom prst="rect">
            <a:avLst/>
          </a:prstGeom>
          <a:noFill/>
        </p:spPr>
        <p:txBody>
          <a:bodyPr wrap="square" rtlCol="0">
            <a:spAutoFit/>
          </a:bodyPr>
          <a:lstStyle/>
          <a:p>
            <a:r>
              <a:rPr lang="sv-SE" sz="2400" dirty="0">
                <a:solidFill>
                  <a:schemeClr val="accent4"/>
                </a:solidFill>
              </a:rPr>
              <a:t>kan individanpassa</a:t>
            </a:r>
            <a:endParaRPr lang="sv-SE" sz="2000" dirty="0">
              <a:solidFill>
                <a:schemeClr val="accent4"/>
              </a:solidFill>
            </a:endParaRPr>
          </a:p>
        </p:txBody>
      </p:sp>
      <p:sp>
        <p:nvSpPr>
          <p:cNvPr id="23" name="textruta 22">
            <a:extLst>
              <a:ext uri="{FF2B5EF4-FFF2-40B4-BE49-F238E27FC236}">
                <a16:creationId xmlns:a16="http://schemas.microsoft.com/office/drawing/2014/main" id="{2D273F2D-6F90-4F9B-BD7D-465F58952C09}"/>
              </a:ext>
            </a:extLst>
          </p:cNvPr>
          <p:cNvSpPr txBox="1"/>
          <p:nvPr/>
        </p:nvSpPr>
        <p:spPr>
          <a:xfrm>
            <a:off x="6344779" y="5235444"/>
            <a:ext cx="4981072" cy="830997"/>
          </a:xfrm>
          <a:prstGeom prst="rect">
            <a:avLst/>
          </a:prstGeom>
          <a:noFill/>
        </p:spPr>
        <p:txBody>
          <a:bodyPr wrap="square" rtlCol="0">
            <a:spAutoFit/>
          </a:bodyPr>
          <a:lstStyle/>
          <a:p>
            <a:r>
              <a:rPr lang="sv-SE" sz="2400" dirty="0">
                <a:solidFill>
                  <a:schemeClr val="accent4"/>
                </a:solidFill>
              </a:rPr>
              <a:t>möjligheter att tidigt se </a:t>
            </a:r>
          </a:p>
          <a:p>
            <a:r>
              <a:rPr lang="sv-SE" sz="2400" dirty="0">
                <a:solidFill>
                  <a:schemeClr val="accent4"/>
                </a:solidFill>
              </a:rPr>
              <a:t>förändringar i hälsa</a:t>
            </a:r>
            <a:endParaRPr lang="sv-SE" sz="2000" dirty="0">
              <a:solidFill>
                <a:schemeClr val="accent4"/>
              </a:solidFill>
            </a:endParaRPr>
          </a:p>
        </p:txBody>
      </p:sp>
      <p:grpSp>
        <p:nvGrpSpPr>
          <p:cNvPr id="24" name="Grupp 23" descr="Trygghet, kontinuitet">
            <a:extLst>
              <a:ext uri="{FF2B5EF4-FFF2-40B4-BE49-F238E27FC236}">
                <a16:creationId xmlns:a16="http://schemas.microsoft.com/office/drawing/2014/main" id="{09BAF96C-8232-43AD-B8D5-0738C72A55D9}"/>
              </a:ext>
            </a:extLst>
          </p:cNvPr>
          <p:cNvGrpSpPr/>
          <p:nvPr/>
        </p:nvGrpSpPr>
        <p:grpSpPr>
          <a:xfrm>
            <a:off x="10055879" y="1026313"/>
            <a:ext cx="1962548" cy="1296144"/>
            <a:chOff x="7426225" y="2735401"/>
            <a:chExt cx="3268807" cy="1961231"/>
          </a:xfrm>
        </p:grpSpPr>
        <p:grpSp>
          <p:nvGrpSpPr>
            <p:cNvPr id="25" name="Grupp 24">
              <a:extLst>
                <a:ext uri="{FF2B5EF4-FFF2-40B4-BE49-F238E27FC236}">
                  <a16:creationId xmlns:a16="http://schemas.microsoft.com/office/drawing/2014/main" id="{9634A54F-7ED6-4070-8636-713D54174D65}"/>
                </a:ext>
              </a:extLst>
            </p:cNvPr>
            <p:cNvGrpSpPr/>
            <p:nvPr/>
          </p:nvGrpSpPr>
          <p:grpSpPr>
            <a:xfrm>
              <a:off x="7426225" y="2735401"/>
              <a:ext cx="1396029" cy="1961231"/>
              <a:chOff x="7205380" y="2962773"/>
              <a:chExt cx="1396029" cy="1961231"/>
            </a:xfrm>
          </p:grpSpPr>
          <p:pic>
            <p:nvPicPr>
              <p:cNvPr id="31" name="Bildobjekt 30" descr="Två händer som håller ett hjärta">
                <a:extLst>
                  <a:ext uri="{FF2B5EF4-FFF2-40B4-BE49-F238E27FC236}">
                    <a16:creationId xmlns:a16="http://schemas.microsoft.com/office/drawing/2014/main" id="{0F9B348B-871F-4858-8182-0C014E00A200}"/>
                  </a:ext>
                </a:extLst>
              </p:cNvPr>
              <p:cNvPicPr>
                <a:picLocks noChangeAspect="1"/>
              </p:cNvPicPr>
              <p:nvPr/>
            </p:nvPicPr>
            <p:blipFill rotWithShape="1">
              <a:blip r:embed="rId3">
                <a:extLst>
                  <a:ext uri="{28A0092B-C50C-407E-A947-70E740481C1C}">
                    <a14:useLocalDpi xmlns:a14="http://schemas.microsoft.com/office/drawing/2010/main" val="0"/>
                  </a:ext>
                </a:extLst>
              </a:blip>
              <a:srcRect l="31357" t="36979" r="58328" b="45711"/>
              <a:stretch/>
            </p:blipFill>
            <p:spPr>
              <a:xfrm>
                <a:off x="7205380" y="2962773"/>
                <a:ext cx="1396029" cy="1428789"/>
              </a:xfrm>
              <a:prstGeom prst="rect">
                <a:avLst/>
              </a:prstGeom>
            </p:spPr>
          </p:pic>
          <p:sp>
            <p:nvSpPr>
              <p:cNvPr id="32" name="textruta 31">
                <a:extLst>
                  <a:ext uri="{FF2B5EF4-FFF2-40B4-BE49-F238E27FC236}">
                    <a16:creationId xmlns:a16="http://schemas.microsoft.com/office/drawing/2014/main" id="{421B806C-385C-41D4-8DBE-682CCAE6AF24}"/>
                  </a:ext>
                </a:extLst>
              </p:cNvPr>
              <p:cNvSpPr txBox="1"/>
              <p:nvPr/>
            </p:nvSpPr>
            <p:spPr>
              <a:xfrm>
                <a:off x="7235204" y="4523894"/>
                <a:ext cx="1331557" cy="400110"/>
              </a:xfrm>
              <a:prstGeom prst="rect">
                <a:avLst/>
              </a:prstGeom>
              <a:noFill/>
            </p:spPr>
            <p:txBody>
              <a:bodyPr wrap="square" rtlCol="0">
                <a:spAutoFit/>
              </a:bodyPr>
              <a:lstStyle/>
              <a:p>
                <a:pPr algn="ctr"/>
                <a:r>
                  <a:rPr lang="sv-SE" sz="2000" b="1" dirty="0">
                    <a:solidFill>
                      <a:schemeClr val="accent4"/>
                    </a:solidFill>
                  </a:rPr>
                  <a:t>Trygghet</a:t>
                </a:r>
                <a:endParaRPr lang="sv-SE" sz="2000" dirty="0">
                  <a:solidFill>
                    <a:schemeClr val="accent4"/>
                  </a:solidFill>
                </a:endParaRPr>
              </a:p>
            </p:txBody>
          </p:sp>
        </p:grpSp>
        <p:grpSp>
          <p:nvGrpSpPr>
            <p:cNvPr id="26" name="Grupp 25">
              <a:extLst>
                <a:ext uri="{FF2B5EF4-FFF2-40B4-BE49-F238E27FC236}">
                  <a16:creationId xmlns:a16="http://schemas.microsoft.com/office/drawing/2014/main" id="{553ED3FE-DF32-4234-84A4-748206811F5E}"/>
                </a:ext>
              </a:extLst>
            </p:cNvPr>
            <p:cNvGrpSpPr/>
            <p:nvPr/>
          </p:nvGrpSpPr>
          <p:grpSpPr>
            <a:xfrm>
              <a:off x="9142918" y="2735401"/>
              <a:ext cx="1552114" cy="1961231"/>
              <a:chOff x="9140731" y="2962773"/>
              <a:chExt cx="1552114" cy="1961231"/>
            </a:xfrm>
          </p:grpSpPr>
          <p:grpSp>
            <p:nvGrpSpPr>
              <p:cNvPr id="27" name="Grupp 26">
                <a:extLst>
                  <a:ext uri="{FF2B5EF4-FFF2-40B4-BE49-F238E27FC236}">
                    <a16:creationId xmlns:a16="http://schemas.microsoft.com/office/drawing/2014/main" id="{89C109E8-471A-4EA7-8913-8CBB6B360F99}"/>
                  </a:ext>
                </a:extLst>
              </p:cNvPr>
              <p:cNvGrpSpPr/>
              <p:nvPr/>
            </p:nvGrpSpPr>
            <p:grpSpPr>
              <a:xfrm>
                <a:off x="9243198" y="2962773"/>
                <a:ext cx="1351280" cy="1370044"/>
                <a:chOff x="2935289" y="1755675"/>
                <a:chExt cx="1351280" cy="1370044"/>
              </a:xfrm>
            </p:grpSpPr>
            <p:sp>
              <p:nvSpPr>
                <p:cNvPr id="29" name="Ellips 28">
                  <a:extLst>
                    <a:ext uri="{FF2B5EF4-FFF2-40B4-BE49-F238E27FC236}">
                      <a16:creationId xmlns:a16="http://schemas.microsoft.com/office/drawing/2014/main" id="{45FD06B8-2250-4C7F-8334-CE09F8644840}"/>
                    </a:ext>
                  </a:extLst>
                </p:cNvPr>
                <p:cNvSpPr/>
                <p:nvPr/>
              </p:nvSpPr>
              <p:spPr>
                <a:xfrm>
                  <a:off x="2935289" y="1755675"/>
                  <a:ext cx="1351280" cy="1370044"/>
                </a:xfrm>
                <a:prstGeom prst="ellipse">
                  <a:avLst/>
                </a:prstGeom>
                <a:solidFill>
                  <a:srgbClr val="ECECEC"/>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30" name="Bildobjekt 29" descr="Två böjda pilar som bildar en cirkel">
                  <a:extLst>
                    <a:ext uri="{FF2B5EF4-FFF2-40B4-BE49-F238E27FC236}">
                      <a16:creationId xmlns:a16="http://schemas.microsoft.com/office/drawing/2014/main" id="{9FB8892F-13AF-4B78-B2D5-97D8CC30533D}"/>
                    </a:ext>
                  </a:extLst>
                </p:cNvPr>
                <p:cNvPicPr/>
                <p:nvPr/>
              </p:nvPicPr>
              <p:blipFill>
                <a:blip r:embed="rId4"/>
                <a:stretch>
                  <a:fillRect/>
                </a:stretch>
              </p:blipFill>
              <p:spPr>
                <a:xfrm flipH="1">
                  <a:off x="3111114" y="1983744"/>
                  <a:ext cx="999630" cy="932669"/>
                </a:xfrm>
                <a:prstGeom prst="rect">
                  <a:avLst/>
                </a:prstGeom>
              </p:spPr>
            </p:pic>
          </p:grpSp>
          <p:sp>
            <p:nvSpPr>
              <p:cNvPr id="28" name="textruta 27">
                <a:extLst>
                  <a:ext uri="{FF2B5EF4-FFF2-40B4-BE49-F238E27FC236}">
                    <a16:creationId xmlns:a16="http://schemas.microsoft.com/office/drawing/2014/main" id="{597C1357-3A7C-49C0-BF53-9C39798584B1}"/>
                  </a:ext>
                </a:extLst>
              </p:cNvPr>
              <p:cNvSpPr txBox="1"/>
              <p:nvPr/>
            </p:nvSpPr>
            <p:spPr>
              <a:xfrm>
                <a:off x="9140731" y="4523894"/>
                <a:ext cx="1552114" cy="400110"/>
              </a:xfrm>
              <a:prstGeom prst="rect">
                <a:avLst/>
              </a:prstGeom>
              <a:noFill/>
            </p:spPr>
            <p:txBody>
              <a:bodyPr wrap="square" rtlCol="0">
                <a:spAutoFit/>
              </a:bodyPr>
              <a:lstStyle/>
              <a:p>
                <a:pPr algn="ctr"/>
                <a:r>
                  <a:rPr lang="sv-SE" sz="2000" b="1" dirty="0">
                    <a:solidFill>
                      <a:schemeClr val="accent4"/>
                    </a:solidFill>
                  </a:rPr>
                  <a:t>Kontinuitet</a:t>
                </a:r>
                <a:endParaRPr lang="sv-SE" sz="2000" dirty="0">
                  <a:solidFill>
                    <a:schemeClr val="accent4"/>
                  </a:solidFill>
                </a:endParaRPr>
              </a:p>
            </p:txBody>
          </p:sp>
        </p:grpSp>
      </p:grpSp>
      <p:pic>
        <p:nvPicPr>
          <p:cNvPr id="34" name="Bildobjekt 33">
            <a:extLst>
              <a:ext uri="{FF2B5EF4-FFF2-40B4-BE49-F238E27FC236}">
                <a16:creationId xmlns:a16="http://schemas.microsoft.com/office/drawing/2014/main" id="{6EB80CFB-8E54-4F5E-B285-2CBEF206B3F8}"/>
              </a:ext>
            </a:extLst>
          </p:cNvPr>
          <p:cNvPicPr>
            <a:picLocks noChangeAspect="1"/>
          </p:cNvPicPr>
          <p:nvPr/>
        </p:nvPicPr>
        <p:blipFill>
          <a:blip r:embed="rId5"/>
          <a:stretch>
            <a:fillRect/>
          </a:stretch>
        </p:blipFill>
        <p:spPr>
          <a:xfrm>
            <a:off x="4033133" y="2701754"/>
            <a:ext cx="1476000" cy="1508323"/>
          </a:xfrm>
          <a:prstGeom prst="rect">
            <a:avLst/>
          </a:prstGeom>
        </p:spPr>
      </p:pic>
      <p:sp>
        <p:nvSpPr>
          <p:cNvPr id="35" name="textruta 34">
            <a:extLst>
              <a:ext uri="{FF2B5EF4-FFF2-40B4-BE49-F238E27FC236}">
                <a16:creationId xmlns:a16="http://schemas.microsoft.com/office/drawing/2014/main" id="{98E55BD8-FEDD-445B-A7CC-34D922AE4D42}"/>
              </a:ext>
            </a:extLst>
          </p:cNvPr>
          <p:cNvSpPr txBox="1"/>
          <p:nvPr/>
        </p:nvSpPr>
        <p:spPr>
          <a:xfrm>
            <a:off x="6370895" y="3354097"/>
            <a:ext cx="2946262" cy="461665"/>
          </a:xfrm>
          <a:prstGeom prst="rect">
            <a:avLst/>
          </a:prstGeom>
          <a:noFill/>
        </p:spPr>
        <p:txBody>
          <a:bodyPr wrap="square" rtlCol="0">
            <a:spAutoFit/>
          </a:bodyPr>
          <a:lstStyle/>
          <a:p>
            <a:r>
              <a:rPr lang="sv-SE" sz="2400" dirty="0">
                <a:solidFill>
                  <a:schemeClr val="accent4"/>
                </a:solidFill>
              </a:rPr>
              <a:t>delaktighet</a:t>
            </a:r>
            <a:endParaRPr lang="sv-SE" sz="2000" dirty="0">
              <a:solidFill>
                <a:schemeClr val="accent4"/>
              </a:solidFill>
            </a:endParaRPr>
          </a:p>
        </p:txBody>
      </p:sp>
      <p:pic>
        <p:nvPicPr>
          <p:cNvPr id="2050" name="Picture 2" descr="https://im11.inviewer.se/skiss/75/75CBKOGA3W.jpg">
            <a:extLst>
              <a:ext uri="{FF2B5EF4-FFF2-40B4-BE49-F238E27FC236}">
                <a16:creationId xmlns:a16="http://schemas.microsoft.com/office/drawing/2014/main" id="{8F8E42F8-83DC-40A7-8DB9-5781AA54B9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230" y="4773779"/>
            <a:ext cx="288000" cy="1107691"/>
          </a:xfrm>
          <a:prstGeom prst="rect">
            <a:avLst/>
          </a:prstGeom>
          <a:noFill/>
          <a:extLst>
            <a:ext uri="{909E8E84-426E-40DD-AFC4-6F175D3DCCD1}">
              <a14:hiddenFill xmlns:a14="http://schemas.microsoft.com/office/drawing/2010/main">
                <a:solidFill>
                  <a:srgbClr val="FFFFFF"/>
                </a:solidFill>
              </a14:hiddenFill>
            </a:ext>
          </a:extLst>
        </p:spPr>
      </p:pic>
      <p:sp>
        <p:nvSpPr>
          <p:cNvPr id="36" name="Ellips 35">
            <a:extLst>
              <a:ext uri="{FF2B5EF4-FFF2-40B4-BE49-F238E27FC236}">
                <a16:creationId xmlns:a16="http://schemas.microsoft.com/office/drawing/2014/main" id="{69DA703A-F89D-45F1-AC96-898FA7FA7888}"/>
              </a:ext>
            </a:extLst>
          </p:cNvPr>
          <p:cNvSpPr/>
          <p:nvPr/>
        </p:nvSpPr>
        <p:spPr>
          <a:xfrm>
            <a:off x="4033133" y="4592579"/>
            <a:ext cx="1404000" cy="1404000"/>
          </a:xfrm>
          <a:prstGeom prst="ellipse">
            <a:avLst/>
          </a:prstGeom>
          <a:noFill/>
          <a:ln w="1174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38" name="Rektangel 37">
            <a:extLst>
              <a:ext uri="{FF2B5EF4-FFF2-40B4-BE49-F238E27FC236}">
                <a16:creationId xmlns:a16="http://schemas.microsoft.com/office/drawing/2014/main" id="{6C771B2A-E16E-486E-AA75-400EB8EA07B5}"/>
              </a:ext>
            </a:extLst>
          </p:cNvPr>
          <p:cNvSpPr/>
          <p:nvPr/>
        </p:nvSpPr>
        <p:spPr>
          <a:xfrm>
            <a:off x="9896120" y="2100302"/>
            <a:ext cx="2262165" cy="6891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6" name="Pil: höger 5">
            <a:extLst>
              <a:ext uri="{FF2B5EF4-FFF2-40B4-BE49-F238E27FC236}">
                <a16:creationId xmlns:a16="http://schemas.microsoft.com/office/drawing/2014/main" id="{3DCA534A-BFCB-44C6-B825-EC0F5CD2ABD2}"/>
              </a:ext>
            </a:extLst>
          </p:cNvPr>
          <p:cNvSpPr/>
          <p:nvPr/>
        </p:nvSpPr>
        <p:spPr>
          <a:xfrm>
            <a:off x="5871103" y="2857860"/>
            <a:ext cx="449793" cy="34833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33" name="Pil: höger 32">
            <a:extLst>
              <a:ext uri="{FF2B5EF4-FFF2-40B4-BE49-F238E27FC236}">
                <a16:creationId xmlns:a16="http://schemas.microsoft.com/office/drawing/2014/main" id="{4FFAEAA8-17BF-4A4F-8D7A-D308A503EE9D}"/>
              </a:ext>
            </a:extLst>
          </p:cNvPr>
          <p:cNvSpPr/>
          <p:nvPr/>
        </p:nvSpPr>
        <p:spPr>
          <a:xfrm>
            <a:off x="5920638" y="3451857"/>
            <a:ext cx="449793" cy="34833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39" name="Pil: höger 38">
            <a:extLst>
              <a:ext uri="{FF2B5EF4-FFF2-40B4-BE49-F238E27FC236}">
                <a16:creationId xmlns:a16="http://schemas.microsoft.com/office/drawing/2014/main" id="{7B3136F5-F682-4484-886B-D9124500F451}"/>
              </a:ext>
            </a:extLst>
          </p:cNvPr>
          <p:cNvSpPr/>
          <p:nvPr/>
        </p:nvSpPr>
        <p:spPr>
          <a:xfrm>
            <a:off x="5920638" y="4830445"/>
            <a:ext cx="449793" cy="34833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0" name="Pil: höger 39">
            <a:extLst>
              <a:ext uri="{FF2B5EF4-FFF2-40B4-BE49-F238E27FC236}">
                <a16:creationId xmlns:a16="http://schemas.microsoft.com/office/drawing/2014/main" id="{8DAC15D9-BE06-4B56-BAB2-700CEFDE0112}"/>
              </a:ext>
            </a:extLst>
          </p:cNvPr>
          <p:cNvSpPr/>
          <p:nvPr/>
        </p:nvSpPr>
        <p:spPr>
          <a:xfrm>
            <a:off x="5914241" y="5298278"/>
            <a:ext cx="449793" cy="34833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8" name="Stjärna: 6 punkter 7">
            <a:extLst>
              <a:ext uri="{FF2B5EF4-FFF2-40B4-BE49-F238E27FC236}">
                <a16:creationId xmlns:a16="http://schemas.microsoft.com/office/drawing/2014/main" id="{123A74E9-0699-4737-884B-B89D7FB5476E}"/>
              </a:ext>
            </a:extLst>
          </p:cNvPr>
          <p:cNvSpPr/>
          <p:nvPr/>
        </p:nvSpPr>
        <p:spPr>
          <a:xfrm>
            <a:off x="10324754" y="3891142"/>
            <a:ext cx="47971" cy="52208"/>
          </a:xfrm>
          <a:prstGeom prst="star6">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Tree>
    <p:extLst>
      <p:ext uri="{BB962C8B-B14F-4D97-AF65-F5344CB8AC3E}">
        <p14:creationId xmlns:p14="http://schemas.microsoft.com/office/powerpoint/2010/main" val="346728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6FEB02-C06F-42AA-9DE1-B229444D23C6}"/>
              </a:ext>
            </a:extLst>
          </p:cNvPr>
          <p:cNvSpPr>
            <a:spLocks noGrp="1"/>
          </p:cNvSpPr>
          <p:nvPr>
            <p:ph type="title"/>
          </p:nvPr>
        </p:nvSpPr>
        <p:spPr>
          <a:xfrm>
            <a:off x="0" y="717443"/>
            <a:ext cx="12192000" cy="1296144"/>
          </a:xfrm>
          <a:noFill/>
        </p:spPr>
        <p:txBody>
          <a:bodyPr/>
          <a:lstStyle/>
          <a:p>
            <a:br>
              <a:rPr lang="sv-SE" dirty="0"/>
            </a:br>
            <a:r>
              <a:rPr lang="sv-SE" dirty="0"/>
              <a:t>       Samordning….</a:t>
            </a:r>
            <a:br>
              <a:rPr lang="sv-SE" dirty="0"/>
            </a:br>
            <a:r>
              <a:rPr lang="sv-SE" dirty="0"/>
              <a:t> </a:t>
            </a:r>
          </a:p>
        </p:txBody>
      </p:sp>
      <p:sp>
        <p:nvSpPr>
          <p:cNvPr id="3" name="Platshållare för datum 2">
            <a:extLst>
              <a:ext uri="{FF2B5EF4-FFF2-40B4-BE49-F238E27FC236}">
                <a16:creationId xmlns:a16="http://schemas.microsoft.com/office/drawing/2014/main" id="{4F4F550F-A320-4165-9D06-F03A5328DA1E}"/>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D8FE70B7-FF7A-4CCC-BC06-ECC98703BD2A}"/>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text 4">
            <a:extLst>
              <a:ext uri="{FF2B5EF4-FFF2-40B4-BE49-F238E27FC236}">
                <a16:creationId xmlns:a16="http://schemas.microsoft.com/office/drawing/2014/main" id="{86004A5C-88CE-4867-AA22-65E81DD20A16}"/>
              </a:ext>
            </a:extLst>
          </p:cNvPr>
          <p:cNvSpPr>
            <a:spLocks noGrp="1"/>
          </p:cNvSpPr>
          <p:nvPr>
            <p:ph type="body" sz="quarter" idx="13"/>
          </p:nvPr>
        </p:nvSpPr>
        <p:spPr>
          <a:xfrm>
            <a:off x="539827" y="5689479"/>
            <a:ext cx="11523643" cy="888716"/>
          </a:xfrm>
        </p:spPr>
        <p:txBody>
          <a:bodyPr/>
          <a:lstStyle/>
          <a:p>
            <a:pPr algn="ctr"/>
            <a:r>
              <a:rPr lang="sv-SE" sz="2000" dirty="0"/>
              <a:t>Fasta omsorgskontakten känner den enskilde bäst och vet om förutsättningar och önskemål  </a:t>
            </a:r>
          </a:p>
        </p:txBody>
      </p:sp>
      <p:pic>
        <p:nvPicPr>
          <p:cNvPr id="6" name="Bildobjekt 5">
            <a:extLst>
              <a:ext uri="{FF2B5EF4-FFF2-40B4-BE49-F238E27FC236}">
                <a16:creationId xmlns:a16="http://schemas.microsoft.com/office/drawing/2014/main" id="{525E7EF0-0EE1-41A4-9C35-2B8C27F4D43D}"/>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316454" y="3201505"/>
            <a:ext cx="1561903" cy="1421576"/>
          </a:xfrm>
          <a:prstGeom prst="rect">
            <a:avLst/>
          </a:prstGeom>
        </p:spPr>
      </p:pic>
      <p:sp>
        <p:nvSpPr>
          <p:cNvPr id="9" name="textruta 8">
            <a:extLst>
              <a:ext uri="{FF2B5EF4-FFF2-40B4-BE49-F238E27FC236}">
                <a16:creationId xmlns:a16="http://schemas.microsoft.com/office/drawing/2014/main" id="{810DF11D-3FC6-4D8F-AB42-617731FB0C95}"/>
              </a:ext>
            </a:extLst>
          </p:cNvPr>
          <p:cNvSpPr txBox="1"/>
          <p:nvPr/>
        </p:nvSpPr>
        <p:spPr>
          <a:xfrm>
            <a:off x="6403874" y="3429000"/>
            <a:ext cx="5043657" cy="892552"/>
          </a:xfrm>
          <a:prstGeom prst="rect">
            <a:avLst/>
          </a:prstGeom>
          <a:noFill/>
        </p:spPr>
        <p:txBody>
          <a:bodyPr wrap="square" rtlCol="0">
            <a:spAutoFit/>
          </a:bodyPr>
          <a:lstStyle/>
          <a:p>
            <a:r>
              <a:rPr lang="sv-SE" sz="2600" dirty="0">
                <a:solidFill>
                  <a:schemeClr val="accent4"/>
                </a:solidFill>
              </a:rPr>
              <a:t>...med administrativ personal och schemaläggare</a:t>
            </a:r>
          </a:p>
        </p:txBody>
      </p:sp>
      <p:sp>
        <p:nvSpPr>
          <p:cNvPr id="10" name="Rektangel 9">
            <a:extLst>
              <a:ext uri="{FF2B5EF4-FFF2-40B4-BE49-F238E27FC236}">
                <a16:creationId xmlns:a16="http://schemas.microsoft.com/office/drawing/2014/main" id="{0C513A0D-0E6B-461D-BCD4-84455B946FF3}"/>
              </a:ext>
            </a:extLst>
          </p:cNvPr>
          <p:cNvSpPr/>
          <p:nvPr/>
        </p:nvSpPr>
        <p:spPr>
          <a:xfrm>
            <a:off x="5934156" y="4642302"/>
            <a:ext cx="5983092" cy="892552"/>
          </a:xfrm>
          <a:prstGeom prst="rect">
            <a:avLst/>
          </a:prstGeom>
        </p:spPr>
        <p:txBody>
          <a:bodyPr wrap="square">
            <a:spAutoFit/>
          </a:bodyPr>
          <a:lstStyle/>
          <a:p>
            <a:r>
              <a:rPr lang="sv-SE" sz="2600" dirty="0">
                <a:solidFill>
                  <a:schemeClr val="accent4"/>
                </a:solidFill>
              </a:rPr>
              <a:t>...medverka i team och vid samordnad individuell planering (SIP). </a:t>
            </a:r>
          </a:p>
        </p:txBody>
      </p:sp>
      <p:sp>
        <p:nvSpPr>
          <p:cNvPr id="11" name="Rektangel 10">
            <a:extLst>
              <a:ext uri="{FF2B5EF4-FFF2-40B4-BE49-F238E27FC236}">
                <a16:creationId xmlns:a16="http://schemas.microsoft.com/office/drawing/2014/main" id="{438905A7-9750-4CFA-BB3E-7E417365C4B0}"/>
              </a:ext>
            </a:extLst>
          </p:cNvPr>
          <p:cNvSpPr/>
          <p:nvPr/>
        </p:nvSpPr>
        <p:spPr>
          <a:xfrm>
            <a:off x="5821248" y="2618320"/>
            <a:ext cx="6096000" cy="492443"/>
          </a:xfrm>
          <a:prstGeom prst="rect">
            <a:avLst/>
          </a:prstGeom>
        </p:spPr>
        <p:txBody>
          <a:bodyPr>
            <a:spAutoFit/>
          </a:bodyPr>
          <a:lstStyle/>
          <a:p>
            <a:r>
              <a:rPr lang="sv-SE" sz="2600" dirty="0">
                <a:solidFill>
                  <a:schemeClr val="accent4"/>
                </a:solidFill>
              </a:rPr>
              <a:t>…med biståndshandläggaren</a:t>
            </a:r>
          </a:p>
        </p:txBody>
      </p:sp>
      <p:sp>
        <p:nvSpPr>
          <p:cNvPr id="12" name="textruta 11">
            <a:extLst>
              <a:ext uri="{FF2B5EF4-FFF2-40B4-BE49-F238E27FC236}">
                <a16:creationId xmlns:a16="http://schemas.microsoft.com/office/drawing/2014/main" id="{AC533EF5-C5C2-4840-A792-ECCFDB1DD896}"/>
              </a:ext>
            </a:extLst>
          </p:cNvPr>
          <p:cNvSpPr txBox="1"/>
          <p:nvPr/>
        </p:nvSpPr>
        <p:spPr>
          <a:xfrm>
            <a:off x="965871" y="2618320"/>
            <a:ext cx="3575713" cy="492443"/>
          </a:xfrm>
          <a:prstGeom prst="rect">
            <a:avLst/>
          </a:prstGeom>
          <a:noFill/>
        </p:spPr>
        <p:txBody>
          <a:bodyPr wrap="square" rtlCol="0">
            <a:spAutoFit/>
          </a:bodyPr>
          <a:lstStyle/>
          <a:p>
            <a:r>
              <a:rPr lang="sv-SE" sz="2600" dirty="0">
                <a:solidFill>
                  <a:schemeClr val="accent4"/>
                </a:solidFill>
              </a:rPr>
              <a:t>…inom arbetslaget </a:t>
            </a:r>
          </a:p>
        </p:txBody>
      </p:sp>
      <p:sp>
        <p:nvSpPr>
          <p:cNvPr id="13" name="textruta 12">
            <a:extLst>
              <a:ext uri="{FF2B5EF4-FFF2-40B4-BE49-F238E27FC236}">
                <a16:creationId xmlns:a16="http://schemas.microsoft.com/office/drawing/2014/main" id="{2584D2E7-073D-4D3C-A2F9-D10C22DFAFA9}"/>
              </a:ext>
            </a:extLst>
          </p:cNvPr>
          <p:cNvSpPr txBox="1"/>
          <p:nvPr/>
        </p:nvSpPr>
        <p:spPr>
          <a:xfrm>
            <a:off x="834266" y="3445992"/>
            <a:ext cx="3358797" cy="892552"/>
          </a:xfrm>
          <a:prstGeom prst="rect">
            <a:avLst/>
          </a:prstGeom>
          <a:noFill/>
        </p:spPr>
        <p:txBody>
          <a:bodyPr wrap="square" rtlCol="0">
            <a:spAutoFit/>
          </a:bodyPr>
          <a:lstStyle/>
          <a:p>
            <a:r>
              <a:rPr lang="sv-SE" sz="2600" dirty="0">
                <a:solidFill>
                  <a:schemeClr val="accent4"/>
                </a:solidFill>
              </a:rPr>
              <a:t>...med sjuksköterskor och rehab</a:t>
            </a:r>
          </a:p>
        </p:txBody>
      </p:sp>
      <p:sp>
        <p:nvSpPr>
          <p:cNvPr id="14" name="textruta 13">
            <a:extLst>
              <a:ext uri="{FF2B5EF4-FFF2-40B4-BE49-F238E27FC236}">
                <a16:creationId xmlns:a16="http://schemas.microsoft.com/office/drawing/2014/main" id="{0F3111CD-3CD4-41BA-93B5-BFD589407F27}"/>
              </a:ext>
            </a:extLst>
          </p:cNvPr>
          <p:cNvSpPr txBox="1"/>
          <p:nvPr/>
        </p:nvSpPr>
        <p:spPr>
          <a:xfrm>
            <a:off x="1467661" y="4737053"/>
            <a:ext cx="4135271" cy="492443"/>
          </a:xfrm>
          <a:prstGeom prst="rect">
            <a:avLst/>
          </a:prstGeom>
          <a:noFill/>
        </p:spPr>
        <p:txBody>
          <a:bodyPr wrap="square" rtlCol="0">
            <a:spAutoFit/>
          </a:bodyPr>
          <a:lstStyle/>
          <a:p>
            <a:r>
              <a:rPr lang="sv-SE" sz="2600" dirty="0">
                <a:solidFill>
                  <a:schemeClr val="accent4"/>
                </a:solidFill>
              </a:rPr>
              <a:t>...med anhöriga</a:t>
            </a:r>
          </a:p>
        </p:txBody>
      </p:sp>
    </p:spTree>
    <p:extLst>
      <p:ext uri="{BB962C8B-B14F-4D97-AF65-F5344CB8AC3E}">
        <p14:creationId xmlns:p14="http://schemas.microsoft.com/office/powerpoint/2010/main" val="17588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D3AC29-B4F4-4291-91F2-A5274FFF5250}"/>
              </a:ext>
            </a:extLst>
          </p:cNvPr>
          <p:cNvSpPr>
            <a:spLocks noGrp="1"/>
          </p:cNvSpPr>
          <p:nvPr>
            <p:ph type="title"/>
          </p:nvPr>
        </p:nvSpPr>
        <p:spPr>
          <a:xfrm>
            <a:off x="1035586" y="694063"/>
            <a:ext cx="11156413" cy="815034"/>
          </a:xfrm>
          <a:noFill/>
        </p:spPr>
        <p:txBody>
          <a:bodyPr/>
          <a:lstStyle/>
          <a:p>
            <a:r>
              <a:rPr lang="sv-SE" dirty="0"/>
              <a:t>Individanpassning</a:t>
            </a:r>
            <a:br>
              <a:rPr lang="sv-SE" dirty="0"/>
            </a:br>
            <a:r>
              <a:rPr lang="sv-SE" dirty="0"/>
              <a:t>         </a:t>
            </a:r>
            <a:br>
              <a:rPr lang="sv-SE" i="1" dirty="0"/>
            </a:br>
            <a:endParaRPr lang="sv-SE" dirty="0"/>
          </a:p>
        </p:txBody>
      </p:sp>
      <p:sp>
        <p:nvSpPr>
          <p:cNvPr id="3" name="Platshållare för datum 2">
            <a:extLst>
              <a:ext uri="{FF2B5EF4-FFF2-40B4-BE49-F238E27FC236}">
                <a16:creationId xmlns:a16="http://schemas.microsoft.com/office/drawing/2014/main" id="{12CA790F-8C32-4E6F-BA99-0832E76C2C80}"/>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34F9CC0F-FB4B-44E8-8C0A-CB045563603A}"/>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text 4">
            <a:extLst>
              <a:ext uri="{FF2B5EF4-FFF2-40B4-BE49-F238E27FC236}">
                <a16:creationId xmlns:a16="http://schemas.microsoft.com/office/drawing/2014/main" id="{5B94D4D6-8E0C-4A3C-8B7B-8AC211E137F0}"/>
              </a:ext>
            </a:extLst>
          </p:cNvPr>
          <p:cNvSpPr>
            <a:spLocks noGrp="1"/>
          </p:cNvSpPr>
          <p:nvPr>
            <p:ph type="body" sz="quarter" idx="13"/>
          </p:nvPr>
        </p:nvSpPr>
        <p:spPr>
          <a:xfrm>
            <a:off x="813994" y="2138068"/>
            <a:ext cx="9519828" cy="3708400"/>
          </a:xfrm>
        </p:spPr>
        <p:txBody>
          <a:bodyPr/>
          <a:lstStyle/>
          <a:p>
            <a:r>
              <a:rPr lang="sv-SE" sz="2200" b="0" dirty="0"/>
              <a:t>Insatserna ska anpassas efter individens behov och önskemål. Då behöver den enskilde:</a:t>
            </a:r>
          </a:p>
          <a:p>
            <a:pPr marL="342900" indent="-342900">
              <a:spcBef>
                <a:spcPts val="600"/>
              </a:spcBef>
              <a:buFont typeface="Arial" panose="020B0604020202020204" pitchFamily="34" charset="0"/>
              <a:buChar char="•"/>
            </a:pPr>
            <a:r>
              <a:rPr lang="sv-SE" sz="2200" b="0" dirty="0"/>
              <a:t>vara delaktig och ha inflytande över innehåll och utformning av insatser</a:t>
            </a:r>
          </a:p>
          <a:p>
            <a:pPr marL="342900" indent="-342900">
              <a:spcBef>
                <a:spcPts val="600"/>
              </a:spcBef>
              <a:buFont typeface="Arial" panose="020B0604020202020204" pitchFamily="34" charset="0"/>
              <a:buChar char="•"/>
            </a:pPr>
            <a:r>
              <a:rPr lang="sv-SE" sz="2200" b="0" dirty="0"/>
              <a:t>känna till rätten och möjligheten att kunna påverka</a:t>
            </a:r>
          </a:p>
          <a:p>
            <a:pPr marL="342900" indent="-342900">
              <a:spcBef>
                <a:spcPts val="600"/>
              </a:spcBef>
              <a:buFont typeface="Arial" panose="020B0604020202020204" pitchFamily="34" charset="0"/>
              <a:buChar char="•"/>
            </a:pPr>
            <a:r>
              <a:rPr lang="sv-SE" sz="2200" b="0" dirty="0"/>
              <a:t>ha förtroende för omsorgskontakten.</a:t>
            </a:r>
          </a:p>
          <a:p>
            <a:r>
              <a:rPr lang="sv-SE" sz="2200" b="0" dirty="0"/>
              <a:t>Individanpassning kan uppnås när den fasta omsorgskontakten :</a:t>
            </a:r>
          </a:p>
          <a:p>
            <a:pPr marL="342900" indent="-342900">
              <a:spcBef>
                <a:spcPts val="600"/>
              </a:spcBef>
              <a:buFont typeface="Arial" panose="020B0604020202020204" pitchFamily="34" charset="0"/>
              <a:buChar char="•"/>
            </a:pPr>
            <a:r>
              <a:rPr lang="sv-SE" sz="2200" b="0" dirty="0"/>
              <a:t>har en helhetsbild </a:t>
            </a:r>
          </a:p>
          <a:p>
            <a:pPr marL="342900" indent="-342900">
              <a:spcBef>
                <a:spcPts val="600"/>
              </a:spcBef>
              <a:buFont typeface="Arial" panose="020B0604020202020204" pitchFamily="34" charset="0"/>
              <a:buChar char="•"/>
            </a:pPr>
            <a:r>
              <a:rPr lang="sv-SE" sz="2200" b="0" dirty="0"/>
              <a:t>anpassar stödet efter den enskildes behov och situation just den dagen</a:t>
            </a:r>
          </a:p>
          <a:p>
            <a:pPr marL="342900" indent="-342900">
              <a:spcBef>
                <a:spcPts val="600"/>
              </a:spcBef>
              <a:buFont typeface="Arial" panose="020B0604020202020204" pitchFamily="34" charset="0"/>
              <a:buChar char="•"/>
            </a:pPr>
            <a:r>
              <a:rPr lang="sv-SE" sz="2200" b="0" dirty="0"/>
              <a:t>upprättar och följer upp genomförandeplanen tillsammans med den enskilde.</a:t>
            </a:r>
          </a:p>
          <a:p>
            <a:endParaRPr lang="sv-SE" sz="2000" b="0" i="1" dirty="0"/>
          </a:p>
        </p:txBody>
      </p:sp>
      <p:pic>
        <p:nvPicPr>
          <p:cNvPr id="10" name="Bildobjekt 9">
            <a:extLst>
              <a:ext uri="{FF2B5EF4-FFF2-40B4-BE49-F238E27FC236}">
                <a16:creationId xmlns:a16="http://schemas.microsoft.com/office/drawing/2014/main" id="{D497AFCB-0917-417E-AA65-6B83415F297D}"/>
              </a:ext>
            </a:extLst>
          </p:cNvPr>
          <p:cNvPicPr>
            <a:picLocks noChangeAspect="1"/>
          </p:cNvPicPr>
          <p:nvPr/>
        </p:nvPicPr>
        <p:blipFill>
          <a:blip r:embed="rId3"/>
          <a:stretch>
            <a:fillRect/>
          </a:stretch>
        </p:blipFill>
        <p:spPr>
          <a:xfrm>
            <a:off x="9442717" y="783847"/>
            <a:ext cx="1080000" cy="1103650"/>
          </a:xfrm>
          <a:prstGeom prst="rect">
            <a:avLst/>
          </a:prstGeom>
        </p:spPr>
      </p:pic>
    </p:spTree>
    <p:extLst>
      <p:ext uri="{BB962C8B-B14F-4D97-AF65-F5344CB8AC3E}">
        <p14:creationId xmlns:p14="http://schemas.microsoft.com/office/powerpoint/2010/main" val="13235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C8A5D8-6E12-4A25-8DAD-90A22B3558F8}"/>
              </a:ext>
            </a:extLst>
          </p:cNvPr>
          <p:cNvSpPr>
            <a:spLocks noGrp="1"/>
          </p:cNvSpPr>
          <p:nvPr>
            <p:ph type="title"/>
          </p:nvPr>
        </p:nvSpPr>
        <p:spPr/>
        <p:txBody>
          <a:bodyPr/>
          <a:lstStyle/>
          <a:p>
            <a:r>
              <a:rPr lang="sv-SE" dirty="0"/>
              <a:t>Bara den som har titeln undersköterska får vara fast omsorgskontakt </a:t>
            </a:r>
          </a:p>
        </p:txBody>
      </p:sp>
      <p:sp>
        <p:nvSpPr>
          <p:cNvPr id="3" name="Platshållare för datum 2">
            <a:extLst>
              <a:ext uri="{FF2B5EF4-FFF2-40B4-BE49-F238E27FC236}">
                <a16:creationId xmlns:a16="http://schemas.microsoft.com/office/drawing/2014/main" id="{BB77F346-41DA-4EF1-B081-5C405F66B89B}"/>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CB9E8B95-A415-43EF-90BA-91BC987E7FB4}"/>
              </a:ext>
            </a:extLst>
          </p:cNvPr>
          <p:cNvSpPr>
            <a:spLocks noGrp="1"/>
          </p:cNvSpPr>
          <p:nvPr>
            <p:ph type="ftr" sz="quarter" idx="11"/>
          </p:nvPr>
        </p:nvSpPr>
        <p:spPr/>
        <p:txBody>
          <a:bodyPr/>
          <a:lstStyle/>
          <a:p>
            <a:r>
              <a:rPr lang="sv-SE" dirty="0"/>
              <a:t>Sveriges kunskapsmyndighet för vård och omsorg </a:t>
            </a:r>
          </a:p>
        </p:txBody>
      </p:sp>
      <p:sp>
        <p:nvSpPr>
          <p:cNvPr id="5" name="Platshållare för innehåll 4">
            <a:extLst>
              <a:ext uri="{FF2B5EF4-FFF2-40B4-BE49-F238E27FC236}">
                <a16:creationId xmlns:a16="http://schemas.microsoft.com/office/drawing/2014/main" id="{CB886D9D-B172-4787-BA1D-8A3047BAE33C}"/>
              </a:ext>
            </a:extLst>
          </p:cNvPr>
          <p:cNvSpPr>
            <a:spLocks noGrp="1"/>
          </p:cNvSpPr>
          <p:nvPr>
            <p:ph sz="quarter" idx="13"/>
          </p:nvPr>
        </p:nvSpPr>
        <p:spPr>
          <a:xfrm>
            <a:off x="1167515" y="2015157"/>
            <a:ext cx="6464647" cy="3708400"/>
          </a:xfrm>
        </p:spPr>
        <p:txBody>
          <a:bodyPr/>
          <a:lstStyle/>
          <a:p>
            <a:pPr marL="0" indent="0">
              <a:spcAft>
                <a:spcPts val="1800"/>
              </a:spcAft>
              <a:buNone/>
            </a:pPr>
            <a:r>
              <a:rPr lang="sv-SE" dirty="0"/>
              <a:t>För att dagens omsorgstagare ofta har komplexa och omfattande behov.</a:t>
            </a:r>
          </a:p>
          <a:p>
            <a:pPr marL="0" indent="0">
              <a:spcAft>
                <a:spcPts val="1800"/>
              </a:spcAft>
              <a:buNone/>
            </a:pPr>
            <a:r>
              <a:rPr lang="sv-SE" dirty="0"/>
              <a:t>Den kompetensen behövs för att omsorgen ska vara trygg och säker. </a:t>
            </a:r>
          </a:p>
          <a:p>
            <a:pPr marL="0" indent="0">
              <a:spcAft>
                <a:spcPts val="1800"/>
              </a:spcAft>
              <a:buNone/>
            </a:pPr>
            <a:r>
              <a:rPr lang="sv-SE" dirty="0"/>
              <a:t>Undersköterska är skyddad yrkestitel from 1 juli 2023. Det finns övergångsregler.</a:t>
            </a:r>
          </a:p>
        </p:txBody>
      </p:sp>
      <p:pic>
        <p:nvPicPr>
          <p:cNvPr id="1026" name="Picture 2" descr="https://im11.inviewer.se/skiss/86/86AFV3SDRB.jpg">
            <a:extLst>
              <a:ext uri="{FF2B5EF4-FFF2-40B4-BE49-F238E27FC236}">
                <a16:creationId xmlns:a16="http://schemas.microsoft.com/office/drawing/2014/main" id="{4044F06E-917D-45D8-8633-58B7118D3D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810"/>
          <a:stretch/>
        </p:blipFill>
        <p:spPr bwMode="auto">
          <a:xfrm>
            <a:off x="7977134" y="1982738"/>
            <a:ext cx="3143604" cy="316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35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DEDBBA-BC35-4BCE-8ED3-294E28605515}"/>
              </a:ext>
            </a:extLst>
          </p:cNvPr>
          <p:cNvSpPr>
            <a:spLocks noGrp="1"/>
          </p:cNvSpPr>
          <p:nvPr>
            <p:ph type="title"/>
          </p:nvPr>
        </p:nvSpPr>
        <p:spPr>
          <a:xfrm>
            <a:off x="1071792" y="686594"/>
            <a:ext cx="9268800" cy="713581"/>
          </a:xfrm>
        </p:spPr>
        <p:txBody>
          <a:bodyPr/>
          <a:lstStyle/>
          <a:p>
            <a:r>
              <a:rPr lang="sv-SE" dirty="0"/>
              <a:t>Vad innebär det att titeln blir skyddad?</a:t>
            </a:r>
          </a:p>
        </p:txBody>
      </p:sp>
      <p:sp>
        <p:nvSpPr>
          <p:cNvPr id="3" name="Platshållare för datum 2">
            <a:extLst>
              <a:ext uri="{FF2B5EF4-FFF2-40B4-BE49-F238E27FC236}">
                <a16:creationId xmlns:a16="http://schemas.microsoft.com/office/drawing/2014/main" id="{DCA3DD72-1B60-4373-B1C3-0F8774C0A658}"/>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0B759CE8-A42C-478F-88BD-FAF5D96682F2}"/>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5EE2965B-F68B-4FA5-909B-0EB999986723}"/>
              </a:ext>
            </a:extLst>
          </p:cNvPr>
          <p:cNvSpPr>
            <a:spLocks noGrp="1"/>
          </p:cNvSpPr>
          <p:nvPr>
            <p:ph sz="quarter" idx="13"/>
          </p:nvPr>
        </p:nvSpPr>
        <p:spPr>
          <a:xfrm>
            <a:off x="1071792" y="2037509"/>
            <a:ext cx="9279467" cy="3349739"/>
          </a:xfrm>
        </p:spPr>
        <p:txBody>
          <a:bodyPr/>
          <a:lstStyle/>
          <a:p>
            <a:pPr marL="0" indent="0">
              <a:spcAft>
                <a:spcPts val="0"/>
              </a:spcAft>
              <a:buNone/>
            </a:pPr>
            <a:r>
              <a:rPr lang="sv-SE" dirty="0"/>
              <a:t>Från den 1 juli 2023 måste du ha bevis om skyddad</a:t>
            </a:r>
          </a:p>
          <a:p>
            <a:pPr marL="0" indent="0">
              <a:spcAft>
                <a:spcPts val="0"/>
              </a:spcAft>
              <a:buNone/>
            </a:pPr>
            <a:r>
              <a:rPr lang="sv-SE" dirty="0"/>
              <a:t>yrkestitel för att använda titeln undersköterska.</a:t>
            </a:r>
          </a:p>
          <a:p>
            <a:pPr marL="0" indent="0">
              <a:spcBef>
                <a:spcPts val="1200"/>
              </a:spcBef>
              <a:spcAft>
                <a:spcPts val="1800"/>
              </a:spcAft>
              <a:buNone/>
            </a:pPr>
            <a:r>
              <a:rPr lang="sv-SE" dirty="0"/>
              <a:t>För att få ett bevis behöver du göra en ansökan hos Socialstyrelsens och få den godkänd.</a:t>
            </a:r>
          </a:p>
          <a:p>
            <a:pPr marL="0" indent="0">
              <a:spcAft>
                <a:spcPts val="1800"/>
              </a:spcAft>
              <a:buNone/>
            </a:pPr>
            <a:r>
              <a:rPr lang="sv-SE" dirty="0"/>
              <a:t>Ansökan kan tidigast göras från och med den 1 juli 2023.</a:t>
            </a:r>
          </a:p>
          <a:p>
            <a:pPr marL="0" indent="0">
              <a:spcAft>
                <a:spcPts val="1800"/>
              </a:spcAft>
              <a:buNone/>
            </a:pPr>
            <a:r>
              <a:rPr lang="sv-SE" dirty="0"/>
              <a:t>Ansökan görs enklast via Socialstyrelsens e-tjänst.</a:t>
            </a:r>
          </a:p>
        </p:txBody>
      </p:sp>
    </p:spTree>
    <p:extLst>
      <p:ext uri="{BB962C8B-B14F-4D97-AF65-F5344CB8AC3E}">
        <p14:creationId xmlns:p14="http://schemas.microsoft.com/office/powerpoint/2010/main" val="4220741099"/>
      </p:ext>
    </p:extLst>
  </p:cSld>
  <p:clrMapOvr>
    <a:masterClrMapping/>
  </p:clrMapOvr>
</p:sld>
</file>

<file path=ppt/theme/theme1.xml><?xml version="1.0" encoding="utf-8"?>
<a:theme xmlns:a="http://schemas.openxmlformats.org/drawingml/2006/main" name="SoS-PPT-svensk-150922">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custClrLst>
    <a:custClr name="Beige Diagrambakgrund">
      <a:srgbClr val="DAD7CB"/>
    </a:custClr>
    <a:custClr name="Mörkbeige">
      <a:srgbClr val="D3BF96"/>
    </a:custClr>
    <a:custClr>
      <a:srgbClr val="AAA38E"/>
    </a:custClr>
    <a:custClr name="Brun">
      <a:srgbClr val="857363"/>
    </a:custClr>
    <a:custClr name="Mellanbrun">
      <a:srgbClr val="6D5047"/>
    </a:custClr>
    <a:custClr name="Mörkbrun">
      <a:srgbClr val="452325"/>
    </a:custClr>
    <a:custClr name="Vit">
      <a:srgbClr val="FFFFFF"/>
    </a:custClr>
    <a:custClr name="Vit">
      <a:srgbClr val="FFFFFF"/>
    </a:custClr>
    <a:custClr name="Svart">
      <a:srgbClr val="000000"/>
    </a:custClr>
    <a:custClr name="Vit">
      <a:srgbClr val="FFFFFF"/>
    </a:custClr>
    <a:custClr name="Ljusblå">
      <a:srgbClr val="E0E6E6"/>
    </a:custClr>
    <a:custClr name="Isblå">
      <a:srgbClr val="A6BCC6"/>
    </a:custClr>
    <a:custClr name="Ljus blågrå">
      <a:srgbClr val="A5ACAF"/>
    </a:custClr>
    <a:custClr name="Blågrå">
      <a:srgbClr val="7D9AAA"/>
    </a:custClr>
    <a:custClr name="Mörk blågrå">
      <a:srgbClr val="51626F"/>
    </a:custClr>
    <a:custClr name="Mörkblå">
      <a:srgbClr val="002B45"/>
    </a:custClr>
    <a:custClr name="Vit">
      <a:srgbClr val="FFFFFF"/>
    </a:custClr>
    <a:custClr name="Accentfärg orange">
      <a:srgbClr val="ED8B00"/>
    </a:custClr>
    <a:custClr name="Accentfärg turkos">
      <a:srgbClr val="3DB7E4"/>
    </a:custClr>
    <a:custClr name="Accentfärg grön">
      <a:srgbClr val="3F9C35"/>
    </a:custClr>
    <a:custClr name="Diagramfärg Riket 251/230/204">
      <a:srgbClr val="FBE6CC"/>
    </a:custClr>
    <a:custClr name="Diagramfärg Riket 246/205/153">
      <a:srgbClr val="F6CD99"/>
    </a:custClr>
    <a:custClr name="Diagramfärg Riket 242/181/102">
      <a:srgbClr val="F2B566"/>
    </a:custClr>
    <a:custClr name="Diagramfärg Riket Huvudfärg">
      <a:srgbClr val="ED8B00"/>
    </a:custClr>
    <a:custClr name="Diagramfärg Riket 175/98/10">
      <a:srgbClr val="AF620A"/>
    </a:custClr>
    <a:custClr name="Diagramfärg Riket 117/66/0">
      <a:srgbClr val="754200"/>
    </a:custClr>
    <a:custClr name="Vit">
      <a:srgbClr val="FFFFFF"/>
    </a:custClr>
    <a:custClr name="Diagramfärg Riket Huvudfärg">
      <a:srgbClr val="ED8B00"/>
    </a:custClr>
    <a:custClr name="Diagramfärg alarmerande händelse">
      <a:srgbClr val="BA0C2F"/>
    </a:custClr>
    <a:custClr name="Beige Diagrambakgrund">
      <a:srgbClr val="DAD7CB"/>
    </a:custClr>
    <a:custClr name="Diagramfärg män 218/237/203">
      <a:srgbClr val="DAEDCB"/>
    </a:custClr>
    <a:custClr name="Diagramfärg män 180/219/151">
      <a:srgbClr val="B4DB97"/>
    </a:custClr>
    <a:custClr name="Diagramfärg män 142/201/99">
      <a:srgbClr val="8EC963"/>
    </a:custClr>
    <a:custClr name="Diagramfärg män Huvudfärg">
      <a:srgbClr val="4A7729"/>
    </a:custClr>
    <a:custClr name="Diagramfärg män 55/88/31">
      <a:srgbClr val="3B581F"/>
    </a:custClr>
    <a:custClr name="Diagramfärg män 36/58/20">
      <a:srgbClr val="243A14"/>
    </a:custClr>
    <a:custClr name="Vit">
      <a:srgbClr val="FFFFFF"/>
    </a:custClr>
    <a:custClr name="Diagramfärg män Huvudfärg">
      <a:srgbClr val="4A7729"/>
    </a:custClr>
    <a:custClr name="Vit">
      <a:srgbClr val="FFFFFF"/>
    </a:custClr>
    <a:custClr name="Vit">
      <a:srgbClr val="FFFFFF"/>
    </a:custClr>
    <a:custClr name="Diagramfärg kvinnor 232/225/234">
      <a:srgbClr val="E8E1EA"/>
    </a:custClr>
    <a:custClr name="Diagramfärg kvinnor 209/197/214">
      <a:srgbClr val="D1C5D6"/>
    </a:custClr>
    <a:custClr name="Diagramfärg kvinnor 186/167/192">
      <a:srgbClr val="BAA7C0"/>
    </a:custClr>
    <a:custClr name="Diagramfärg kvinnor Huvudfärg">
      <a:srgbClr val="8D6E97"/>
    </a:custClr>
    <a:custClr name="Diagramfärg kvinnor 106/82/114">
      <a:srgbClr val="6A5272"/>
    </a:custClr>
    <a:custClr name="Diagramfärg kvinnor 70/54/75">
      <a:srgbClr val="46364B"/>
    </a:custClr>
    <a:custClr name="Vit">
      <a:srgbClr val="FFFFFF"/>
    </a:custClr>
    <a:custClr name="Diagramfärg kvinnor huvudfärg">
      <a:srgbClr val="8D6E97"/>
    </a:custClr>
    <a:custClr name="Vit">
      <a:srgbClr val="FFFFFF"/>
    </a:custClr>
    <a:custClr name="Vit">
      <a:srgbClr val="FFFFFF"/>
    </a:custClr>
  </a:custClrLst>
  <a:extLst>
    <a:ext uri="{05A4C25C-085E-4340-85A3-A5531E510DB2}">
      <thm15:themeFamily xmlns:thm15="http://schemas.microsoft.com/office/thememl/2012/main" name="SoS PPT-sve-16.9.potx" id="{5FB52A0F-AAB8-41D5-B429-08CFAF4F1824}" vid="{01A0E70B-603C-4E46-A5A4-C3F353CF1FA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1435</TotalTime>
  <Words>1958</Words>
  <Application>Microsoft Office PowerPoint</Application>
  <PresentationFormat>Bredbild</PresentationFormat>
  <Paragraphs>164</Paragraphs>
  <Slides>13</Slides>
  <Notes>13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13</vt:i4>
      </vt:variant>
    </vt:vector>
  </HeadingPairs>
  <TitlesOfParts>
    <vt:vector size="16" baseType="lpstr">
      <vt:lpstr>Arial</vt:lpstr>
      <vt:lpstr>Century Gothic</vt:lpstr>
      <vt:lpstr>SoS-PPT-svensk-150922</vt:lpstr>
      <vt:lpstr>Fast omsorgskontakt i hemtjänsten –  vad, när, hur?   </vt:lpstr>
      <vt:lpstr>Syftet med presentationen </vt:lpstr>
      <vt:lpstr>Bestämmelse om fast omsorgkontakt i hemtjänsten från 1 juli 2022 </vt:lpstr>
      <vt:lpstr>Målet är att fast omsorgskontakt ska tillgodose den enskildes behov av</vt:lpstr>
      <vt:lpstr>       En nära relation – trygghet och kontinuitet</vt:lpstr>
      <vt:lpstr>        Samordning….  </vt:lpstr>
      <vt:lpstr>Individanpassning           </vt:lpstr>
      <vt:lpstr>Bara den som har titeln undersköterska får vara fast omsorgskontakt </vt:lpstr>
      <vt:lpstr>Vad innebär det att titeln blir skyddad?</vt:lpstr>
      <vt:lpstr>Undantag från kravet på att ha ett bevis</vt:lpstr>
      <vt:lpstr>Våra lokala riktlinjer och stöd om  fast omsorgskontakt* </vt:lpstr>
      <vt:lpstr>Ytterligare nationellt stöd om fast omsorgskontakt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 – startsida när vi är ensamma avsändare</dc:title>
  <dc:creator>Netterheim, Anna</dc:creator>
  <cp:keywords>class='Open'</cp:keywords>
  <cp:lastModifiedBy>Laukkanen, Tiina</cp:lastModifiedBy>
  <cp:revision>227</cp:revision>
  <cp:lastPrinted>2015-05-08T11:44:01Z</cp:lastPrinted>
  <dcterms:created xsi:type="dcterms:W3CDTF">2022-11-21T13:55:27Z</dcterms:created>
  <dcterms:modified xsi:type="dcterms:W3CDTF">2023-04-26T05:48:13Z</dcterms:modified>
</cp:coreProperties>
</file>