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7" r:id="rId2"/>
    <p:sldMasterId id="2147483730" r:id="rId3"/>
  </p:sldMasterIdLst>
  <p:notesMasterIdLst>
    <p:notesMasterId r:id="rId34"/>
  </p:notesMasterIdLst>
  <p:sldIdLst>
    <p:sldId id="256" r:id="rId4"/>
    <p:sldId id="260" r:id="rId5"/>
    <p:sldId id="2134961944" r:id="rId6"/>
    <p:sldId id="6115" r:id="rId7"/>
    <p:sldId id="316" r:id="rId8"/>
    <p:sldId id="6104" r:id="rId9"/>
    <p:sldId id="2134961924" r:id="rId10"/>
    <p:sldId id="2134961925" r:id="rId11"/>
    <p:sldId id="271" r:id="rId12"/>
    <p:sldId id="6110" r:id="rId13"/>
    <p:sldId id="2134961926" r:id="rId14"/>
    <p:sldId id="2134961950" r:id="rId15"/>
    <p:sldId id="6106" r:id="rId16"/>
    <p:sldId id="6121" r:id="rId17"/>
    <p:sldId id="2134961928" r:id="rId18"/>
    <p:sldId id="277" r:id="rId19"/>
    <p:sldId id="278" r:id="rId20"/>
    <p:sldId id="279" r:id="rId21"/>
    <p:sldId id="262" r:id="rId22"/>
    <p:sldId id="2134961927" r:id="rId23"/>
    <p:sldId id="2134961953" r:id="rId24"/>
    <p:sldId id="2134961917" r:id="rId25"/>
    <p:sldId id="2134961947" r:id="rId26"/>
    <p:sldId id="2134961921" r:id="rId27"/>
    <p:sldId id="2134961945" r:id="rId28"/>
    <p:sldId id="2134961948" r:id="rId29"/>
    <p:sldId id="2134961974" r:id="rId30"/>
    <p:sldId id="2134961975" r:id="rId31"/>
    <p:sldId id="2134961952" r:id="rId32"/>
    <p:sldId id="258"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0A2B2A-9EBE-1143-9F6E-7F8F363AAEEB}" name="Halfdan, Sanna" initials="SH" userId="S::Sanna.Halfdan@socialstyrelsen.se::6681127d-fdef-46da-ae41-60c8d3d72529" providerId="AD"/>
  <p188:author id="{F247C659-0F10-AA2A-88B4-576B032278FA}" name="Nylén, Maria" initials="MN" userId="S::Maria.Nylen@socialstyrelsen.se::546c2aae-7b78-4e23-acde-7fc3adb1a9e5" providerId="AD"/>
  <p188:author id="{8C7E4583-6695-CA34-CC03-006D9AA9A2E1}" name="Radia, Shriti" initials="SR" userId="S::Shriti.Radia@socialstyrelsen.se::059d0c7f-0e3e-4b55-9b90-be8ab6fc12db" providerId="AD"/>
  <p188:author id="{18382AFD-F0A9-F9C4-EE51-9065B4A2A72D}" name="Stålhammar, Helena" initials="HS" userId="S::Helena.Stalhammar@socialstyrelsen.se::6d960e29-913d-45fa-86b4-39edc9680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3" autoAdjust="0"/>
    <p:restoredTop sz="93457" autoAdjust="0"/>
  </p:normalViewPr>
  <p:slideViewPr>
    <p:cSldViewPr snapToGrid="0">
      <p:cViewPr varScale="1">
        <p:scale>
          <a:sx n="105" d="100"/>
          <a:sy n="105" d="100"/>
        </p:scale>
        <p:origin x="198" y="96"/>
      </p:cViewPr>
      <p:guideLst/>
    </p:cSldViewPr>
  </p:slideViewPr>
  <p:notesTextViewPr>
    <p:cViewPr>
      <p:scale>
        <a:sx n="1" d="1"/>
        <a:sy n="1" d="1"/>
      </p:scale>
      <p:origin x="0" y="0"/>
    </p:cViewPr>
  </p:notesTextViewPr>
  <p:sorterViewPr>
    <p:cViewPr>
      <p:scale>
        <a:sx n="70" d="100"/>
        <a:sy n="70" d="100"/>
      </p:scale>
      <p:origin x="0" y="-70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E829F-6791-428F-9084-DC429A5639D9}" type="datetimeFigureOut">
              <a:rPr lang="sv-SE" smtClean="0"/>
              <a:t>2026-01-27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678C9-7160-4178-BB11-959E464B3EF8}" type="slidenum">
              <a:rPr lang="sv-SE" smtClean="0"/>
              <a:t>‹#›</a:t>
            </a:fld>
            <a:endParaRPr lang="sv-SE"/>
          </a:p>
        </p:txBody>
      </p:sp>
    </p:spTree>
    <p:extLst>
      <p:ext uri="{BB962C8B-B14F-4D97-AF65-F5344CB8AC3E}">
        <p14:creationId xmlns:p14="http://schemas.microsoft.com/office/powerpoint/2010/main" val="418270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1</a:t>
            </a:fld>
            <a:endParaRPr lang="sv-SE"/>
          </a:p>
        </p:txBody>
      </p:sp>
    </p:spTree>
    <p:extLst>
      <p:ext uri="{BB962C8B-B14F-4D97-AF65-F5344CB8AC3E}">
        <p14:creationId xmlns:p14="http://schemas.microsoft.com/office/powerpoint/2010/main" val="300977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99C2-665F-DD0C-DED9-57BFD1ABA3D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7BCDBA-F241-0478-27AF-0E1C36FE39E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7F03E2-503C-7DFF-7460-92EFC39E1D0D}"/>
              </a:ext>
            </a:extLst>
          </p:cNvPr>
          <p:cNvSpPr>
            <a:spLocks noGrp="1"/>
          </p:cNvSpPr>
          <p:nvPr>
            <p:ph type="body" idx="1"/>
          </p:nvPr>
        </p:nvSpPr>
        <p:spPr/>
        <p:txBody>
          <a:bodyPr/>
          <a:lstStyle/>
          <a:p>
            <a:r>
              <a:rPr lang="sv-SE" dirty="0"/>
              <a:t>En grundförutsättning för att utreseförbud ska kunna meddelas är att det finns </a:t>
            </a:r>
            <a:r>
              <a:rPr lang="sv-SE" b="1" dirty="0"/>
              <a:t>en påtaglig risk </a:t>
            </a:r>
            <a:r>
              <a:rPr lang="sv-SE" dirty="0"/>
              <a:t>för att barnet förs utomlands eller lämnar Sverige och barnets hälsa eller utveckling riskerar att </a:t>
            </a:r>
            <a:r>
              <a:rPr lang="sv-SE" b="1" dirty="0"/>
              <a:t>skadas under utlandsvistelsen </a:t>
            </a:r>
            <a:r>
              <a:rPr lang="sv-SE" dirty="0"/>
              <a:t>på grund av omständigheter som kan föranleda vård enligt LVU. </a:t>
            </a:r>
          </a:p>
          <a:p>
            <a:endParaRPr lang="sv-SE" dirty="0"/>
          </a:p>
          <a:p>
            <a:r>
              <a:rPr lang="sv-SE" dirty="0"/>
              <a:t>I förarbetena exemplifieras resor som skulle kunna föranleda ett utreseförbud:</a:t>
            </a:r>
          </a:p>
          <a:p>
            <a:endParaRPr lang="sv-SE" dirty="0"/>
          </a:p>
          <a:p>
            <a:r>
              <a:rPr lang="sv-SE" b="1" dirty="0"/>
              <a:t>Resor i syfte att könsstympa barnet</a:t>
            </a:r>
            <a:br>
              <a:rPr lang="sv-SE" dirty="0"/>
            </a:br>
            <a:r>
              <a:rPr lang="sv-SE" dirty="0"/>
              <a:t>Ett utreseförbud ska meddelas om </a:t>
            </a:r>
            <a:r>
              <a:rPr lang="sv-SE" i="0" u="none" dirty="0"/>
              <a:t>en flicka </a:t>
            </a:r>
            <a:r>
              <a:rPr lang="sv-SE" dirty="0"/>
              <a:t>förs utomlands eller lämnar Sverige i syfte att könsstympas. Könsstympning omfattas av kriteriet fysisk misshandel i boendemiljön. Regeln om utreseförbud för resor i syfte att könsstympa </a:t>
            </a:r>
            <a:r>
              <a:rPr lang="sv-SE" i="0" dirty="0"/>
              <a:t>flickor</a:t>
            </a:r>
            <a:r>
              <a:rPr lang="sv-SE" dirty="0"/>
              <a:t> har funnits med sedan ursprungsregleringen om utreseförbud trädde i kraft 1 juli 2020. </a:t>
            </a:r>
            <a:br>
              <a:rPr lang="sv-SE" dirty="0"/>
            </a:br>
            <a:br>
              <a:rPr lang="sv-SE" dirty="0"/>
            </a:br>
            <a:r>
              <a:rPr lang="sv-SE" b="1" dirty="0"/>
              <a:t>Resor som syftar till att barnet ska ingå äktenskap eller en äktenskapsliknande förbindelse</a:t>
            </a:r>
            <a:br>
              <a:rPr lang="sv-SE" dirty="0"/>
            </a:br>
            <a:r>
              <a:rPr lang="sv-SE" dirty="0"/>
              <a:t>Ett utreseförbud ska också meddelas om barnet förs utomlands eller lämnar Sverige i syfte att ingå äktenskap eller en äktenskapsliknande förbindelse Även detta anges uttryckligen i bestämmelsen (31 a § LVU) och har funnits sedan 1 juli 2020. Det kan vara bra att tänka på att barn kan tvingas till äktenskap även i anslutning till andra skadliga utlandsvistelser, t.ex. vid uppfostringsresor eller omvändelseförsök av hbtqi-personer. </a:t>
            </a:r>
            <a:br>
              <a:rPr lang="sv-SE" dirty="0"/>
            </a:br>
            <a:endParaRPr lang="sv-SE" dirty="0"/>
          </a:p>
          <a:p>
            <a:r>
              <a:rPr lang="sv-SE" b="1" dirty="0"/>
              <a:t>Så kallade uppfostringsresor</a:t>
            </a:r>
            <a:br>
              <a:rPr lang="sv-SE" dirty="0"/>
            </a:br>
            <a:r>
              <a:rPr lang="sv-SE" dirty="0"/>
              <a:t>Dessa resor kan syfta till att vårdnadshavare vill återta kontrollen över barnet för att upprätthålla familjens heder. Det kan också handla om att barnet skaffat sig en pojk- eller flickvän, att barnet har hamnat i missbruk eller kriminalitet, eller att vårdnadshavarna vill att barnet ska stärka sin kulturella och religiösa tillhörighet. En uppfostringsresa kan innebära att barnet placeras utomlands, ibland på obestämd tid, på en anstalt, institution eller skola, t.ex. en koranskola. Vanligast är dock att barnet befinner sig hos släktingar eller vänner till familjen utomlands. För barnet kan det innebära en stor otrygghet att vara skild från sina vårdnadshavare och sitt övriga nätverk. Under en uppfostringsresa kan barnet dessutom utsättas för olika former av bestraffningar och fysiskt och psykiskt våld av allvarligt slag. Resan kan också innebära att barnet missar en del av sin skolgång.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Resor för omvändelseförsök av HBTQI-personer</a:t>
            </a:r>
            <a:br>
              <a:rPr lang="sv-SE" dirty="0"/>
            </a:br>
            <a:r>
              <a:rPr lang="sv-SE" dirty="0"/>
              <a:t>En annan typ av skadlig utlandsvistelse som uppvisar stora likheter med uppfostringsresor är vistelser som syftar till att omvända hbtqi-personer. Även vid denna typ av resa kan barnet ofta placeras i en skadlig miljö eller att vårdnadshavarna överlåter ansvaret till personer på ett sätt som kan vara skadligt för barnet. </a:t>
            </a:r>
          </a:p>
          <a:p>
            <a:endParaRPr lang="sv-SE" dirty="0"/>
          </a:p>
          <a:p>
            <a:r>
              <a:rPr lang="sv-SE" b="1" dirty="0"/>
              <a:t>Resor som innebär att barnet riskerar att utsättas för brott, t.ex. människohandel</a:t>
            </a:r>
            <a:br>
              <a:rPr lang="sv-SE" dirty="0"/>
            </a:br>
            <a:r>
              <a:rPr lang="sv-SE" dirty="0"/>
              <a:t>Ytterligare en situation som kan föranleda ett utreseförbud kan vara att ett barn förs utomlands för att där utsättas för brott, t.ex. människohandel. Eller om barnet kan komma att befinna sig i en miljö där det begås allvarliga brott. </a:t>
            </a:r>
          </a:p>
          <a:p>
            <a:endParaRPr lang="sv-SE" dirty="0"/>
          </a:p>
          <a:p>
            <a:r>
              <a:rPr lang="sv-SE" b="1" dirty="0"/>
              <a:t>Resor där barnet söker sig till destruktiva miljöer, t.ex. genom att ansluta sig till en kriminell gruppering eller vistas i en missbruksmiljö</a:t>
            </a:r>
          </a:p>
          <a:p>
            <a:r>
              <a:rPr lang="sv-SE" b="0" i="0" dirty="0"/>
              <a:t>Resor där barnet under en utlandsvistelse söker sig till en destruktiv miljö, t.ex. genom att vistas i en kriminell miljö eller i en missbruksmiljö i en omfattning som utgör en påtaglig risk för barnets hälsa eller utveckling omfattas också av regleringen. </a:t>
            </a:r>
            <a:br>
              <a:rPr lang="sv-SE" dirty="0"/>
            </a:br>
            <a:endParaRPr lang="sv-SE" b="1" dirty="0"/>
          </a:p>
          <a:p>
            <a:r>
              <a:rPr lang="sv-SE" b="1" dirty="0"/>
              <a:t>Resor som innebär att vårdnadshavare eller barnet planerar att ansluta sig till eller ha samröre med en terroristorganisation</a:t>
            </a:r>
          </a:p>
          <a:p>
            <a:r>
              <a:rPr lang="sv-SE" dirty="0"/>
              <a:t>Resor där en eller båda vårdnadshavarna tänker ansluta sig till en terroristorganisation eller där barnet själv avser att ha samröre med en terroristorganisation är också ett exempel på resor som kan föranleda ett utreseförbud.</a:t>
            </a:r>
            <a:endParaRPr lang="sv-SE" b="1" dirty="0"/>
          </a:p>
          <a:p>
            <a:endParaRPr lang="sv-SE" dirty="0"/>
          </a:p>
          <a:p>
            <a:r>
              <a:rPr lang="sv-SE" b="1" dirty="0"/>
              <a:t>Resor till krigs- eller konfliktområden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ytterligare exempel på en skadlig utlandsvistelse som kan leda till utreseförbud är att barnet riskerar att föras till ett krigsområde. När det gäller utlandsvistelser till krigsområden bör en påtaglig risk för barnet som regel alltid anses föreligga enligt förarbetena om utlandsvistelsen är tänkt att ske i ett konfliktområde där våldet är så allvarligt att det finns grundad anledning att blotta närvaron i landet gör att barnet löper en verklig risk att skadas, även om något specifikt hot mot barnet, eller dess familj inte finns. </a:t>
            </a:r>
            <a:br>
              <a:rPr lang="sv-SE" dirty="0"/>
            </a:br>
            <a:endParaRPr lang="sv-SE" dirty="0"/>
          </a:p>
          <a:p>
            <a:r>
              <a:rPr lang="sv-SE" b="1" dirty="0"/>
              <a:t>Resor i syfte att barnet undanhålls från sociala myndigheter / vårdnadshavare</a:t>
            </a:r>
          </a:p>
          <a:p>
            <a:r>
              <a:rPr lang="sv-SE" dirty="0"/>
              <a:t>Andra situationer som skulle kunna föranleda ett utreseförbud är när ett barn förs utomlands för att vårdnadshavarna vill undanhålla barnet från sociala myndigheter, exempelvis när en orosanmälan för barnet har gjorts eller ett ingripande enligt LVU är förestående eller har beslutats när det gäller barnet eller ett syskon. Det finns också risk för att ett barn förs utomlands i samband med att vård enligt LVU upphör eller övergår till insatser i hemmet, särskilt om barnet självt har sökt stöd och hjälp. </a:t>
            </a:r>
          </a:p>
          <a:p>
            <a:endParaRPr lang="sv-SE" dirty="0"/>
          </a:p>
          <a:p>
            <a:r>
              <a:rPr lang="sv-SE" dirty="0"/>
              <a:t>Det kan också röra sig om att en vårdnadshavare som för bort barnet i syfte att undanhålla barnet från den andra vårdnadshavaren, exempelvis om en vårdnadskonflikt pågår. </a:t>
            </a:r>
          </a:p>
          <a:p>
            <a:endParaRPr lang="sv-SE" b="1" dirty="0"/>
          </a:p>
          <a:p>
            <a:r>
              <a:rPr lang="sv-SE" b="1" dirty="0"/>
              <a:t>Resor i syfte att barnet ska genomgå en oskuldskontroll</a:t>
            </a:r>
            <a:br>
              <a:rPr lang="sv-SE" b="1" dirty="0"/>
            </a:br>
            <a:r>
              <a:rPr lang="sv-SE" dirty="0"/>
              <a:t>Ett annat exempel är utlandsvistelser i syfte att genomföra oskuldskontroller, utfärda oskuldsintyg, genomföra oskuldsoperationer (hymenoperationer) eller liknande. </a:t>
            </a:r>
            <a:br>
              <a:rPr lang="sv-SE" dirty="0"/>
            </a:br>
            <a:br>
              <a:rPr lang="sv-SE" dirty="0"/>
            </a:br>
            <a:r>
              <a:rPr lang="sv-SE" b="1" dirty="0"/>
              <a:t>Resor där barnet kan komma att utnyttjas för sexuell exploatering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Utreseförbud kan också föranledas av situationer då det finns en påtaglig risk för att ett barn kan utnyttjas för prostitution eller liknande under utlandsvistelsen.  </a:t>
            </a:r>
            <a:endParaRPr lang="sv-SE" b="1" dirty="0"/>
          </a:p>
          <a:p>
            <a:endParaRPr lang="sv-SE" dirty="0"/>
          </a:p>
          <a:p>
            <a:endParaRPr lang="sv-SE" dirty="0"/>
          </a:p>
        </p:txBody>
      </p:sp>
      <p:sp>
        <p:nvSpPr>
          <p:cNvPr id="4" name="Platshållare för bildnummer 3">
            <a:extLst>
              <a:ext uri="{FF2B5EF4-FFF2-40B4-BE49-F238E27FC236}">
                <a16:creationId xmlns:a16="http://schemas.microsoft.com/office/drawing/2014/main" id="{70784C44-02E0-F156-A0E6-8AE47DE1CD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50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373A4-72F2-D7CA-284E-768918CB50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EC9EF8-B193-6703-AA81-1E9931A118D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B08413-6A39-6FB0-2EB7-353331C0A816}"/>
              </a:ext>
            </a:extLst>
          </p:cNvPr>
          <p:cNvSpPr>
            <a:spLocks noGrp="1"/>
          </p:cNvSpPr>
          <p:nvPr>
            <p:ph type="body" idx="1"/>
          </p:nvPr>
        </p:nvSpPr>
        <p:spPr/>
        <p:txBody>
          <a:bodyPr/>
          <a:lstStyle/>
          <a:p>
            <a:r>
              <a:rPr lang="sv-SE" b="1" dirty="0"/>
              <a:t>Instruktion</a:t>
            </a:r>
          </a:p>
          <a:p>
            <a:r>
              <a:rPr lang="sv-SE" dirty="0"/>
              <a:t>Deltagarna resonerar utifrån exemplen på förra bilden (10-15 min).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highlight>
                  <a:srgbClr val="00FF00"/>
                </a:highlight>
              </a:rPr>
              <a:t>Om tid finns</a:t>
            </a:r>
            <a:r>
              <a:rPr lang="sv-SE" sz="1200" dirty="0">
                <a:highlight>
                  <a:srgbClr val="00FF00"/>
                </a:highlight>
              </a:rPr>
              <a:t>: reflektera kring följande fråga: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ighlight>
                  <a:srgbClr val="FFFF00"/>
                </a:highlight>
              </a:rPr>
              <a:t>- Med det vi vet nu, skulle det ha varit relevant att överväga utreseförbud för fler situationer än vad vi gjort tidigare?</a:t>
            </a:r>
          </a:p>
          <a:p>
            <a:endParaRPr lang="sv-SE" dirty="0"/>
          </a:p>
          <a:p>
            <a:r>
              <a:rPr lang="sv-SE" b="1" dirty="0"/>
              <a:t>Information</a:t>
            </a:r>
          </a:p>
          <a:p>
            <a:r>
              <a:rPr lang="sv-SE" dirty="0"/>
              <a:t>Momentet syftar till att öka deltagarnas förståelse för olika situationer som kan föranleda utreseförbud samt utmaningar kring att uppmärksamma risker. Senare kommer deltagarna att fokusera på hur risken kan bedömas.</a:t>
            </a:r>
          </a:p>
        </p:txBody>
      </p:sp>
      <p:sp>
        <p:nvSpPr>
          <p:cNvPr id="4" name="Platshållare för bildnummer 3">
            <a:extLst>
              <a:ext uri="{FF2B5EF4-FFF2-40B4-BE49-F238E27FC236}">
                <a16:creationId xmlns:a16="http://schemas.microsoft.com/office/drawing/2014/main" id="{8BC74469-2D27-84E3-150E-15CD3A1EAD0F}"/>
              </a:ext>
            </a:extLst>
          </p:cNvPr>
          <p:cNvSpPr>
            <a:spLocks noGrp="1"/>
          </p:cNvSpPr>
          <p:nvPr>
            <p:ph type="sldNum" sz="quarter" idx="5"/>
          </p:nvPr>
        </p:nvSpPr>
        <p:spPr/>
        <p:txBody>
          <a:bodyPr/>
          <a:lstStyle/>
          <a:p>
            <a:fld id="{E05678C9-7160-4178-BB11-959E464B3EF8}" type="slidenum">
              <a:rPr lang="sv-SE" smtClean="0"/>
              <a:t>11</a:t>
            </a:fld>
            <a:endParaRPr lang="sv-SE"/>
          </a:p>
        </p:txBody>
      </p:sp>
    </p:spTree>
    <p:extLst>
      <p:ext uri="{BB962C8B-B14F-4D97-AF65-F5344CB8AC3E}">
        <p14:creationId xmlns:p14="http://schemas.microsoft.com/office/powerpoint/2010/main" val="90467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42620-CC1F-F685-01D6-E3860899984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943665-CCFA-078A-F506-654BD0CDCA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9F13A3B-7E13-9CB2-C1B0-A92F9F1DCF81}"/>
              </a:ext>
            </a:extLst>
          </p:cNvPr>
          <p:cNvSpPr>
            <a:spLocks noGrp="1"/>
          </p:cNvSpPr>
          <p:nvPr>
            <p:ph type="body" idx="1"/>
          </p:nvPr>
        </p:nvSpPr>
        <p:spPr/>
        <p:txBody>
          <a:bodyPr/>
          <a:lstStyle/>
          <a:p>
            <a:r>
              <a:rPr lang="sv-SE" b="1" dirty="0">
                <a:highlight>
                  <a:srgbClr val="FFFF00"/>
                </a:highlight>
              </a:rPr>
              <a:t>Instruktion</a:t>
            </a:r>
            <a:br>
              <a:rPr lang="sv-SE" dirty="0">
                <a:highlight>
                  <a:srgbClr val="FFFF00"/>
                </a:highlight>
              </a:rPr>
            </a:br>
            <a:r>
              <a:rPr lang="sv-SE" dirty="0"/>
              <a:t>Stanna upp och ta ställning till vilka behov ni har av att </a:t>
            </a:r>
            <a:r>
              <a:rPr lang="sv-SE" i="1" dirty="0"/>
              <a:t>ta reda på</a:t>
            </a:r>
            <a:r>
              <a:rPr lang="sv-SE" dirty="0"/>
              <a:t>, eller </a:t>
            </a:r>
            <a:r>
              <a:rPr lang="sv-SE" i="1" dirty="0"/>
              <a:t>göra något</a:t>
            </a:r>
            <a:r>
              <a:rPr lang="sv-SE" dirty="0"/>
              <a:t>, med utgångspunkt i det som hittills framkommit under diskussionerna. </a:t>
            </a:r>
          </a:p>
          <a:p>
            <a:endParaRPr lang="sv-SE" dirty="0"/>
          </a:p>
          <a:p>
            <a:r>
              <a:rPr lang="sv-SE" dirty="0"/>
              <a:t>Dokumentera de behov som uppmärksammas. Det kan ske på blädderblock/</a:t>
            </a:r>
            <a:r>
              <a:rPr lang="sv-SE" dirty="0" err="1"/>
              <a:t>white</a:t>
            </a:r>
            <a:r>
              <a:rPr lang="sv-SE" dirty="0"/>
              <a:t>-board så att alla deltagare ser eller på annat sätt.</a:t>
            </a:r>
          </a:p>
          <a:p>
            <a:endParaRPr lang="sv-SE" dirty="0"/>
          </a:p>
          <a:p>
            <a:r>
              <a:rPr lang="sv-SE" b="1" dirty="0"/>
              <a:t>Information</a:t>
            </a:r>
            <a:br>
              <a:rPr lang="sv-SE" dirty="0"/>
            </a:br>
            <a:r>
              <a:rPr lang="sv-SE" dirty="0"/>
              <a:t>Bilden återkommer i slutet av varje avsnitt.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Planeringen framåt görs senare under arbetet. </a:t>
            </a:r>
          </a:p>
          <a:p>
            <a:endParaRPr lang="sv-SE" dirty="0"/>
          </a:p>
        </p:txBody>
      </p:sp>
      <p:sp>
        <p:nvSpPr>
          <p:cNvPr id="4" name="Platshållare för bildnummer 3">
            <a:extLst>
              <a:ext uri="{FF2B5EF4-FFF2-40B4-BE49-F238E27FC236}">
                <a16:creationId xmlns:a16="http://schemas.microsoft.com/office/drawing/2014/main" id="{21087711-A86B-924D-9075-1226C58490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F99F1-7D92-4734-BBA5-9B167858EF9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570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04AE-16BE-0E67-1D92-53CFCEF25F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FD31C2-4A18-7720-9E3A-20C0E6AA24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562386-CF8C-5988-AFD5-C1A10C7041EE}"/>
              </a:ext>
            </a:extLst>
          </p:cNvPr>
          <p:cNvSpPr>
            <a:spLocks noGrp="1"/>
          </p:cNvSpPr>
          <p:nvPr>
            <p:ph type="body" idx="1"/>
          </p:nvPr>
        </p:nvSpPr>
        <p:spPr/>
        <p:txBody>
          <a:bodyPr/>
          <a:lstStyle/>
          <a:p>
            <a:r>
              <a:rPr lang="sv-SE" dirty="0"/>
              <a:t>Det ska finnas en </a:t>
            </a:r>
            <a:r>
              <a:rPr lang="sv-SE" b="1" dirty="0"/>
              <a:t>påtaglig risk </a:t>
            </a:r>
            <a:r>
              <a:rPr lang="sv-SE" dirty="0"/>
              <a:t>för dels att barnet förs utomlands och dels att barnet far illa utomlands. </a:t>
            </a:r>
          </a:p>
          <a:p>
            <a:endParaRPr lang="sv-SE" dirty="0"/>
          </a:p>
          <a:p>
            <a:r>
              <a:rPr lang="sv-SE" dirty="0"/>
              <a:t>Grunderna motsvarar de grunder som gäller för vård enligt 2 och 3 §§ LVU, med den skillnaden att det är riskerna under en utlandsvistelse som ska bedömas.</a:t>
            </a:r>
          </a:p>
          <a:p>
            <a:endParaRPr lang="sv-SE" dirty="0"/>
          </a:p>
          <a:p>
            <a:r>
              <a:rPr lang="sv-SE" sz="1200" b="0" i="0" kern="1200" dirty="0">
                <a:solidFill>
                  <a:schemeClr val="tx1"/>
                </a:solidFill>
                <a:effectLst/>
                <a:latin typeface="+mn-lt"/>
                <a:ea typeface="+mn-ea"/>
                <a:cs typeface="+mn-cs"/>
              </a:rPr>
              <a:t>De omständigheter som kan ligga till grund för ett beslut om utreseförbud är   </a:t>
            </a:r>
          </a:p>
          <a:p>
            <a:r>
              <a:rPr lang="sv-SE" sz="1200" b="0" i="0" kern="1200" dirty="0">
                <a:solidFill>
                  <a:schemeClr val="tx1"/>
                </a:solidFill>
                <a:effectLst/>
                <a:latin typeface="+mn-lt"/>
                <a:ea typeface="+mn-ea"/>
                <a:cs typeface="+mn-cs"/>
              </a:rPr>
              <a:t>- fysisk eller psykisk misshandel, otillbörligt utnyttjande, brister i omsorgen eller något annat förhållande i boendemiljön (i detta ingår könsstympning), eller</a:t>
            </a:r>
          </a:p>
          <a:p>
            <a:r>
              <a:rPr lang="sv-SE" sz="1200" b="0" i="0" kern="1200" dirty="0">
                <a:solidFill>
                  <a:schemeClr val="tx1"/>
                </a:solidFill>
                <a:effectLst/>
                <a:latin typeface="+mn-lt"/>
                <a:ea typeface="+mn-ea"/>
                <a:cs typeface="+mn-cs"/>
              </a:rPr>
              <a:t>- eget missbruk av beroendeframkallande medel, brottslig verksamhet eller något annat socialt nedbrytande beteende.</a:t>
            </a:r>
          </a:p>
          <a:p>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Ett utreseförbud ska också meddelas om det finns en påtaglig risk för att den unge förs utomlands eller lämnar Sverige i syfte att ingå äktenskap eller en äktenskapsliknande förbindelse.</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00FF00"/>
                </a:highlight>
              </a:rPr>
              <a:t>Utreseförbud kan beslutas för både svenska och utländska medborgare.</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Det behöver finnas konkreta uppgifter som talar för en risk för skada på barnets hälsa eller utveckling vid en utlandsvistelse. Uppgifterna som ligger till grund för ett utreseförbud kan komma från barnet självt eller från barnets familj, släkt eller bekanta. Det kan även röra sig om uppgifter från förskola, skola, hälso- och sjukvård eller frivilligorganisationer dit barnet eller någon annan har lämnat uppgifter.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En helhetsbedömning behöver göras i varje enskilt fall av de uppgifter som kommit fram.</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Uppgifter som kan ge stöd för att det finns en påtaglig risk kan t.ex. vara att det tidigare uppmärksammats att barnet lever under hedersrelaterat våld och förtryck och att det kommer fram uppgifter om en förestående resa med oklart syfte. Alternativt att barnet uttrycker oro över en förestående resa även om hedersförtryck inte uppmärksammats tidigare. Andra omständigheter som kan tala för att risken är konkret är att föräldrar har fått vetskap om att barnet har en sexualitet eller ett sexuellt uttryck som avviker från de normer som gäller i familjen och då snabbt planerar en utlandsresa. </a:t>
            </a:r>
            <a:endParaRPr lang="sv-SE" b="1" dirty="0"/>
          </a:p>
          <a:p>
            <a:endParaRPr lang="sv-SE" dirty="0"/>
          </a:p>
        </p:txBody>
      </p:sp>
      <p:sp>
        <p:nvSpPr>
          <p:cNvPr id="4" name="Platshållare för bildnummer 3">
            <a:extLst>
              <a:ext uri="{FF2B5EF4-FFF2-40B4-BE49-F238E27FC236}">
                <a16:creationId xmlns:a16="http://schemas.microsoft.com/office/drawing/2014/main" id="{8490FDD4-D378-C15B-874D-E3724BC27C8B}"/>
              </a:ext>
            </a:extLst>
          </p:cNvPr>
          <p:cNvSpPr>
            <a:spLocks noGrp="1"/>
          </p:cNvSpPr>
          <p:nvPr>
            <p:ph type="sldNum" sz="quarter" idx="5"/>
          </p:nvPr>
        </p:nvSpPr>
        <p:spPr/>
        <p:txBody>
          <a:bodyPr/>
          <a:lstStyle/>
          <a:p>
            <a:fld id="{E1295EF8-E2C9-452E-A487-C5B90CBB5602}" type="slidenum">
              <a:rPr lang="sv-SE" smtClean="0"/>
              <a:t>14</a:t>
            </a:fld>
            <a:endParaRPr lang="sv-SE"/>
          </a:p>
        </p:txBody>
      </p:sp>
    </p:spTree>
    <p:extLst>
      <p:ext uri="{BB962C8B-B14F-4D97-AF65-F5344CB8AC3E}">
        <p14:creationId xmlns:p14="http://schemas.microsoft.com/office/powerpoint/2010/main" val="205865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FE48-9D3B-8C1E-5F6B-3C9FAF16AA1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31D8A2D-BF89-7681-7B5F-B4EE65104F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906AF0-F152-D5CE-92BD-04475EE2D4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Instruktion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Diskutera gemensamt utifrån en fråga i taget (5-10 min/fråga).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Följande frågor kan vid behov ge stöd för diskussionen: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får vi fram konkret information till bedömningen?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gör vi när väsentlig information saknas?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gör vi när det endast finns vag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Vem gör bedömningen?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b="1" dirty="0"/>
              <a:t>Information</a:t>
            </a:r>
          </a:p>
          <a:p>
            <a:r>
              <a:rPr lang="sv-SE" dirty="0"/>
              <a:t>Syftet med momentet är att deltagarna ska få kunskap om tillvägagångssätt i arbetet med att bedöma påtaglig risk och grund för beslut om utreseförbud. Uppmuntra deltagarna att beskriva så konkret som möjligt. </a:t>
            </a:r>
          </a:p>
          <a:p>
            <a:endParaRPr lang="sv-SE" dirty="0"/>
          </a:p>
        </p:txBody>
      </p:sp>
      <p:sp>
        <p:nvSpPr>
          <p:cNvPr id="4" name="Platshållare för bildnummer 3">
            <a:extLst>
              <a:ext uri="{FF2B5EF4-FFF2-40B4-BE49-F238E27FC236}">
                <a16:creationId xmlns:a16="http://schemas.microsoft.com/office/drawing/2014/main" id="{7C9CB174-AEE7-05DC-FEAE-0A7A652DFACB}"/>
              </a:ext>
            </a:extLst>
          </p:cNvPr>
          <p:cNvSpPr>
            <a:spLocks noGrp="1"/>
          </p:cNvSpPr>
          <p:nvPr>
            <p:ph type="sldNum" sz="quarter" idx="5"/>
          </p:nvPr>
        </p:nvSpPr>
        <p:spPr/>
        <p:txBody>
          <a:bodyPr/>
          <a:lstStyle/>
          <a:p>
            <a:fld id="{E05678C9-7160-4178-BB11-959E464B3EF8}" type="slidenum">
              <a:rPr lang="sv-SE" smtClean="0"/>
              <a:t>15</a:t>
            </a:fld>
            <a:endParaRPr lang="sv-SE"/>
          </a:p>
        </p:txBody>
      </p:sp>
    </p:spTree>
    <p:extLst>
      <p:ext uri="{BB962C8B-B14F-4D97-AF65-F5344CB8AC3E}">
        <p14:creationId xmlns:p14="http://schemas.microsoft.com/office/powerpoint/2010/main" val="209125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Ett utreseförbud innebär att ett barn under 18 år hindras från att föras utomlands eller lämna Sverige.</a:t>
            </a:r>
            <a:br>
              <a:rPr lang="sv-SE" sz="1200" b="0" i="0" kern="1200" dirty="0">
                <a:solidFill>
                  <a:schemeClr val="tx1"/>
                </a:solidFill>
                <a:effectLst/>
                <a:latin typeface="+mn-lt"/>
                <a:ea typeface="+mn-ea"/>
                <a:cs typeface="+mn-cs"/>
              </a:rPr>
            </a:b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Utreseförbudet </a:t>
            </a:r>
            <a:r>
              <a:rPr lang="sv-SE" sz="1200" kern="1200" dirty="0">
                <a:solidFill>
                  <a:schemeClr val="tx1"/>
                </a:solidFill>
                <a:effectLst/>
                <a:latin typeface="+mn-lt"/>
                <a:ea typeface="+mn-ea"/>
                <a:cs typeface="+mn-cs"/>
              </a:rPr>
              <a:t>medför att Polismyndigheten ska </a:t>
            </a:r>
            <a:r>
              <a:rPr lang="sv-SE" sz="1200" i="1" kern="1200" dirty="0">
                <a:solidFill>
                  <a:schemeClr val="tx1"/>
                </a:solidFill>
                <a:effectLst/>
                <a:latin typeface="+mn-lt"/>
                <a:ea typeface="+mn-ea"/>
                <a:cs typeface="+mn-cs"/>
              </a:rPr>
              <a:t>återkalla barnets pass </a:t>
            </a:r>
            <a:r>
              <a:rPr lang="sv-SE" sz="1200" kern="1200" dirty="0">
                <a:solidFill>
                  <a:schemeClr val="tx1"/>
                </a:solidFill>
                <a:effectLst/>
                <a:latin typeface="+mn-lt"/>
                <a:ea typeface="+mn-ea"/>
                <a:cs typeface="+mn-cs"/>
              </a:rPr>
              <a:t>om barnet har ett svenskt pass. (Passet kan också omhändertas).</a:t>
            </a:r>
            <a:r>
              <a:rPr lang="sv-SE" sz="1200" b="0" i="0" kern="1200" dirty="0">
                <a:solidFill>
                  <a:schemeClr val="tx1"/>
                </a:solidFill>
                <a:effectLst/>
                <a:latin typeface="+mn-lt"/>
                <a:ea typeface="+mn-ea"/>
                <a:cs typeface="+mn-cs"/>
              </a:rPr>
              <a:t> Ett utreseförbud medför </a:t>
            </a:r>
            <a:r>
              <a:rPr lang="sv-SE" sz="1200" b="0" i="1" kern="1200" dirty="0">
                <a:solidFill>
                  <a:schemeClr val="tx1"/>
                </a:solidFill>
                <a:effectLst/>
                <a:latin typeface="+mn-lt"/>
                <a:ea typeface="+mn-ea"/>
                <a:cs typeface="+mn-cs"/>
              </a:rPr>
              <a:t>passhinder </a:t>
            </a:r>
            <a:r>
              <a:rPr lang="sv-SE" sz="1200" b="0" i="0" kern="1200" dirty="0">
                <a:solidFill>
                  <a:schemeClr val="tx1"/>
                </a:solidFill>
                <a:effectLst/>
                <a:latin typeface="+mn-lt"/>
                <a:ea typeface="+mn-ea"/>
                <a:cs typeface="+mn-cs"/>
              </a:rPr>
              <a:t>och</a:t>
            </a:r>
            <a:r>
              <a:rPr lang="sv-SE" sz="1200" b="0" i="1"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ett nytt svenskt kan inte utfärdas så länge utreseförbudet gäller. </a:t>
            </a:r>
          </a:p>
          <a:p>
            <a:endParaRPr lang="sv-SE" sz="1200" b="0"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ett svenskt pass återkallas till följd av ett utreseförbud eller ett tillfälligt utreseförbud läggs dessutom en </a:t>
            </a:r>
            <a:r>
              <a:rPr lang="sv-SE" sz="1200" i="1" kern="1200" dirty="0">
                <a:solidFill>
                  <a:schemeClr val="tx1"/>
                </a:solidFill>
                <a:effectLst/>
                <a:latin typeface="+mn-lt"/>
                <a:ea typeface="+mn-ea"/>
                <a:cs typeface="+mn-cs"/>
              </a:rPr>
              <a:t>spärrmarkering</a:t>
            </a:r>
            <a:r>
              <a:rPr lang="sv-SE" sz="1200" kern="1200" dirty="0">
                <a:solidFill>
                  <a:schemeClr val="tx1"/>
                </a:solidFill>
                <a:effectLst/>
                <a:latin typeface="+mn-lt"/>
                <a:ea typeface="+mn-ea"/>
                <a:cs typeface="+mn-cs"/>
              </a:rPr>
              <a:t> in i RES som är en del av Polismyndighetens resehandlingssystem samt i Schengens informationssystem (SIS) och Interpols databas. </a:t>
            </a:r>
            <a:r>
              <a:rPr lang="sv-SE" dirty="0"/>
              <a:t>En kontroll i SIS sker både vid inresa till Sverige från ett land utanför Schengenområdet och vid utresa från Schengenområdet. Dessutom kan en kontroll i SIS ske i Sverige i samband med polisingripanden här, t.ex. i anslutning till gränsen till ett land i Schengenområdet. Spärrmarkeringen avser resehandlingen. </a:t>
            </a:r>
            <a:br>
              <a:rPr lang="sv-SE" sz="1200" kern="1200" dirty="0">
                <a:solidFill>
                  <a:schemeClr val="tx1"/>
                </a:solidFill>
                <a:effectLst/>
                <a:latin typeface="+mn-lt"/>
                <a:ea typeface="+mn-ea"/>
                <a:cs typeface="+mn-cs"/>
              </a:rPr>
            </a:br>
            <a:endParaRPr lang="sv-SE" dirty="0"/>
          </a:p>
          <a:p>
            <a:r>
              <a:rPr lang="sv-SE" sz="1200" b="0" i="0" kern="1200" dirty="0">
                <a:solidFill>
                  <a:schemeClr val="tx1"/>
                </a:solidFill>
                <a:effectLst/>
                <a:latin typeface="+mn-lt"/>
                <a:ea typeface="+mn-ea"/>
                <a:cs typeface="+mn-cs"/>
              </a:rPr>
              <a:t>För att hindra ett barn som har fått beslut om utreseförbud från att resa kan polisen även registrera en efterlysning i förebyggande syfte, oavsett om barnet har ett svenskt pass, nationellt id-kort eller en utländsk resehandling.</a:t>
            </a:r>
            <a:br>
              <a:rPr lang="sv-SE" sz="1200" b="0" i="0" kern="1200" dirty="0">
                <a:solidFill>
                  <a:schemeClr val="tx1"/>
                </a:solidFill>
                <a:effectLst/>
                <a:latin typeface="+mn-lt"/>
                <a:ea typeface="+mn-ea"/>
                <a:cs typeface="+mn-cs"/>
              </a:rPr>
            </a:br>
            <a:endParaRPr lang="sv-SE" dirty="0"/>
          </a:p>
          <a:p>
            <a:r>
              <a:rPr lang="sv-SE" b="1" dirty="0"/>
              <a:t>Olagligt att föra ut barn</a:t>
            </a:r>
          </a:p>
          <a:p>
            <a:r>
              <a:rPr lang="sv-SE" b="0" dirty="0"/>
              <a:t>Att föra ett barn ur Sverige i strid med ett utreseförbud eller ett tillfälligt utreseförbud är straffbart och den som för ut ett barn kan dömas till fängelse i högst två år. Även försök till överträdelse av ett utreseförbud är straffbart.</a:t>
            </a:r>
            <a:endParaRPr lang="sv-SE" dirty="0"/>
          </a:p>
        </p:txBody>
      </p:sp>
      <p:sp>
        <p:nvSpPr>
          <p:cNvPr id="4" name="Platshållare för bildnummer 3"/>
          <p:cNvSpPr>
            <a:spLocks noGrp="1"/>
          </p:cNvSpPr>
          <p:nvPr>
            <p:ph type="sldNum" sz="quarter" idx="5"/>
          </p:nvPr>
        </p:nvSpPr>
        <p:spPr/>
        <p:txBody>
          <a:bodyPr/>
          <a:lstStyle/>
          <a:p>
            <a:fld id="{E1295EF8-E2C9-452E-A487-C5B90CBB5602}" type="slidenum">
              <a:rPr lang="sv-SE" smtClean="0"/>
              <a:t>16</a:t>
            </a:fld>
            <a:endParaRPr lang="sv-SE"/>
          </a:p>
        </p:txBody>
      </p:sp>
    </p:spTree>
    <p:extLst>
      <p:ext uri="{BB962C8B-B14F-4D97-AF65-F5344CB8AC3E}">
        <p14:creationId xmlns:p14="http://schemas.microsoft.com/office/powerpoint/2010/main" val="274840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Utreseförbud och vård enligt LVU kan komplettera varandra. Det krävs inte att förutsättningarna för vård enligt LVU är uppfyllda för att beslut om utreseförbud ska kunna fattas. Utreseförbud kan alltså meddelas både när förutsättningarna för vård enligt LVU är uppfyllda, och när de inte är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finnas fall där barnet lever i Sverige under sådana förhållanden som inte motiverar ett beslut om vård enligt LVU, men där det finns en risk för att barnet utsätts för skadliga förhållanden utomlands. Till exempel om barnet riskerar att föras utomlands av någon annan än sina föräldrar, eller om föräldrarna har svårt att stå emot påtryckningar från familj eller vänner utomlands om att barnet bör resa utomlands för att kunna utsättas för bestraffningar kopplade till föreställningar om heder. Ingripande i form av vård enligt LVU behöver då eventuellt inte aktualiseras om det kan säkerställas att barnet blir kvar i Sverige.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Ett annat exempel på när ett utreseförbud skulle kunna vara aktuellt, trots att förutsättningarna för LVU inte är uppfyllda, är om barnet är placerat utanför hemmet med stöd av </a:t>
            </a:r>
            <a:r>
              <a:rPr lang="sv-SE" sz="1200" b="0" i="0" kern="1200" dirty="0" err="1">
                <a:solidFill>
                  <a:schemeClr val="tx1"/>
                </a:solidFill>
                <a:effectLst/>
                <a:latin typeface="+mn-lt"/>
                <a:ea typeface="+mn-ea"/>
                <a:cs typeface="+mn-cs"/>
              </a:rPr>
              <a:t>SoL</a:t>
            </a:r>
            <a:r>
              <a:rPr lang="sv-SE" sz="1200" b="0" i="0" kern="1200" dirty="0">
                <a:solidFill>
                  <a:schemeClr val="tx1"/>
                </a:solidFill>
                <a:effectLst/>
                <a:latin typeface="+mn-lt"/>
                <a:ea typeface="+mn-ea"/>
                <a:cs typeface="+mn-cs"/>
              </a:rPr>
              <a:t>, men det finns en risk att barnet i samband med ett planerat umgänge förs bort till föräldrarnas ursprungsland för att giftas bort.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Notera att utreseförbudet inte ska tillämpas i stället för insatser när ett barn har behov av stöd eller behandling.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Samtycke från barnet krävs inte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Beslut om utreseförbud kan meddelas även om barnet samtycker eller medverkar till resan. Det kan exempelvis vara svårt för barn generellt att motsätta sig föräldrarnas vilja, men särskilt i familjer där det finns en hederskontext eller som på annat sätt är kontrollerande. </a:t>
            </a:r>
            <a:br>
              <a:rPr lang="sv-SE" dirty="0"/>
            </a:b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Beslut om utvisning m.m. går före</a:t>
            </a:r>
            <a:endParaRPr lang="sv-SE" dirty="0"/>
          </a:p>
          <a:p>
            <a:r>
              <a:rPr lang="sv-SE" dirty="0"/>
              <a:t>Beslut om utreseförbud och tillfälligt utreseförbud hindrar inte beslut om utvisning, avisning eller utlämning eller överlämnande. </a:t>
            </a:r>
          </a:p>
        </p:txBody>
      </p:sp>
      <p:sp>
        <p:nvSpPr>
          <p:cNvPr id="4" name="Platshållare för bildnummer 3"/>
          <p:cNvSpPr>
            <a:spLocks noGrp="1"/>
          </p:cNvSpPr>
          <p:nvPr>
            <p:ph type="sldNum" sz="quarter" idx="5"/>
          </p:nvPr>
        </p:nvSpPr>
        <p:spPr/>
        <p:txBody>
          <a:bodyPr/>
          <a:lstStyle/>
          <a:p>
            <a:fld id="{E1295EF8-E2C9-452E-A487-C5B90CBB5602}" type="slidenum">
              <a:rPr lang="sv-SE" smtClean="0"/>
              <a:t>17</a:t>
            </a:fld>
            <a:endParaRPr lang="sv-SE"/>
          </a:p>
        </p:txBody>
      </p:sp>
    </p:spTree>
    <p:extLst>
      <p:ext uri="{BB962C8B-B14F-4D97-AF65-F5344CB8AC3E}">
        <p14:creationId xmlns:p14="http://schemas.microsoft.com/office/powerpoint/2010/main" val="62316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Ansökan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Socialtjänsten ansöker om utreseförbud hos förvaltningsrätten, som fattar beslutet. Socialtjänstens utredning utgör grund för ansökan. Ansökan ska innehålla en redogörelse för barnets förhållanden, de omständigheter som utgör grund för att barnet behöver skyddas genom ett utreseförbud, tidigare vidtagna åtgärder, hur relevant information lämnats till barnet, vilket slags relevant information som lämnats och barnets inställning.</a:t>
            </a:r>
            <a:br>
              <a:rPr lang="sv-SE" dirty="0"/>
            </a:br>
            <a:br>
              <a:rPr lang="sv-SE" dirty="0"/>
            </a:br>
            <a:r>
              <a:rPr lang="sv-SE" b="1" dirty="0"/>
              <a:t>Omprövning</a:t>
            </a:r>
          </a:p>
          <a:p>
            <a:r>
              <a:rPr lang="sv-SE" dirty="0"/>
              <a:t>Om ett utreseförbud har meddelats ska socialnämnden inom sex månader från dagen för beslutet pröva om utreseförbudet ska upphöra. Denna fråga ska därefter prövas fortlöpande inom sex månader från senaste prövning. </a:t>
            </a:r>
            <a:br>
              <a:rPr lang="sv-SE" dirty="0"/>
            </a:br>
            <a:br>
              <a:rPr lang="sv-SE" dirty="0"/>
            </a:br>
            <a:r>
              <a:rPr lang="sv-SE" sz="1200" b="0" i="0" kern="1200" dirty="0">
                <a:solidFill>
                  <a:schemeClr val="tx1"/>
                </a:solidFill>
                <a:effectLst/>
                <a:latin typeface="+mn-lt"/>
                <a:ea typeface="+mn-ea"/>
                <a:cs typeface="+mn-cs"/>
              </a:rPr>
              <a:t>Om det inte längre finns skäl för ett utreseförbud behöver socialtjänsten besluta att utreseförbudet ska upphöra. Utreseförbudet upphör vidare senast när barnet fyller 18 år. Information om att utreseförbudet har upphört ska skickas till polisen.</a:t>
            </a:r>
            <a:br>
              <a:rPr lang="sv-SE" sz="1200" b="0" i="0" kern="1200" dirty="0">
                <a:solidFill>
                  <a:schemeClr val="tx1"/>
                </a:solidFill>
                <a:effectLst/>
                <a:latin typeface="+mn-lt"/>
                <a:ea typeface="+mn-ea"/>
                <a:cs typeface="+mn-cs"/>
              </a:rPr>
            </a:br>
            <a:endParaRPr lang="sv-SE" dirty="0"/>
          </a:p>
          <a:p>
            <a:r>
              <a:rPr lang="sv-SE" b="1" dirty="0"/>
              <a:t>Tillfälligt utreseförbud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Om situationen är brådskande och barnet riskerar att lämna Sverige innan domstolen hinner fatta ett beslut, kan socialtjänsten besluta om ett tillfälligt utreseförbud. Socialtjänstens beslut ska fastställas av förvaltningsrätten. Om förvaltningsrätten fastställer beslutet behöver socialtjänsten ansöka om ett utreseförbud inom fyra veckor.</a:t>
            </a:r>
            <a:r>
              <a:rPr lang="sv-SE" b="0" dirty="0"/>
              <a:t> </a:t>
            </a:r>
            <a:r>
              <a:rPr lang="sv-SE" b="0" i="0" dirty="0"/>
              <a:t>Om nämnden missar detta upphör det tillfälliga beslutet. </a:t>
            </a:r>
            <a:br>
              <a:rPr lang="sv-SE" b="1" dirty="0"/>
            </a:br>
            <a:endParaRPr lang="sv-SE" b="0" dirty="0"/>
          </a:p>
          <a:p>
            <a:r>
              <a:rPr lang="sv-SE" b="1" dirty="0"/>
              <a:t>Kopia av beslutet till Polisen</a:t>
            </a:r>
          </a:p>
          <a:p>
            <a:r>
              <a:rPr lang="sv-SE" sz="1200" b="0" i="0" kern="1200" dirty="0">
                <a:solidFill>
                  <a:schemeClr val="tx1"/>
                </a:solidFill>
                <a:effectLst/>
                <a:latin typeface="+mn-lt"/>
                <a:ea typeface="+mn-ea"/>
                <a:cs typeface="+mn-cs"/>
              </a:rPr>
              <a:t>När ett beslut om utreseförbud eller tillfälligt utreseförbud har fattats ska socialtjänsten eller domstolen genast skicka en kopia av beslutet till Polismyndigheten. Som tidigare nämnts spärrar polisen då barnets svenska pass och passet återkallas. Polisen kan då även registrera en förebyggande efterlysning både nationellt och internationellt i Schengens informationssystem.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Polisen ska också informeras när socialtjänsten beslutar att ett utreseförbud eller tillfälligt utreseförbud ska upphöra. Ett nytt svenskt pass kan inte utfärdas så länge utreseförbudet gäller.</a:t>
            </a:r>
            <a:br>
              <a:rPr lang="sv-SE" dirty="0"/>
            </a:br>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Överklagan</a:t>
            </a:r>
          </a:p>
          <a:p>
            <a:r>
              <a:rPr lang="sv-SE" sz="1200" b="0" i="0" kern="1200" dirty="0">
                <a:solidFill>
                  <a:schemeClr val="tx1"/>
                </a:solidFill>
                <a:effectLst/>
                <a:latin typeface="+mn-lt"/>
                <a:ea typeface="+mn-ea"/>
                <a:cs typeface="+mn-cs"/>
              </a:rPr>
              <a:t>Förvaltningsrättens beslut om utreseförbud går att överklaga. Även socialtjänstens beslut om fortsatt utreseförbud går att överklaga. Däremot går det inte att överklaga socialtjänstens beslut om tillfälligt utreseförbud. (Det tillfälliga utreseförbudet fastställs dock av förvaltningsrätten och det beslutet kan sedan överklagas)</a:t>
            </a:r>
            <a:endParaRPr lang="sv-SE" sz="1200" b="1"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b="1" dirty="0"/>
              <a:t>Undantag från utreseförbud</a:t>
            </a:r>
          </a:p>
          <a:p>
            <a:r>
              <a:rPr lang="sv-SE" sz="1200" b="0" i="0" kern="1200" dirty="0">
                <a:solidFill>
                  <a:schemeClr val="tx1"/>
                </a:solidFill>
                <a:effectLst/>
                <a:latin typeface="+mn-lt"/>
                <a:ea typeface="+mn-ea"/>
                <a:cs typeface="+mn-cs"/>
              </a:rPr>
              <a:t>Socialtjänsten får besluta om ett tillfälligt undantag från ett utreseförbud för en viss resa, till exempel en skolresa eller en semesterresa med familjehemmet. Ett undantag får bara ges om det inte finns någon risk för att barnet förs utomlands eller lämnar Sverige eller under resan förs eller beger sig till ett land där barnet drabbas av eller utsätter sig själv för sådana förhållanden som föranlett utreseförbudet. Om beslut om ett tillfälligt undantag fattas behöver socialtjänsten informera polisen om detta. Om undantag beslutas kan ett provisoriskt pass utfärdas för barnet. (Socialtjänstens beslut om tillfälligt undantag från ett utreseförbud kan överklagas.)</a:t>
            </a:r>
          </a:p>
          <a:p>
            <a:endParaRPr lang="sv-SE" dirty="0"/>
          </a:p>
        </p:txBody>
      </p:sp>
      <p:sp>
        <p:nvSpPr>
          <p:cNvPr id="4" name="Platshållare för bildnummer 3"/>
          <p:cNvSpPr>
            <a:spLocks noGrp="1"/>
          </p:cNvSpPr>
          <p:nvPr>
            <p:ph type="sldNum" sz="quarter" idx="5"/>
          </p:nvPr>
        </p:nvSpPr>
        <p:spPr/>
        <p:txBody>
          <a:bodyPr/>
          <a:lstStyle/>
          <a:p>
            <a:fld id="{E1295EF8-E2C9-452E-A487-C5B90CBB5602}" type="slidenum">
              <a:rPr lang="sv-SE" smtClean="0"/>
              <a:t>18</a:t>
            </a:fld>
            <a:endParaRPr lang="sv-SE"/>
          </a:p>
        </p:txBody>
      </p:sp>
    </p:spTree>
    <p:extLst>
      <p:ext uri="{BB962C8B-B14F-4D97-AF65-F5344CB8AC3E}">
        <p14:creationId xmlns:p14="http://schemas.microsoft.com/office/powerpoint/2010/main" val="295829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1926-A79D-9FC8-8E52-D2FF0C6658F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0F7E5C3-BD6C-DFFD-981C-44B54395909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A93761C-B730-C510-A33D-E47802BC3E1D}"/>
              </a:ext>
            </a:extLst>
          </p:cNvPr>
          <p:cNvSpPr>
            <a:spLocks noGrp="1"/>
          </p:cNvSpPr>
          <p:nvPr>
            <p:ph type="body" idx="1"/>
          </p:nvPr>
        </p:nvSpPr>
        <p:spPr/>
        <p:txBody>
          <a:bodyPr/>
          <a:lstStyle/>
          <a:p>
            <a:r>
              <a:rPr lang="sv-SE" b="1" dirty="0"/>
              <a:t>Instruktion</a:t>
            </a:r>
            <a:endParaRPr lang="sv-SE" dirty="0"/>
          </a:p>
          <a:p>
            <a:r>
              <a:rPr lang="sv-SE" dirty="0"/>
              <a:t>Inled med en enskild reflektion om frågorna. (1-2 minuter)</a:t>
            </a:r>
          </a:p>
          <a:p>
            <a:endParaRPr lang="sv-SE" dirty="0"/>
          </a:p>
          <a:p>
            <a:r>
              <a:rPr lang="sv-SE" dirty="0"/>
              <a:t>Därefter samtal i grupp. (10 minuter)</a:t>
            </a:r>
          </a:p>
          <a:p>
            <a:pPr marL="171450" indent="-171450">
              <a:buFont typeface="Arial" panose="020B0604020202020204" pitchFamily="34" charset="0"/>
              <a:buChar char="•"/>
            </a:pPr>
            <a:r>
              <a:rPr lang="sv-SE" dirty="0"/>
              <a:t>Gruppen beskriver sina arbetssätt. </a:t>
            </a:r>
          </a:p>
          <a:p>
            <a:pPr marL="171450" indent="-171450">
              <a:buFont typeface="Arial" panose="020B0604020202020204" pitchFamily="34" charset="0"/>
              <a:buChar char="•"/>
            </a:pPr>
            <a:r>
              <a:rPr lang="sv-SE" dirty="0"/>
              <a:t>Jämför om möjligt med vad som framgår av lokala handlingar, tex eventuella rutiner och delegationsordning.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Skriv upp vad som är otydligt eller svårt på blädderblock, </a:t>
            </a:r>
            <a:r>
              <a:rPr lang="sv-SE" dirty="0" err="1"/>
              <a:t>white</a:t>
            </a:r>
            <a:r>
              <a:rPr lang="sv-SE" dirty="0"/>
              <a:t>-board eller på annat sätt. Använd det vid planering av fortsatt arbete. (nästa bild)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endParaRPr lang="sv-SE" dirty="0"/>
          </a:p>
          <a:p>
            <a:r>
              <a:rPr lang="sv-SE" sz="1200"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Syftet med momentet är att deltagarna ska identifiera vad som gäller för just sin arbetsgrupp. </a:t>
            </a:r>
          </a:p>
          <a:p>
            <a:endParaRPr lang="sv-SE" sz="1200" b="1" dirty="0"/>
          </a:p>
          <a:p>
            <a:r>
              <a:rPr lang="sv-SE" sz="1200" b="1" dirty="0"/>
              <a:t>Källa</a:t>
            </a:r>
          </a:p>
          <a:p>
            <a:r>
              <a:rPr lang="sv-SE" sz="1200" dirty="0"/>
              <a:t>Ha tillgång till eventuella rutiner, delegationslista eller andra relevanta dokument.</a:t>
            </a:r>
          </a:p>
        </p:txBody>
      </p:sp>
      <p:sp>
        <p:nvSpPr>
          <p:cNvPr id="4" name="Platshållare för bildnummer 3">
            <a:extLst>
              <a:ext uri="{FF2B5EF4-FFF2-40B4-BE49-F238E27FC236}">
                <a16:creationId xmlns:a16="http://schemas.microsoft.com/office/drawing/2014/main" id="{A42CAB98-2293-6C32-1932-0552B57816DD}"/>
              </a:ext>
            </a:extLst>
          </p:cNvPr>
          <p:cNvSpPr>
            <a:spLocks noGrp="1"/>
          </p:cNvSpPr>
          <p:nvPr>
            <p:ph type="sldNum" sz="quarter" idx="5"/>
          </p:nvPr>
        </p:nvSpPr>
        <p:spPr/>
        <p:txBody>
          <a:bodyPr/>
          <a:lstStyle/>
          <a:p>
            <a:fld id="{E05678C9-7160-4178-BB11-959E464B3EF8}" type="slidenum">
              <a:rPr lang="sv-SE" smtClean="0"/>
              <a:t>20</a:t>
            </a:fld>
            <a:endParaRPr lang="sv-SE"/>
          </a:p>
        </p:txBody>
      </p:sp>
    </p:spTree>
    <p:extLst>
      <p:ext uri="{BB962C8B-B14F-4D97-AF65-F5344CB8AC3E}">
        <p14:creationId xmlns:p14="http://schemas.microsoft.com/office/powerpoint/2010/main" val="292720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210ED-35C6-3E7C-3590-B278C71832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ED496D-840C-8C3B-6E9A-2BBF91D552A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38CFB66-9A25-6AF9-EDAE-B4B657A13339}"/>
              </a:ext>
            </a:extLst>
          </p:cNvPr>
          <p:cNvSpPr>
            <a:spLocks noGrp="1"/>
          </p:cNvSpPr>
          <p:nvPr>
            <p:ph type="body" idx="1"/>
          </p:nvPr>
        </p:nvSpPr>
        <p:spPr/>
        <p:txBody>
          <a:bodyPr/>
          <a:lstStyle/>
          <a:p>
            <a:r>
              <a:rPr lang="sv-SE" b="1" dirty="0">
                <a:highlight>
                  <a:srgbClr val="FFFF00"/>
                </a:highlight>
              </a:rPr>
              <a:t>Instruktion</a:t>
            </a:r>
            <a:br>
              <a:rPr lang="sv-SE" dirty="0"/>
            </a:br>
            <a:r>
              <a:rPr lang="sv-SE" dirty="0"/>
              <a:t>Stanna upp och ta ställning till  vilka behov ni har av att </a:t>
            </a:r>
            <a:r>
              <a:rPr lang="sv-SE" i="1" dirty="0"/>
              <a:t>ta reda på</a:t>
            </a:r>
            <a:r>
              <a:rPr lang="sv-SE" dirty="0"/>
              <a:t>, eller </a:t>
            </a:r>
            <a:r>
              <a:rPr lang="sv-SE" i="1" dirty="0"/>
              <a:t>göra något</a:t>
            </a:r>
            <a:r>
              <a:rPr lang="sv-SE" dirty="0"/>
              <a:t>, med utgångspunkt i det som hittills framkommit under diskussionerna. </a:t>
            </a:r>
          </a:p>
          <a:p>
            <a:endParaRPr lang="sv-SE" dirty="0"/>
          </a:p>
          <a:p>
            <a:r>
              <a:rPr lang="sv-SE" dirty="0"/>
              <a:t>Dokumentera de behov som uppmärksammas. Det kan ske på blädderblock/</a:t>
            </a:r>
            <a:r>
              <a:rPr lang="sv-SE" dirty="0" err="1"/>
              <a:t>white</a:t>
            </a:r>
            <a:r>
              <a:rPr lang="sv-SE" dirty="0"/>
              <a:t>-board så att alla deltagare ser eller på annat sätt.</a:t>
            </a:r>
          </a:p>
          <a:p>
            <a:endParaRPr lang="sv-SE" dirty="0"/>
          </a:p>
          <a:p>
            <a:r>
              <a:rPr lang="sv-SE" dirty="0"/>
              <a:t>Var uppmärksam på om ni har koll på exempelvis följande:</a:t>
            </a:r>
          </a:p>
          <a:p>
            <a:pPr marL="1085850" lvl="2" indent="-171450">
              <a:buFontTx/>
              <a:buChar char="-"/>
            </a:pPr>
            <a:r>
              <a:rPr lang="sv-SE" sz="1200" dirty="0"/>
              <a:t>Viktiga kontaktuppgifter </a:t>
            </a:r>
          </a:p>
          <a:p>
            <a:pPr marL="1085850" lvl="2" indent="-171450">
              <a:buFontTx/>
              <a:buChar char="-"/>
            </a:pPr>
            <a:r>
              <a:rPr lang="sv-SE" sz="1200" dirty="0"/>
              <a:t>Beslutsfattare för beslut om utreseförbud och tillfälligt utreseförbud</a:t>
            </a:r>
            <a:endParaRPr lang="sv-SE" dirty="0"/>
          </a:p>
          <a:p>
            <a:pPr marL="1085850" lvl="2" indent="-171450">
              <a:buFontTx/>
              <a:buChar char="-"/>
            </a:pPr>
            <a:r>
              <a:rPr lang="sv-SE" dirty="0"/>
              <a:t>Uppdaterade rutindokument som beskriver arbetet</a:t>
            </a:r>
          </a:p>
          <a:p>
            <a:pPr marL="1085850" lvl="2" indent="-171450">
              <a:buFontTx/>
              <a:buChar char="-"/>
            </a:pPr>
            <a:r>
              <a:rPr lang="sv-SE" dirty="0"/>
              <a:t>Uppdaterad delegationsordning</a:t>
            </a:r>
          </a:p>
          <a:p>
            <a:endParaRPr lang="sv-SE" dirty="0"/>
          </a:p>
          <a:p>
            <a:r>
              <a:rPr lang="sv-SE"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återkommer i slutet av varje avsnitt.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Planeringen framåt görs senare under arbetet. </a:t>
            </a:r>
          </a:p>
          <a:p>
            <a:endParaRPr lang="sv-SE" dirty="0"/>
          </a:p>
        </p:txBody>
      </p:sp>
      <p:sp>
        <p:nvSpPr>
          <p:cNvPr id="4" name="Platshållare för bildnummer 3">
            <a:extLst>
              <a:ext uri="{FF2B5EF4-FFF2-40B4-BE49-F238E27FC236}">
                <a16:creationId xmlns:a16="http://schemas.microsoft.com/office/drawing/2014/main" id="{5709A442-F6BA-182C-8D14-6EA21F0EB2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F99F1-7D92-4734-BBA5-9B167858EF9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753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2</a:t>
            </a:fld>
            <a:endParaRPr lang="sv-SE"/>
          </a:p>
        </p:txBody>
      </p:sp>
    </p:spTree>
    <p:extLst>
      <p:ext uri="{BB962C8B-B14F-4D97-AF65-F5344CB8AC3E}">
        <p14:creationId xmlns:p14="http://schemas.microsoft.com/office/powerpoint/2010/main" val="423178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1" indent="0">
              <a:buNone/>
            </a:pPr>
            <a:r>
              <a:rPr lang="sv-SE" dirty="0"/>
              <a:t>Här väljer ni om ni vill jobba med fallbeskrivningar och/eller domar. </a:t>
            </a:r>
          </a:p>
          <a:p>
            <a:pPr marL="457200" lvl="1" indent="0">
              <a:buNone/>
            </a:pPr>
            <a:endParaRPr lang="sv-SE" dirty="0"/>
          </a:p>
          <a:p>
            <a:pPr marL="457200" lvl="1" indent="0">
              <a:buNone/>
            </a:pPr>
            <a:r>
              <a:rPr lang="sv-SE" dirty="0"/>
              <a:t>Tidsåtgången varierar beroende på vilket upplägg ni väljer och hur mycket tid ni kan avsätta. En ungefärlig tidsuppskattning finns närmare </a:t>
            </a:r>
            <a:r>
              <a:rPr lang="sv-SE" dirty="0">
                <a:highlight>
                  <a:srgbClr val="FFFF00"/>
                </a:highlight>
              </a:rPr>
              <a:t>på bild 24 respektive 27.</a:t>
            </a:r>
            <a:endParaRPr lang="sv-SE" dirty="0"/>
          </a:p>
          <a:p>
            <a:pPr marL="457200" lvl="1" indent="0">
              <a:buNone/>
            </a:pPr>
            <a:endParaRPr lang="sv-SE" dirty="0"/>
          </a:p>
          <a:p>
            <a:pPr marL="457200" lvl="1" indent="0">
              <a:buNone/>
            </a:pPr>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22</a:t>
            </a:fld>
            <a:endParaRPr lang="sv-SE"/>
          </a:p>
        </p:txBody>
      </p:sp>
    </p:spTree>
    <p:extLst>
      <p:ext uri="{BB962C8B-B14F-4D97-AF65-F5344CB8AC3E}">
        <p14:creationId xmlns:p14="http://schemas.microsoft.com/office/powerpoint/2010/main" val="421923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67EDD-308E-CB76-ECFB-4E5AA362EB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18DCC2-5DDB-063C-4AC4-00D804B310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5FD67EC-3934-11C5-62C8-4E5FCE42754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1F34CCE-ED48-1C1C-4397-18B6D50992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78C9-7160-4178-BB11-959E464B3EF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8157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24</a:t>
            </a:fld>
            <a:endParaRPr lang="sv-SE"/>
          </a:p>
        </p:txBody>
      </p:sp>
    </p:spTree>
    <p:extLst>
      <p:ext uri="{BB962C8B-B14F-4D97-AF65-F5344CB8AC3E}">
        <p14:creationId xmlns:p14="http://schemas.microsoft.com/office/powerpoint/2010/main" val="3194748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A9B4-9C43-E436-0910-45521E123E6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2C3D919-E106-30C5-0B6E-0DFCBAF953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F1286A-A8F9-402A-DF16-0124A1DF493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75A1E74-EF57-A766-B06F-72A4651CED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7193C-6CE1-4061-B2B0-5F30974E1ACF}"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778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87C5D-6E4A-9394-2CAA-BC62F6EC8D7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B7A72D0-D05E-D66C-5110-C959CD6D657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1E3A810-AB36-CE8D-87A1-5425B27AAA8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DCBDA4D-2BDC-3509-1A0E-0B5B52AECB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78C9-7160-4178-BB11-959E464B3EF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2427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4FB1-699E-BED8-C392-9040B3C6B0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AA52E6-2E03-BEA3-67F8-162F278E03C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D8E60A0-DD32-E904-7E3B-06809077349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DEF9A2F-D4E1-4808-996D-0136CD30BF26}"/>
              </a:ext>
            </a:extLst>
          </p:cNvPr>
          <p:cNvSpPr>
            <a:spLocks noGrp="1"/>
          </p:cNvSpPr>
          <p:nvPr>
            <p:ph type="sldNum" sz="quarter" idx="5"/>
          </p:nvPr>
        </p:nvSpPr>
        <p:spPr/>
        <p:txBody>
          <a:bodyPr/>
          <a:lstStyle/>
          <a:p>
            <a:fld id="{E05678C9-7160-4178-BB11-959E464B3EF8}" type="slidenum">
              <a:rPr lang="sv-SE" smtClean="0"/>
              <a:t>27</a:t>
            </a:fld>
            <a:endParaRPr lang="sv-SE"/>
          </a:p>
        </p:txBody>
      </p:sp>
    </p:spTree>
    <p:extLst>
      <p:ext uri="{BB962C8B-B14F-4D97-AF65-F5344CB8AC3E}">
        <p14:creationId xmlns:p14="http://schemas.microsoft.com/office/powerpoint/2010/main" val="3059494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D5C6-C408-0625-3849-9F45978BAE1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BACDA99-E513-765B-5E02-BCCAD129BF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77BE88E-90A6-BF20-2F00-F9DDB5E0655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B8AA80C-E56B-2491-E917-CA10BFC9DE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7193C-6CE1-4061-B2B0-5F30974E1ACF}"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730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F1D15-BEE5-7050-2B19-3B236710503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160A136-8CC5-59CF-36D8-7317155F04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51F356-6921-9471-0DCC-827BEF624459}"/>
              </a:ext>
            </a:extLst>
          </p:cNvPr>
          <p:cNvSpPr>
            <a:spLocks noGrp="1"/>
          </p:cNvSpPr>
          <p:nvPr>
            <p:ph type="body" idx="1"/>
          </p:nvPr>
        </p:nvSpPr>
        <p:spPr/>
        <p:txBody>
          <a:bodyPr/>
          <a:lstStyle/>
          <a:p>
            <a:r>
              <a:rPr lang="sv-SE" dirty="0">
                <a:highlight>
                  <a:srgbClr val="FFFF00"/>
                </a:highlight>
              </a:rPr>
              <a:t>INSTRUKTION</a:t>
            </a:r>
            <a:br>
              <a:rPr lang="sv-SE" dirty="0">
                <a:highlight>
                  <a:srgbClr val="FFFF00"/>
                </a:highlight>
              </a:rPr>
            </a:br>
            <a:br>
              <a:rPr lang="sv-SE" dirty="0"/>
            </a:br>
            <a:r>
              <a:rPr lang="sv-SE" dirty="0"/>
              <a:t>Stanna upp och ta en sista gång ställning till om nya behov ni har identifierats. </a:t>
            </a:r>
          </a:p>
          <a:p>
            <a:endParaRPr lang="sv-SE" dirty="0"/>
          </a:p>
          <a:p>
            <a:r>
              <a:rPr lang="sv-SE" dirty="0"/>
              <a:t>Dokumentera de behov som uppmärksammas. Det kan ske på blädderblock/</a:t>
            </a:r>
            <a:r>
              <a:rPr lang="sv-SE" dirty="0" err="1"/>
              <a:t>white</a:t>
            </a:r>
            <a:r>
              <a:rPr lang="sv-SE" dirty="0"/>
              <a:t>-board så att alla deltagare ser eller på annat sätt.</a:t>
            </a:r>
          </a:p>
          <a:p>
            <a:endParaRPr lang="sv-SE" dirty="0"/>
          </a:p>
          <a:p>
            <a:r>
              <a:rPr lang="sv-SE" b="0" dirty="0"/>
              <a:t>Gör en planering:</a:t>
            </a:r>
          </a:p>
          <a:p>
            <a:pPr marL="171450" indent="-171450">
              <a:buFontTx/>
              <a:buChar char="-"/>
            </a:pPr>
            <a:r>
              <a:rPr lang="sv-SE" dirty="0"/>
              <a:t>Vilka aktiviteter behövs</a:t>
            </a:r>
          </a:p>
          <a:p>
            <a:pPr marL="171450" indent="-171450">
              <a:buFontTx/>
              <a:buChar char="-"/>
            </a:pPr>
            <a:r>
              <a:rPr lang="sv-SE" dirty="0"/>
              <a:t>Vem är ansvarig</a:t>
            </a:r>
          </a:p>
          <a:p>
            <a:pPr marL="171450" indent="-171450">
              <a:buFontTx/>
              <a:buChar char="-"/>
            </a:pPr>
            <a:r>
              <a:rPr lang="sv-SE" dirty="0"/>
              <a:t>När ska aktiviteten göras</a:t>
            </a:r>
          </a:p>
          <a:p>
            <a:pPr marL="171450" indent="-171450">
              <a:buFontTx/>
              <a:buChar char="-"/>
            </a:pPr>
            <a:r>
              <a:rPr lang="sv-SE" dirty="0"/>
              <a:t>Hur ska uppföljningen ske</a:t>
            </a:r>
          </a:p>
          <a:p>
            <a:endParaRPr lang="sv-SE" dirty="0"/>
          </a:p>
          <a:p>
            <a:endParaRPr lang="sv-SE" dirty="0"/>
          </a:p>
          <a:p>
            <a:r>
              <a:rPr lang="sv-SE" dirty="0"/>
              <a:t>INFORMATION</a:t>
            </a:r>
          </a:p>
          <a:p>
            <a:br>
              <a:rPr lang="sv-SE" dirty="0"/>
            </a:br>
            <a:r>
              <a:rPr lang="sv-SE" dirty="0"/>
              <a:t>Bilden återkommer i slutet av varje avsnitt.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görs planeringen utifrån de behov som framkommit i anslutning till alla tre avsnitt. </a:t>
            </a:r>
          </a:p>
          <a:p>
            <a:endParaRPr lang="sv-SE" dirty="0"/>
          </a:p>
        </p:txBody>
      </p:sp>
      <p:sp>
        <p:nvSpPr>
          <p:cNvPr id="4" name="Platshållare för bildnummer 3">
            <a:extLst>
              <a:ext uri="{FF2B5EF4-FFF2-40B4-BE49-F238E27FC236}">
                <a16:creationId xmlns:a16="http://schemas.microsoft.com/office/drawing/2014/main" id="{5E806EC8-A792-949C-A551-BF206F23DB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F99F1-7D92-4734-BBA5-9B167858EF9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448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3</a:t>
            </a:fld>
            <a:endParaRPr lang="sv-SE"/>
          </a:p>
        </p:txBody>
      </p:sp>
    </p:spTree>
    <p:extLst>
      <p:ext uri="{BB962C8B-B14F-4D97-AF65-F5344CB8AC3E}">
        <p14:creationId xmlns:p14="http://schemas.microsoft.com/office/powerpoint/2010/main" val="340170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4</a:t>
            </a:fld>
            <a:endParaRPr lang="sv-SE"/>
          </a:p>
        </p:txBody>
      </p:sp>
    </p:spTree>
    <p:extLst>
      <p:ext uri="{BB962C8B-B14F-4D97-AF65-F5344CB8AC3E}">
        <p14:creationId xmlns:p14="http://schemas.microsoft.com/office/powerpoint/2010/main" val="425350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5314">
              <a:defRPr/>
            </a:pPr>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5</a:t>
            </a:fld>
            <a:endParaRPr lang="sv-SE"/>
          </a:p>
        </p:txBody>
      </p:sp>
    </p:spTree>
    <p:extLst>
      <p:ext uri="{BB962C8B-B14F-4D97-AF65-F5344CB8AC3E}">
        <p14:creationId xmlns:p14="http://schemas.microsoft.com/office/powerpoint/2010/main" val="77200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6</a:t>
            </a:fld>
            <a:endParaRPr lang="sv-SE"/>
          </a:p>
        </p:txBody>
      </p:sp>
    </p:spTree>
    <p:extLst>
      <p:ext uri="{BB962C8B-B14F-4D97-AF65-F5344CB8AC3E}">
        <p14:creationId xmlns:p14="http://schemas.microsoft.com/office/powerpoint/2010/main" val="222515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CE6F-81C3-195D-8319-29457EBDD26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4476AFB-BA55-F0B2-5252-0706571517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D294760-4437-6488-3301-3F291CDC809D}"/>
              </a:ext>
            </a:extLst>
          </p:cNvPr>
          <p:cNvSpPr>
            <a:spLocks noGrp="1"/>
          </p:cNvSpPr>
          <p:nvPr>
            <p:ph type="body" idx="1"/>
          </p:nvPr>
        </p:nvSpPr>
        <p:spPr/>
        <p:txBody>
          <a:bodyPr/>
          <a:lstStyle/>
          <a:p>
            <a:pPr fontAlgn="base"/>
            <a:r>
              <a:rPr lang="sv-SE" b="1" dirty="0"/>
              <a:t>Information</a:t>
            </a:r>
          </a:p>
          <a:p>
            <a:pPr fontAlgn="base"/>
            <a:endParaRPr lang="sv-SE" dirty="0"/>
          </a:p>
          <a:p>
            <a:pPr fontAlgn="base"/>
            <a:r>
              <a:rPr lang="sv-SE" dirty="0"/>
              <a:t>Lagen (1990:52) med särskilda bestämmelser av vård av unga, LVU.</a:t>
            </a:r>
          </a:p>
          <a:p>
            <a:pPr fontAlgn="base"/>
            <a:endParaRPr lang="sv-SE" dirty="0"/>
          </a:p>
          <a:p>
            <a:pPr fontAlgn="base"/>
            <a:r>
              <a:rPr lang="sv-SE" sz="1200" b="0" i="0" kern="1200" dirty="0">
                <a:solidFill>
                  <a:schemeClr val="tx1"/>
                </a:solidFill>
                <a:effectLst/>
                <a:latin typeface="+mn-lt"/>
                <a:ea typeface="+mn-ea"/>
                <a:cs typeface="+mn-cs"/>
              </a:rPr>
              <a:t>Utreseförbud</a:t>
            </a:r>
          </a:p>
          <a:p>
            <a:r>
              <a:rPr lang="sv-SE" sz="1200" b="1" i="0" kern="1200" dirty="0">
                <a:solidFill>
                  <a:schemeClr val="tx1"/>
                </a:solidFill>
                <a:effectLst/>
                <a:latin typeface="+mn-lt"/>
                <a:ea typeface="+mn-ea"/>
                <a:cs typeface="+mn-cs"/>
              </a:rPr>
              <a:t>31 a §</a:t>
            </a:r>
            <a:r>
              <a:rPr lang="sv-SE" sz="1200" b="0" i="0" kern="1200" dirty="0">
                <a:solidFill>
                  <a:schemeClr val="tx1"/>
                </a:solidFill>
                <a:effectLst/>
                <a:latin typeface="+mn-lt"/>
                <a:ea typeface="+mn-ea"/>
                <a:cs typeface="+mn-cs"/>
              </a:rPr>
              <a:t>   Ett utreseförbud ska meddelas för </a:t>
            </a:r>
            <a:r>
              <a:rPr lang="sv-SE" sz="1200" b="1" i="0" kern="1200" dirty="0">
                <a:solidFill>
                  <a:schemeClr val="tx1"/>
                </a:solidFill>
                <a:effectLst/>
                <a:latin typeface="+mn-lt"/>
                <a:ea typeface="+mn-ea"/>
                <a:cs typeface="+mn-cs"/>
              </a:rPr>
              <a:t>den som är under 18 år</a:t>
            </a:r>
            <a:r>
              <a:rPr lang="sv-SE" sz="1200" b="0" i="0" kern="1200" dirty="0">
                <a:solidFill>
                  <a:schemeClr val="tx1"/>
                </a:solidFill>
                <a:effectLst/>
                <a:latin typeface="+mn-lt"/>
                <a:ea typeface="+mn-ea"/>
                <a:cs typeface="+mn-cs"/>
              </a:rPr>
              <a:t>, om det finns en påtaglig risk för att</a:t>
            </a:r>
            <a:br>
              <a:rPr lang="sv-SE" dirty="0"/>
            </a:br>
            <a:r>
              <a:rPr lang="sv-SE" sz="1200" b="0" i="0" kern="1200" dirty="0">
                <a:solidFill>
                  <a:schemeClr val="tx1"/>
                </a:solidFill>
                <a:effectLst/>
                <a:latin typeface="+mn-lt"/>
                <a:ea typeface="+mn-ea"/>
                <a:cs typeface="+mn-cs"/>
              </a:rPr>
              <a:t>   1. han eller hon förs utomlands eller lämnar Sverige, och</a:t>
            </a:r>
            <a:br>
              <a:rPr lang="sv-SE" dirty="0"/>
            </a:br>
            <a:r>
              <a:rPr lang="sv-SE" sz="1200" b="0" i="0" kern="1200" dirty="0">
                <a:solidFill>
                  <a:schemeClr val="tx1"/>
                </a:solidFill>
                <a:effectLst/>
                <a:latin typeface="+mn-lt"/>
                <a:ea typeface="+mn-ea"/>
                <a:cs typeface="+mn-cs"/>
              </a:rPr>
              <a:t>   2. hans eller hennes hälsa eller utveckling skadas under utlandsvistelsen på grund av</a:t>
            </a:r>
            <a:br>
              <a:rPr lang="sv-SE" dirty="0"/>
            </a:br>
            <a:r>
              <a:rPr lang="sv-SE" sz="1200" b="0" i="0" kern="1200" dirty="0">
                <a:solidFill>
                  <a:schemeClr val="tx1"/>
                </a:solidFill>
                <a:effectLst/>
                <a:latin typeface="+mn-lt"/>
                <a:ea typeface="+mn-ea"/>
                <a:cs typeface="+mn-cs"/>
              </a:rPr>
              <a:t>   - fysisk eller psykisk misshandel, otillbörligt utnyttjande, brister i omsorgen eller något annat förhållande i boendemiljön, eller</a:t>
            </a:r>
            <a:br>
              <a:rPr lang="sv-SE" dirty="0"/>
            </a:br>
            <a:r>
              <a:rPr lang="sv-SE" sz="1200" b="0" i="0" kern="1200" dirty="0">
                <a:solidFill>
                  <a:schemeClr val="tx1"/>
                </a:solidFill>
                <a:effectLst/>
                <a:latin typeface="+mn-lt"/>
                <a:ea typeface="+mn-ea"/>
                <a:cs typeface="+mn-cs"/>
              </a:rPr>
              <a:t>   - eget missbruk av beroendeframkallande medel, brottslig verksamhet eller något annat socialt nedbrytande beteende.</a:t>
            </a:r>
            <a:endParaRPr lang="sv-SE" dirty="0"/>
          </a:p>
          <a:p>
            <a:r>
              <a:rPr lang="sv-SE" sz="1200" b="0" i="0" kern="1200" dirty="0">
                <a:solidFill>
                  <a:schemeClr val="tx1"/>
                </a:solidFill>
                <a:effectLst/>
                <a:latin typeface="+mn-lt"/>
                <a:ea typeface="+mn-ea"/>
                <a:cs typeface="+mn-cs"/>
              </a:rPr>
              <a:t>Ett utreseförbud ska också meddelas om det finns en påtaglig risk för att den unge förs utomlands eller lämnar Sverige i syfte att ingå äktenskap eller en äktenskapsliknande förbindelse. </a:t>
            </a:r>
            <a:r>
              <a:rPr lang="sv-SE" sz="1200" b="0" i="1" kern="1200" dirty="0">
                <a:solidFill>
                  <a:schemeClr val="tx1"/>
                </a:solidFill>
                <a:effectLst/>
                <a:latin typeface="+mn-lt"/>
                <a:ea typeface="+mn-ea"/>
                <a:cs typeface="+mn-cs"/>
              </a:rPr>
              <a:t>Lag (2024:272)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b §</a:t>
            </a:r>
            <a:r>
              <a:rPr lang="sv-SE" sz="1200" b="0" i="0" kern="1200" dirty="0">
                <a:solidFill>
                  <a:schemeClr val="tx1"/>
                </a:solidFill>
                <a:effectLst/>
                <a:latin typeface="+mn-lt"/>
                <a:ea typeface="+mn-ea"/>
                <a:cs typeface="+mn-cs"/>
              </a:rPr>
              <a:t>   Beslut om utreseförbud meddelas av förvaltningsrätten efter ansökan av socialnämnden.</a:t>
            </a:r>
            <a:endParaRPr lang="sv-SE" dirty="0"/>
          </a:p>
          <a:p>
            <a:r>
              <a:rPr lang="sv-SE" sz="1200" b="0" i="0" kern="1200" dirty="0">
                <a:solidFill>
                  <a:schemeClr val="tx1"/>
                </a:solidFill>
                <a:effectLst/>
                <a:latin typeface="+mn-lt"/>
                <a:ea typeface="+mn-ea"/>
                <a:cs typeface="+mn-cs"/>
              </a:rPr>
              <a:t>Ansökan ska innehålla en redogörelse för</a:t>
            </a:r>
            <a:br>
              <a:rPr lang="sv-SE" dirty="0"/>
            </a:br>
            <a:r>
              <a:rPr lang="sv-SE" sz="1200" b="0" i="0" kern="1200" dirty="0">
                <a:solidFill>
                  <a:schemeClr val="tx1"/>
                </a:solidFill>
                <a:effectLst/>
                <a:latin typeface="+mn-lt"/>
                <a:ea typeface="+mn-ea"/>
                <a:cs typeface="+mn-cs"/>
              </a:rPr>
              <a:t>   1. den unges förhållanden,</a:t>
            </a:r>
            <a:br>
              <a:rPr lang="sv-SE" dirty="0"/>
            </a:br>
            <a:r>
              <a:rPr lang="sv-SE" sz="1200" b="0" i="0" kern="1200" dirty="0">
                <a:solidFill>
                  <a:schemeClr val="tx1"/>
                </a:solidFill>
                <a:effectLst/>
                <a:latin typeface="+mn-lt"/>
                <a:ea typeface="+mn-ea"/>
                <a:cs typeface="+mn-cs"/>
              </a:rPr>
              <a:t>   2. de omständigheter som utgör grund för att den unge behöver skyddas genom ett utreseförbud,</a:t>
            </a:r>
            <a:br>
              <a:rPr lang="sv-SE" dirty="0"/>
            </a:br>
            <a:r>
              <a:rPr lang="sv-SE" sz="1200" b="0" i="0" kern="1200" dirty="0">
                <a:solidFill>
                  <a:schemeClr val="tx1"/>
                </a:solidFill>
                <a:effectLst/>
                <a:latin typeface="+mn-lt"/>
                <a:ea typeface="+mn-ea"/>
                <a:cs typeface="+mn-cs"/>
              </a:rPr>
              <a:t>   3. tidigare vidtagna åtgärder,</a:t>
            </a:r>
            <a:br>
              <a:rPr lang="sv-SE" dirty="0"/>
            </a:br>
            <a:r>
              <a:rPr lang="sv-SE" sz="1200" b="0" i="0" kern="1200" dirty="0">
                <a:solidFill>
                  <a:schemeClr val="tx1"/>
                </a:solidFill>
                <a:effectLst/>
                <a:latin typeface="+mn-lt"/>
                <a:ea typeface="+mn-ea"/>
                <a:cs typeface="+mn-cs"/>
              </a:rPr>
              <a:t>   4. hur relevant information lämnats till den unge,</a:t>
            </a:r>
            <a:br>
              <a:rPr lang="sv-SE" dirty="0"/>
            </a:br>
            <a:r>
              <a:rPr lang="sv-SE" sz="1200" b="0" i="0" kern="1200" dirty="0">
                <a:solidFill>
                  <a:schemeClr val="tx1"/>
                </a:solidFill>
                <a:effectLst/>
                <a:latin typeface="+mn-lt"/>
                <a:ea typeface="+mn-ea"/>
                <a:cs typeface="+mn-cs"/>
              </a:rPr>
              <a:t>   5. vilket slags relevant information som lämnats, och</a:t>
            </a:r>
            <a:br>
              <a:rPr lang="sv-SE" dirty="0"/>
            </a:br>
            <a:r>
              <a:rPr lang="sv-SE" sz="1200" b="0" i="0" kern="1200" dirty="0">
                <a:solidFill>
                  <a:schemeClr val="tx1"/>
                </a:solidFill>
                <a:effectLst/>
                <a:latin typeface="+mn-lt"/>
                <a:ea typeface="+mn-ea"/>
                <a:cs typeface="+mn-cs"/>
              </a:rPr>
              <a:t>   6. den unges inställning.</a:t>
            </a:r>
            <a:br>
              <a:rPr lang="sv-SE" dirty="0"/>
            </a:b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c §</a:t>
            </a:r>
            <a:r>
              <a:rPr lang="sv-SE" sz="1200" b="0" i="0" kern="1200" dirty="0">
                <a:solidFill>
                  <a:schemeClr val="tx1"/>
                </a:solidFill>
                <a:effectLst/>
                <a:latin typeface="+mn-lt"/>
                <a:ea typeface="+mn-ea"/>
                <a:cs typeface="+mn-cs"/>
              </a:rPr>
              <a:t>   Om ett utreseförbud har meddelats ska socialnämnden inom sex månader från dagen för beslutet pröva om utreseförbudet ska upphöra. Denna fråga ska därefter prövas fortlöpande inom sex månader från senaste prövning.</a:t>
            </a:r>
            <a:endParaRPr lang="sv-SE" dirty="0"/>
          </a:p>
          <a:p>
            <a:r>
              <a:rPr lang="sv-SE" sz="1200" b="0" i="0" kern="1200" dirty="0">
                <a:solidFill>
                  <a:schemeClr val="tx1"/>
                </a:solidFill>
                <a:effectLst/>
                <a:latin typeface="+mn-lt"/>
                <a:ea typeface="+mn-ea"/>
                <a:cs typeface="+mn-cs"/>
              </a:rPr>
              <a:t>Om det inte längre finns skäl för ett utreseförbud, ska socialnämnden besluta att utreseförbudet ska upphöra.</a:t>
            </a:r>
            <a:endParaRPr lang="sv-SE" dirty="0"/>
          </a:p>
          <a:p>
            <a:r>
              <a:rPr lang="sv-SE" sz="1200" b="0" i="0" kern="1200" dirty="0">
                <a:solidFill>
                  <a:schemeClr val="tx1"/>
                </a:solidFill>
                <a:effectLst/>
                <a:latin typeface="+mn-lt"/>
                <a:ea typeface="+mn-ea"/>
                <a:cs typeface="+mn-cs"/>
              </a:rPr>
              <a:t>Ett utreseförbud upphör senast när den unge fyller 18 år.</a:t>
            </a:r>
            <a:br>
              <a:rPr lang="sv-SE" dirty="0"/>
            </a:b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d §</a:t>
            </a:r>
            <a:r>
              <a:rPr lang="sv-SE" sz="1200" b="0" i="0" kern="1200" dirty="0">
                <a:solidFill>
                  <a:schemeClr val="tx1"/>
                </a:solidFill>
                <a:effectLst/>
                <a:latin typeface="+mn-lt"/>
                <a:ea typeface="+mn-ea"/>
                <a:cs typeface="+mn-cs"/>
              </a:rPr>
              <a:t>   Socialnämnden får besluta om tillfälligt utreseförbud, om</a:t>
            </a:r>
            <a:br>
              <a:rPr lang="sv-SE" dirty="0"/>
            </a:br>
            <a:r>
              <a:rPr lang="sv-SE" sz="1200" b="0" i="0" kern="1200" dirty="0">
                <a:solidFill>
                  <a:schemeClr val="tx1"/>
                </a:solidFill>
                <a:effectLst/>
                <a:latin typeface="+mn-lt"/>
                <a:ea typeface="+mn-ea"/>
                <a:cs typeface="+mn-cs"/>
              </a:rPr>
              <a:t>   1. det är sannolikt att ett utreseförbud behövs, och</a:t>
            </a:r>
            <a:br>
              <a:rPr lang="sv-SE" dirty="0"/>
            </a:br>
            <a:r>
              <a:rPr lang="sv-SE" sz="1200" b="0" i="0" kern="1200" dirty="0">
                <a:solidFill>
                  <a:schemeClr val="tx1"/>
                </a:solidFill>
                <a:effectLst/>
                <a:latin typeface="+mn-lt"/>
                <a:ea typeface="+mn-ea"/>
                <a:cs typeface="+mn-cs"/>
              </a:rPr>
              <a:t>   2. rättens beslut om utreseförbud inte kan avvaktas med hänsyn till risken för att den unge förs utomlands eller lämnar Sverige.</a:t>
            </a:r>
            <a:endParaRPr lang="sv-SE" dirty="0"/>
          </a:p>
          <a:p>
            <a:r>
              <a:rPr lang="sv-SE" sz="1200" b="0" i="0" kern="1200" dirty="0">
                <a:solidFill>
                  <a:schemeClr val="tx1"/>
                </a:solidFill>
                <a:effectLst/>
                <a:latin typeface="+mn-lt"/>
                <a:ea typeface="+mn-ea"/>
                <a:cs typeface="+mn-cs"/>
              </a:rPr>
              <a:t>Om socialnämndens beslut om tillfälligt utreseförbud inte kan avvaktas, får nämndens ordförande eller någon annan ledamot som nämnden har förordnat besluta om ett sådant förbud. Beslutet ska anmälas vid nämndens nästa sammanträde.</a:t>
            </a:r>
            <a:endParaRPr lang="sv-SE" dirty="0"/>
          </a:p>
          <a:p>
            <a:r>
              <a:rPr lang="sv-SE" sz="1200" b="0" i="0" kern="1200" dirty="0">
                <a:solidFill>
                  <a:schemeClr val="tx1"/>
                </a:solidFill>
                <a:effectLst/>
                <a:latin typeface="+mn-lt"/>
                <a:ea typeface="+mn-ea"/>
                <a:cs typeface="+mn-cs"/>
              </a:rPr>
              <a:t>När socialnämnden har ansökt om utreseförbud, får även rätten besluta om ett tillfälligt utreseförbud. </a:t>
            </a: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e §</a:t>
            </a:r>
            <a:r>
              <a:rPr lang="sv-SE" sz="1200" b="0" i="0" kern="1200" dirty="0">
                <a:solidFill>
                  <a:schemeClr val="tx1"/>
                </a:solidFill>
                <a:effectLst/>
                <a:latin typeface="+mn-lt"/>
                <a:ea typeface="+mn-ea"/>
                <a:cs typeface="+mn-cs"/>
              </a:rPr>
              <a:t>   Om socialnämnden har beslutat om ett tillfälligt utreseförbud, ska det beslutet underställas förvaltningsrätten inom en vecka från den dag då beslutet fattades. Beslutet och handlingarna i ärendet ska tillställas rätten.</a:t>
            </a:r>
            <a:endParaRPr lang="sv-SE" dirty="0"/>
          </a:p>
          <a:p>
            <a:r>
              <a:rPr lang="sv-SE" sz="1200" b="0" i="0" kern="1200" dirty="0">
                <a:solidFill>
                  <a:schemeClr val="tx1"/>
                </a:solidFill>
                <a:effectLst/>
                <a:latin typeface="+mn-lt"/>
                <a:ea typeface="+mn-ea"/>
                <a:cs typeface="+mn-cs"/>
              </a:rPr>
              <a:t>Förvaltningsrätten ska pröva beslutet så snart det kan ske. Om det inte finns synnerliga hinder, ska prövningen ske inom en vecka från den dag då beslutet och handlingarna kom in till rätten.</a:t>
            </a:r>
            <a:endParaRPr lang="sv-SE" dirty="0"/>
          </a:p>
          <a:p>
            <a:r>
              <a:rPr lang="sv-SE" sz="1200" b="0" i="0" kern="1200" dirty="0">
                <a:solidFill>
                  <a:schemeClr val="tx1"/>
                </a:solidFill>
                <a:effectLst/>
                <a:latin typeface="+mn-lt"/>
                <a:ea typeface="+mn-ea"/>
                <a:cs typeface="+mn-cs"/>
              </a:rPr>
              <a:t>Om beslutet inte har underställts förvaltningsrätten inom föreskriven tid, upphör det tillfälliga utreseförbudet.</a:t>
            </a:r>
            <a:endParaRPr lang="sv-SE" dirty="0"/>
          </a:p>
          <a:p>
            <a:r>
              <a:rPr lang="sv-SE" sz="1200" b="0" i="0" kern="1200" dirty="0">
                <a:solidFill>
                  <a:schemeClr val="tx1"/>
                </a:solidFill>
                <a:effectLst/>
                <a:latin typeface="+mn-lt"/>
                <a:ea typeface="+mn-ea"/>
                <a:cs typeface="+mn-cs"/>
              </a:rPr>
              <a:t>Om socialnämnden har beslutat om ett tillfälligt utreseförbud efter det att nämnden har ansökt om ett utreseförbud, ska beslutet underställas den rätt som prövar frågan om utreseförbudet. Första-tredje styckena gäller också vid ett sådant beslut. </a:t>
            </a: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f §</a:t>
            </a:r>
            <a:r>
              <a:rPr lang="sv-SE" sz="1200" b="0" i="0" kern="1200" dirty="0">
                <a:solidFill>
                  <a:schemeClr val="tx1"/>
                </a:solidFill>
                <a:effectLst/>
                <a:latin typeface="+mn-lt"/>
                <a:ea typeface="+mn-ea"/>
                <a:cs typeface="+mn-cs"/>
              </a:rPr>
              <a:t>   Om förvaltningsrätten fastställer ett beslut om tillfälligt utreseförbud, ska socialnämnden inom fyra veckor från dagen för förvaltningsrättens beslut ansöka om ett utreseförbud. Förvaltningsrätten får medge förlängning av denna tid, om ytterligare utredning gör det nödvändigt.</a:t>
            </a:r>
            <a:br>
              <a:rPr lang="sv-SE" dirty="0"/>
            </a:b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g §</a:t>
            </a:r>
            <a:r>
              <a:rPr lang="sv-SE" sz="1200" b="0" i="0" kern="1200" dirty="0">
                <a:solidFill>
                  <a:schemeClr val="tx1"/>
                </a:solidFill>
                <a:effectLst/>
                <a:latin typeface="+mn-lt"/>
                <a:ea typeface="+mn-ea"/>
                <a:cs typeface="+mn-cs"/>
              </a:rPr>
              <a:t>   Ett tillfälligt utreseförbud upphör</a:t>
            </a:r>
            <a:br>
              <a:rPr lang="sv-SE" dirty="0"/>
            </a:br>
            <a:r>
              <a:rPr lang="sv-SE" sz="1200" b="0" i="0" kern="1200" dirty="0">
                <a:solidFill>
                  <a:schemeClr val="tx1"/>
                </a:solidFill>
                <a:effectLst/>
                <a:latin typeface="+mn-lt"/>
                <a:ea typeface="+mn-ea"/>
                <a:cs typeface="+mn-cs"/>
              </a:rPr>
              <a:t>   1. om en ansökan om utreseförbud inte har gjorts inom den tid som anges i 31 f § och inte heller förlängning av tiden har begärts, eller</a:t>
            </a:r>
            <a:br>
              <a:rPr lang="sv-SE" dirty="0"/>
            </a:br>
            <a:r>
              <a:rPr lang="sv-SE" sz="1200" b="0" i="0" kern="1200" dirty="0">
                <a:solidFill>
                  <a:schemeClr val="tx1"/>
                </a:solidFill>
                <a:effectLst/>
                <a:latin typeface="+mn-lt"/>
                <a:ea typeface="+mn-ea"/>
                <a:cs typeface="+mn-cs"/>
              </a:rPr>
              <a:t>   2. när rätten avgör frågan om utreseförbud.</a:t>
            </a:r>
            <a:endParaRPr lang="sv-SE" dirty="0"/>
          </a:p>
          <a:p>
            <a:r>
              <a:rPr lang="sv-SE" sz="1200" b="0" i="0" kern="1200" dirty="0">
                <a:solidFill>
                  <a:schemeClr val="tx1"/>
                </a:solidFill>
                <a:effectLst/>
                <a:latin typeface="+mn-lt"/>
                <a:ea typeface="+mn-ea"/>
                <a:cs typeface="+mn-cs"/>
              </a:rPr>
              <a:t>Om det inte längre finns skäl för ett tillfälligt utreseförbud, ska socialnämnden besluta att detta genast ska upphöra. Ett sådant beslut får meddelas också av den rätt som prövar en fråga om utreseförbud. </a:t>
            </a: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h §</a:t>
            </a:r>
            <a:r>
              <a:rPr lang="sv-SE" sz="1200" b="0" i="0" kern="1200" dirty="0">
                <a:solidFill>
                  <a:schemeClr val="tx1"/>
                </a:solidFill>
                <a:effectLst/>
                <a:latin typeface="+mn-lt"/>
                <a:ea typeface="+mn-ea"/>
                <a:cs typeface="+mn-cs"/>
              </a:rPr>
              <a:t>   Beslut om utreseförbud eller tillfälligt utreseförbud hindrar inte beslut enligt 21 a § första stycket.</a:t>
            </a:r>
            <a:endParaRPr lang="sv-SE" dirty="0"/>
          </a:p>
          <a:p>
            <a:r>
              <a:rPr lang="sv-SE" sz="1200" b="0" i="0" kern="1200" dirty="0">
                <a:solidFill>
                  <a:schemeClr val="tx1"/>
                </a:solidFill>
                <a:effectLst/>
                <a:latin typeface="+mn-lt"/>
                <a:ea typeface="+mn-ea"/>
                <a:cs typeface="+mn-cs"/>
              </a:rPr>
              <a:t>Ett utreseförbud eller ett tillfälligt utreseförbud upphör när ett beslut enligt 21 a § första stycket har verkställts.</a:t>
            </a:r>
            <a:br>
              <a:rPr lang="sv-SE" dirty="0"/>
            </a:b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i §</a:t>
            </a:r>
            <a:r>
              <a:rPr lang="sv-SE" sz="1200" b="0" i="0" kern="1200" dirty="0">
                <a:solidFill>
                  <a:schemeClr val="tx1"/>
                </a:solidFill>
                <a:effectLst/>
                <a:latin typeface="+mn-lt"/>
                <a:ea typeface="+mn-ea"/>
                <a:cs typeface="+mn-cs"/>
              </a:rPr>
              <a:t>   Socialnämnden får för en viss resa besluta om ett tillfälligt undantag från ett utreseförbud. Sådant beslut får endast fattas om det inte finns någon risk för att den unge förs utomlands eller lämnar Sverige eller under resan förs eller beger sig till ett annat land och då drabbas av eller utsätter sig själv för sådana förhållanden som föranlett utreseförbudet. </a:t>
            </a:r>
            <a:r>
              <a:rPr lang="sv-SE" sz="1200" b="0" i="1" kern="1200" dirty="0">
                <a:solidFill>
                  <a:schemeClr val="tx1"/>
                </a:solidFill>
                <a:effectLst/>
                <a:latin typeface="+mn-lt"/>
                <a:ea typeface="+mn-ea"/>
                <a:cs typeface="+mn-cs"/>
              </a:rPr>
              <a:t>Lag (2024:272)</a:t>
            </a:r>
            <a:r>
              <a:rPr lang="sv-SE" sz="1200" b="0" i="0" kern="1200" dirty="0">
                <a:solidFill>
                  <a:schemeClr val="tx1"/>
                </a:solidFill>
                <a:effectLst/>
                <a:latin typeface="+mn-lt"/>
                <a:ea typeface="+mn-ea"/>
                <a:cs typeface="+mn-cs"/>
              </a:rPr>
              <a:t>.</a:t>
            </a:r>
            <a:endParaRPr lang="sv-SE" dirty="0"/>
          </a:p>
        </p:txBody>
      </p:sp>
      <p:sp>
        <p:nvSpPr>
          <p:cNvPr id="4" name="Platshållare för bildnummer 3">
            <a:extLst>
              <a:ext uri="{FF2B5EF4-FFF2-40B4-BE49-F238E27FC236}">
                <a16:creationId xmlns:a16="http://schemas.microsoft.com/office/drawing/2014/main" id="{2B424495-D218-2570-439D-36137017F9FA}"/>
              </a:ext>
            </a:extLst>
          </p:cNvPr>
          <p:cNvSpPr>
            <a:spLocks noGrp="1"/>
          </p:cNvSpPr>
          <p:nvPr>
            <p:ph type="sldNum" sz="quarter" idx="5"/>
          </p:nvPr>
        </p:nvSpPr>
        <p:spPr/>
        <p:txBody>
          <a:bodyPr/>
          <a:lstStyle/>
          <a:p>
            <a:fld id="{E1295EF8-E2C9-452E-A487-C5B90CBB5602}" type="slidenum">
              <a:rPr lang="sv-SE" smtClean="0"/>
              <a:t>7</a:t>
            </a:fld>
            <a:endParaRPr lang="sv-SE"/>
          </a:p>
        </p:txBody>
      </p:sp>
    </p:spTree>
    <p:extLst>
      <p:ext uri="{BB962C8B-B14F-4D97-AF65-F5344CB8AC3E}">
        <p14:creationId xmlns:p14="http://schemas.microsoft.com/office/powerpoint/2010/main" val="121288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3488E-D672-02DD-2064-2F0DC736B27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A4AD282-E201-B91A-C6D1-EA27C81BD5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E8A163B-70A0-8F49-5C7F-9961FDE4E40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ABE5080-C2DB-E4E2-0BE5-CA2E2DF61EAF}"/>
              </a:ext>
            </a:extLst>
          </p:cNvPr>
          <p:cNvSpPr>
            <a:spLocks noGrp="1"/>
          </p:cNvSpPr>
          <p:nvPr>
            <p:ph type="sldNum" sz="quarter" idx="5"/>
          </p:nvPr>
        </p:nvSpPr>
        <p:spPr/>
        <p:txBody>
          <a:bodyPr/>
          <a:lstStyle/>
          <a:p>
            <a:fld id="{E1295EF8-E2C9-452E-A487-C5B90CBB5602}" type="slidenum">
              <a:rPr lang="sv-SE" smtClean="0"/>
              <a:t>8</a:t>
            </a:fld>
            <a:endParaRPr lang="sv-SE"/>
          </a:p>
        </p:txBody>
      </p:sp>
    </p:spTree>
    <p:extLst>
      <p:ext uri="{BB962C8B-B14F-4D97-AF65-F5344CB8AC3E}">
        <p14:creationId xmlns:p14="http://schemas.microsoft.com/office/powerpoint/2010/main" val="125581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Instruktion</a:t>
            </a:r>
          </a:p>
          <a:p>
            <a:r>
              <a:rPr lang="sv-SE" dirty="0"/>
              <a:t>Inled med en enskild reflektion om deltagarna har mött frågan tidigare (1-2 minuter).</a:t>
            </a:r>
          </a:p>
          <a:p>
            <a:endParaRPr lang="sv-SE" dirty="0"/>
          </a:p>
          <a:p>
            <a:r>
              <a:rPr lang="sv-SE" dirty="0"/>
              <a:t>Därefter delger deltagarna varandra sina erfarenheter (10 minuter).</a:t>
            </a:r>
          </a:p>
          <a:p>
            <a:endParaRPr lang="sv-SE" dirty="0"/>
          </a:p>
          <a:p>
            <a:r>
              <a:rPr lang="sv-SE" b="1" dirty="0"/>
              <a:t>Information</a:t>
            </a:r>
          </a:p>
          <a:p>
            <a:r>
              <a:rPr lang="sv-SE" dirty="0"/>
              <a:t>Momentet syftar till att deltagarna ska börja reflektera över egna och gemensamma erfarenheter av utreseförbud.</a:t>
            </a:r>
          </a:p>
          <a:p>
            <a:endParaRPr lang="sv-SE" dirty="0"/>
          </a:p>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9</a:t>
            </a:fld>
            <a:endParaRPr lang="sv-SE"/>
          </a:p>
        </p:txBody>
      </p:sp>
    </p:spTree>
    <p:extLst>
      <p:ext uri="{BB962C8B-B14F-4D97-AF65-F5344CB8AC3E}">
        <p14:creationId xmlns:p14="http://schemas.microsoft.com/office/powerpoint/2010/main" val="2657692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56213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ubrik, text och bild 2">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70EB5A5-A164-AFDB-AF53-255DCC146BC8}"/>
              </a:ext>
            </a:extLst>
          </p:cNvPr>
          <p:cNvSpPr>
            <a:spLocks noGrp="1"/>
          </p:cNvSpPr>
          <p:nvPr>
            <p:ph type="title"/>
          </p:nvPr>
        </p:nvSpPr>
        <p:spPr>
          <a:xfrm>
            <a:off x="619760" y="561824"/>
            <a:ext cx="5188903"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4451309-973D-674D-595E-A21E77D45168}"/>
              </a:ext>
            </a:extLst>
          </p:cNvPr>
          <p:cNvSpPr>
            <a:spLocks noGrp="1"/>
          </p:cNvSpPr>
          <p:nvPr>
            <p:ph type="body" sz="quarter" idx="12"/>
          </p:nvPr>
        </p:nvSpPr>
        <p:spPr>
          <a:xfrm>
            <a:off x="614612" y="1514004"/>
            <a:ext cx="5194051" cy="4704234"/>
          </a:xfrm>
        </p:spPr>
        <p:txBody>
          <a:bodyPr/>
          <a:lstStyle/>
          <a:p>
            <a:pPr lvl="0"/>
            <a:r>
              <a:rPr lang="sv-SE"/>
              <a:t>Redigera format för bakgrundstext</a:t>
            </a:r>
          </a:p>
          <a:p>
            <a:pPr lvl="1"/>
            <a:r>
              <a:rPr lang="sv-SE"/>
              <a:t>Nivå två</a:t>
            </a:r>
          </a:p>
          <a:p>
            <a:pPr lvl="2"/>
            <a:r>
              <a:rPr lang="sv-SE"/>
              <a:t>Nivå tre</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Lägg till en bild från Bildbanken. Kom ihåg att skriva in en alternativtext eller markera som dekorativ.</a:t>
            </a:r>
          </a:p>
        </p:txBody>
      </p:sp>
      <p:sp>
        <p:nvSpPr>
          <p:cNvPr id="9" name="Platshållare för datum 9">
            <a:extLst>
              <a:ext uri="{FF2B5EF4-FFF2-40B4-BE49-F238E27FC236}">
                <a16:creationId xmlns:a16="http://schemas.microsoft.com/office/drawing/2014/main" id="{352E779D-9466-0D8E-ED93-9AE6B5C2D872}"/>
              </a:ext>
            </a:extLst>
          </p:cNvPr>
          <p:cNvSpPr>
            <a:spLocks noGrp="1"/>
          </p:cNvSpPr>
          <p:nvPr>
            <p:ph type="dt" sz="half" idx="2"/>
          </p:nvPr>
        </p:nvSpPr>
        <p:spPr>
          <a:xfrm>
            <a:off x="230147" y="6355237"/>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2026-01-27</a:t>
            </a:fld>
            <a:endParaRPr lang="sv-SE" dirty="0"/>
          </a:p>
        </p:txBody>
      </p:sp>
      <p:sp>
        <p:nvSpPr>
          <p:cNvPr id="10" name="Platshållare för sidfot 17">
            <a:extLst>
              <a:ext uri="{FF2B5EF4-FFF2-40B4-BE49-F238E27FC236}">
                <a16:creationId xmlns:a16="http://schemas.microsoft.com/office/drawing/2014/main" id="{031A8977-3D0A-BCD8-F49A-6C26F3172AC2}"/>
              </a:ext>
            </a:extLst>
          </p:cNvPr>
          <p:cNvSpPr>
            <a:spLocks noGrp="1"/>
          </p:cNvSpPr>
          <p:nvPr>
            <p:ph type="ftr" sz="quarter" idx="3"/>
          </p:nvPr>
        </p:nvSpPr>
        <p:spPr>
          <a:xfrm>
            <a:off x="1174067" y="6355236"/>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2537847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Rubrik, text och bild 1">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70EB5A5-A164-AFDB-AF53-255DCC146BC8}"/>
              </a:ext>
            </a:extLst>
          </p:cNvPr>
          <p:cNvSpPr>
            <a:spLocks noGrp="1"/>
          </p:cNvSpPr>
          <p:nvPr>
            <p:ph type="title"/>
          </p:nvPr>
        </p:nvSpPr>
        <p:spPr>
          <a:xfrm>
            <a:off x="619760" y="561824"/>
            <a:ext cx="6809740"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8" name="Platshållare för text 6">
            <a:extLst>
              <a:ext uri="{FF2B5EF4-FFF2-40B4-BE49-F238E27FC236}">
                <a16:creationId xmlns:a16="http://schemas.microsoft.com/office/drawing/2014/main" id="{E2E14E40-923A-1266-AEE9-9ADB80254241}"/>
              </a:ext>
            </a:extLst>
          </p:cNvPr>
          <p:cNvSpPr>
            <a:spLocks noGrp="1"/>
          </p:cNvSpPr>
          <p:nvPr>
            <p:ph type="body" sz="quarter" idx="16"/>
          </p:nvPr>
        </p:nvSpPr>
        <p:spPr>
          <a:xfrm>
            <a:off x="619760" y="1509286"/>
            <a:ext cx="6809740" cy="4574250"/>
          </a:xfrm>
          <a:prstGeom prst="rect">
            <a:avLst/>
          </a:prstGeom>
        </p:spPr>
        <p:txBody>
          <a:bodyPr anchor="t">
            <a:normAutofit/>
          </a:bodyPr>
          <a:lstStyle>
            <a:lvl1pPr marL="0" indent="0">
              <a:lnSpc>
                <a:spcPct val="110000"/>
              </a:lnSpc>
              <a:spcBef>
                <a:spcPts val="0"/>
              </a:spcBef>
              <a:spcAft>
                <a:spcPts val="200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Redigera format för bakgrundstext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Lägg till en bild från Bildbanken. Kom ihåg att skriva in en alternativtext eller markera som dekorativ.</a:t>
            </a:r>
          </a:p>
        </p:txBody>
      </p:sp>
      <p:sp>
        <p:nvSpPr>
          <p:cNvPr id="9" name="Platshållare för datum 9">
            <a:extLst>
              <a:ext uri="{FF2B5EF4-FFF2-40B4-BE49-F238E27FC236}">
                <a16:creationId xmlns:a16="http://schemas.microsoft.com/office/drawing/2014/main" id="{352E779D-9466-0D8E-ED93-9AE6B5C2D872}"/>
              </a:ext>
            </a:extLst>
          </p:cNvPr>
          <p:cNvSpPr>
            <a:spLocks noGrp="1"/>
          </p:cNvSpPr>
          <p:nvPr>
            <p:ph type="dt" sz="half" idx="2"/>
          </p:nvPr>
        </p:nvSpPr>
        <p:spPr>
          <a:xfrm>
            <a:off x="230147" y="6355237"/>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2026-01-27</a:t>
            </a:fld>
            <a:endParaRPr lang="sv-SE" dirty="0"/>
          </a:p>
        </p:txBody>
      </p:sp>
      <p:sp>
        <p:nvSpPr>
          <p:cNvPr id="10" name="Platshållare för sidfot 17">
            <a:extLst>
              <a:ext uri="{FF2B5EF4-FFF2-40B4-BE49-F238E27FC236}">
                <a16:creationId xmlns:a16="http://schemas.microsoft.com/office/drawing/2014/main" id="{031A8977-3D0A-BCD8-F49A-6C26F3172AC2}"/>
              </a:ext>
            </a:extLst>
          </p:cNvPr>
          <p:cNvSpPr>
            <a:spLocks noGrp="1"/>
          </p:cNvSpPr>
          <p:nvPr>
            <p:ph type="ftr" sz="quarter" idx="3"/>
          </p:nvPr>
        </p:nvSpPr>
        <p:spPr>
          <a:xfrm>
            <a:off x="1174067" y="6355236"/>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1285504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727913"/>
            <a:ext cx="9144000" cy="2495653"/>
          </a:xfrm>
        </p:spPr>
        <p:txBody>
          <a:bodyPr anchor="b">
            <a:normAutofit/>
          </a:bodyPr>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200" y="4314916"/>
            <a:ext cx="9143999" cy="1423204"/>
          </a:xfrm>
          <a:prstGeom prst="rect">
            <a:avLst/>
          </a:prstGeom>
        </p:spPr>
        <p:txBody>
          <a:bodyPr l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329593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1080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6397377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4057584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dirty="0"/>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89741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dirty="0"/>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907200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906286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748145" y="2531700"/>
            <a:ext cx="9790545" cy="1670845"/>
          </a:xfrm>
          <a:prstGeom prst="rect">
            <a:avLst/>
          </a:prstGeom>
        </p:spPr>
        <p:txBody>
          <a:bodyPr lIns="0" anchor="t">
            <a:normAutofit/>
          </a:bodyPr>
          <a:lstStyle>
            <a:lvl1pPr marL="0" indent="0" algn="ctr">
              <a:lnSpc>
                <a:spcPct val="110000"/>
              </a:lnSpc>
              <a:spcBef>
                <a:spcPts val="1800"/>
              </a:spcBef>
              <a:spcAft>
                <a:spcPts val="0"/>
              </a:spcAft>
              <a:buSzPct val="130000"/>
              <a:buFontTx/>
              <a:buNone/>
              <a:defRPr sz="9600">
                <a:solidFill>
                  <a:schemeClr val="bg1">
                    <a:lumMod val="65000"/>
                    <a:alpha val="28000"/>
                  </a:schemeClr>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UTKAST </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880576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648591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24676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400"/>
            <a:ext cx="6818312" cy="4335013"/>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20642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932878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0" y="1634400"/>
            <a:ext cx="5194051"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39" y="1634401"/>
            <a:ext cx="5194051"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039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72342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5042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173785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263940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501686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435535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endParaRPr lang="sv-SE" dirty="0"/>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81301828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                     Markera bildplatshållaren, blå yta (klicka inte på ikonen). Infoga en bild. Kom ihåg att skriva in en</a:t>
            </a:r>
            <a:br>
              <a:rPr lang="sv-SE" dirty="0"/>
            </a:br>
            <a:r>
              <a:rPr lang="sv-SE" dirty="0"/>
              <a:t>                     alternativtext eller markera som dekorativ. </a:t>
            </a:r>
          </a:p>
          <a:p>
            <a:endParaRPr lang="sv-SE" dirty="0"/>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dirty="0"/>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endParaRPr lang="sv-SE" dirty="0"/>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56496549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24000" y="1592901"/>
            <a:ext cx="9144000" cy="2495653"/>
          </a:xfrm>
        </p:spPr>
        <p:txBody>
          <a:bodyPr lIns="0" bIns="0" anchor="ctr">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24001" y="4088554"/>
            <a:ext cx="9143999" cy="1423204"/>
          </a:xfrm>
          <a:prstGeom prst="rect">
            <a:avLst/>
          </a:prstGeom>
        </p:spPr>
        <p:txBody>
          <a:bodyPr lIns="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17739461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621087"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1969" y="2678228"/>
            <a:ext cx="4911139" cy="1055530"/>
          </a:xfrm>
          <a:prstGeom prst="rect">
            <a:avLst/>
          </a:prstGeom>
        </p:spPr>
      </p:pic>
    </p:spTree>
    <p:extLst>
      <p:ext uri="{BB962C8B-B14F-4D97-AF65-F5344CB8AC3E}">
        <p14:creationId xmlns:p14="http://schemas.microsoft.com/office/powerpoint/2010/main" val="18111595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1483089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445125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Bild 8</a:t>
            </a:r>
            <a:endParaRPr lang="sv-SE" dirty="0"/>
          </a:p>
        </p:txBody>
      </p:sp>
    </p:spTree>
    <p:extLst>
      <p:ext uri="{BB962C8B-B14F-4D97-AF65-F5344CB8AC3E}">
        <p14:creationId xmlns:p14="http://schemas.microsoft.com/office/powerpoint/2010/main" val="35672093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Bild 8</a:t>
            </a:r>
            <a:endParaRPr lang="sv-SE" dirty="0"/>
          </a:p>
        </p:txBody>
      </p:sp>
    </p:spTree>
    <p:extLst>
      <p:ext uri="{BB962C8B-B14F-4D97-AF65-F5344CB8AC3E}">
        <p14:creationId xmlns:p14="http://schemas.microsoft.com/office/powerpoint/2010/main" val="3113500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742172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753083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992862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909395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218209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99011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400947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14614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873837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522726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845060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887485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7677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937358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2969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15083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3416067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8567017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978975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942447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Bild 1</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8850972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Bild 1</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93398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Bild 1</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161956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a:xfrm>
            <a:off x="636045" y="6356350"/>
            <a:ext cx="4114800" cy="365125"/>
          </a:xfrm>
          <a:prstGeom prst="rect">
            <a:avLst/>
          </a:prstGeom>
        </p:spPr>
        <p:txBody>
          <a:bodyPr/>
          <a:lstStyle/>
          <a:p>
            <a:r>
              <a:rPr lang="sv-SE"/>
              <a:t>Bild 1</a:t>
            </a:r>
            <a:endParaRPr lang="sv-SE" dirty="0"/>
          </a:p>
        </p:txBody>
      </p:sp>
      <p:sp>
        <p:nvSpPr>
          <p:cNvPr id="6" name="Platshållare för bildnummer 5"/>
          <p:cNvSpPr>
            <a:spLocks noGrp="1"/>
          </p:cNvSpPr>
          <p:nvPr>
            <p:ph type="sldNum" sz="quarter" idx="12"/>
          </p:nvPr>
        </p:nvSpPr>
        <p:spPr>
          <a:xfrm>
            <a:off x="5629258" y="6356350"/>
            <a:ext cx="933484" cy="365125"/>
          </a:xfrm>
          <a:prstGeom prst="rect">
            <a:avLst/>
          </a:prstGeom>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8879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r>
              <a:rPr lang="sv-SE"/>
              <a:t>Bild 1</a:t>
            </a:r>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9642845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r>
              <a:rPr lang="sv-SE"/>
              <a:t>Bild 1</a:t>
            </a:r>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9302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r>
              <a:rPr lang="sv-SE"/>
              <a:t>Bild 1</a:t>
            </a:r>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659227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Bild 1</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7196152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29166" cy="451685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r>
              <a:rPr lang="sv-SE"/>
              <a:t>Bild 1</a:t>
            </a:r>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444663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r>
              <a:rPr lang="sv-SE"/>
              <a:t>Bild 1</a:t>
            </a:r>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496969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r>
              <a:rPr lang="sv-SE"/>
              <a:t>Bild 1</a:t>
            </a:r>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87721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emf"/><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image" Target="../media/image1.emf"/><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3.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 Id="rId3"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9"/>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 id="2147483683" r:id="rId25"/>
    <p:sldLayoutId id="2147483684" r:id="rId26"/>
    <p:sldLayoutId id="2147483685" r:id="rId27"/>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4"/>
          <a:stretch>
            <a:fillRect/>
          </a:stretch>
        </p:blipFill>
        <p:spPr>
          <a:xfrm>
            <a:off x="10128113" y="6333464"/>
            <a:ext cx="1440000" cy="295715"/>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dirty="0"/>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8"/>
            <a:ext cx="6963458" cy="4111165"/>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40823874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p15:clr>
            <a:srgbClr val="F26B43"/>
          </p15:clr>
        </p15:guide>
        <p15:guide id="14" pos="7287">
          <p15:clr>
            <a:srgbClr val="F26B43"/>
          </p15:clr>
        </p15:guide>
        <p15:guide id="15"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37"/>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8667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Lst>
  <p:hf sldNum="0" hdr="0" dt="0"/>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659">
          <p15:clr>
            <a:srgbClr val="F26B43"/>
          </p15:clr>
        </p15:guide>
        <p15:guide id="3" pos="4021">
          <p15:clr>
            <a:srgbClr val="F26B43"/>
          </p15:clr>
        </p15:guide>
        <p15:guide id="4" pos="7287">
          <p15:clr>
            <a:srgbClr val="F26B43"/>
          </p15:clr>
        </p15:guide>
        <p15:guide id="5" pos="393">
          <p15:clr>
            <a:srgbClr val="F26B43"/>
          </p15:clr>
        </p15:guide>
        <p15:guide id="6" orient="horz" pos="391">
          <p15:clr>
            <a:srgbClr val="F26B43"/>
          </p15:clr>
        </p15:guide>
        <p15:guide id="7"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jp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socialstyrelsen.se/contentassets/4757cd595c044b07b6cdab8a296da80c/utreseforbud--fallbeskrivningar-till-reflektionsmaterial.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ocialstyrelsen.se/contentassets/4757cd595c044b07b6cdab8a296da80c/utreseforbud--domar-till-reflektionsmaterial.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socialstyrelsen.se/contentassets/cdbb2c124e3941f399aca5faabe30807/2024-6-9138.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kunskapsguiden.se/omraden-och-teman/vald-och-fortryck/utreseforbud-for-bar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Utreseförbud för barn</a:t>
            </a:r>
          </a:p>
        </p:txBody>
      </p:sp>
      <p:sp>
        <p:nvSpPr>
          <p:cNvPr id="17" name="Underrubrik 16">
            <a:extLst>
              <a:ext uri="{FF2B5EF4-FFF2-40B4-BE49-F238E27FC236}">
                <a16:creationId xmlns:a16="http://schemas.microsoft.com/office/drawing/2014/main" id="{FCD190C8-9DBD-48AF-AE9E-D1ABC4D53124}"/>
              </a:ext>
            </a:extLst>
          </p:cNvPr>
          <p:cNvSpPr>
            <a:spLocks noGrp="1"/>
          </p:cNvSpPr>
          <p:nvPr>
            <p:ph type="subTitle" idx="1"/>
          </p:nvPr>
        </p:nvSpPr>
        <p:spPr/>
        <p:txBody>
          <a:bodyPr/>
          <a:lstStyle/>
          <a:p>
            <a:r>
              <a:rPr lang="sv-SE" b="1" dirty="0"/>
              <a:t>Reflektionsmaterial</a:t>
            </a:r>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endParaRPr lang="sv-SE"/>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AFC"/>
        </a:solidFill>
        <a:effectLst/>
      </p:bgPr>
    </p:bg>
    <p:spTree>
      <p:nvGrpSpPr>
        <p:cNvPr id="1" name="">
          <a:extLst>
            <a:ext uri="{FF2B5EF4-FFF2-40B4-BE49-F238E27FC236}">
              <a16:creationId xmlns:a16="http://schemas.microsoft.com/office/drawing/2014/main" id="{7BA5299C-1C56-EBCF-3935-F4A78ED3DC65}"/>
            </a:ext>
          </a:extLst>
        </p:cNvPr>
        <p:cNvGrpSpPr/>
        <p:nvPr/>
      </p:nvGrpSpPr>
      <p:grpSpPr>
        <a:xfrm>
          <a:off x="0" y="0"/>
          <a:ext cx="0" cy="0"/>
          <a:chOff x="0" y="0"/>
          <a:chExt cx="0" cy="0"/>
        </a:xfrm>
      </p:grpSpPr>
      <p:sp>
        <p:nvSpPr>
          <p:cNvPr id="7" name="Rektangel: rundade hörn 6">
            <a:extLst>
              <a:ext uri="{FF2B5EF4-FFF2-40B4-BE49-F238E27FC236}">
                <a16:creationId xmlns:a16="http://schemas.microsoft.com/office/drawing/2014/main" id="{856D4E50-C8E2-1FDC-F985-6D4A02A6AD12}"/>
              </a:ext>
            </a:extLst>
          </p:cNvPr>
          <p:cNvSpPr/>
          <p:nvPr/>
        </p:nvSpPr>
        <p:spPr>
          <a:xfrm>
            <a:off x="636889" y="1262271"/>
            <a:ext cx="10109880" cy="4955968"/>
          </a:xfrm>
          <a:prstGeom prst="roundRect">
            <a:avLst>
              <a:gd name="adj" fmla="val 2650"/>
            </a:avLst>
          </a:prstGeom>
          <a:solidFill>
            <a:srgbClr val="DBEC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2" name="Rubrik 1">
            <a:extLst>
              <a:ext uri="{FF2B5EF4-FFF2-40B4-BE49-F238E27FC236}">
                <a16:creationId xmlns:a16="http://schemas.microsoft.com/office/drawing/2014/main" id="{0D68AF8E-D87A-CA18-2AFF-B2E18823E34D}"/>
              </a:ext>
            </a:extLst>
          </p:cNvPr>
          <p:cNvSpPr>
            <a:spLocks noGrp="1"/>
          </p:cNvSpPr>
          <p:nvPr>
            <p:ph type="title"/>
          </p:nvPr>
        </p:nvSpPr>
        <p:spPr>
          <a:xfrm>
            <a:off x="636889" y="540000"/>
            <a:ext cx="9720000" cy="652696"/>
          </a:xfrm>
        </p:spPr>
        <p:txBody>
          <a:bodyPr>
            <a:normAutofit/>
          </a:bodyPr>
          <a:lstStyle/>
          <a:p>
            <a:r>
              <a:rPr lang="sv-SE" dirty="0"/>
              <a:t>Exempel på resor som kan föranleda ett utreseförbud</a:t>
            </a:r>
          </a:p>
        </p:txBody>
      </p:sp>
      <p:pic>
        <p:nvPicPr>
          <p:cNvPr id="6" name="Bildobjekt 5" descr="En bild som visar Värld, Jorden, karta&#10;&#10;AI-genererat innehåll kan vara felaktigt.">
            <a:extLst>
              <a:ext uri="{FF2B5EF4-FFF2-40B4-BE49-F238E27FC236}">
                <a16:creationId xmlns:a16="http://schemas.microsoft.com/office/drawing/2014/main" id="{F1B9D33A-3C0C-8E99-3FC4-094502CD416B}"/>
              </a:ext>
            </a:extLst>
          </p:cNvPr>
          <p:cNvPicPr>
            <a:picLocks noChangeAspect="1"/>
          </p:cNvPicPr>
          <p:nvPr/>
        </p:nvPicPr>
        <p:blipFill>
          <a:blip r:embed="rId3">
            <a:alphaModFix amt="15000"/>
            <a:extLst>
              <a:ext uri="{28A0092B-C50C-407E-A947-70E740481C1C}">
                <a14:useLocalDpi xmlns:a14="http://schemas.microsoft.com/office/drawing/2010/main" val="0"/>
              </a:ext>
            </a:extLst>
          </a:blip>
          <a:srcRect l="1" r="739"/>
          <a:stretch>
            <a:fillRect/>
          </a:stretch>
        </p:blipFill>
        <p:spPr>
          <a:xfrm>
            <a:off x="3197551" y="1351721"/>
            <a:ext cx="4754647" cy="4790121"/>
          </a:xfrm>
          <a:prstGeom prst="rect">
            <a:avLst/>
          </a:prstGeom>
        </p:spPr>
      </p:pic>
      <p:sp>
        <p:nvSpPr>
          <p:cNvPr id="3" name="Platshållare för text 2">
            <a:extLst>
              <a:ext uri="{FF2B5EF4-FFF2-40B4-BE49-F238E27FC236}">
                <a16:creationId xmlns:a16="http://schemas.microsoft.com/office/drawing/2014/main" id="{C2D2E759-09BE-0EE8-7B56-146045620BC2}"/>
              </a:ext>
            </a:extLst>
          </p:cNvPr>
          <p:cNvSpPr>
            <a:spLocks noGrp="1"/>
          </p:cNvSpPr>
          <p:nvPr>
            <p:ph type="body" sz="quarter" idx="16"/>
          </p:nvPr>
        </p:nvSpPr>
        <p:spPr>
          <a:xfrm>
            <a:off x="965193" y="1634400"/>
            <a:ext cx="4921723" cy="4583838"/>
          </a:xfrm>
        </p:spPr>
        <p:txBody>
          <a:bodyPr>
            <a:normAutofit fontScale="25000" lnSpcReduction="20000"/>
          </a:bodyPr>
          <a:lstStyle/>
          <a:p>
            <a:pPr marL="185738" lvl="0" indent="-185738">
              <a:buFont typeface="Arial" panose="020B0604020202020204" pitchFamily="34" charset="0"/>
              <a:buChar char="•"/>
            </a:pPr>
            <a:r>
              <a:rPr lang="sv-SE" sz="6800" dirty="0"/>
              <a:t>resor i syfte att </a:t>
            </a:r>
            <a:r>
              <a:rPr lang="sv-SE" sz="6800" b="1" dirty="0"/>
              <a:t>könsstympa</a:t>
            </a:r>
            <a:r>
              <a:rPr lang="sv-SE" sz="6800" dirty="0"/>
              <a:t> barnet</a:t>
            </a:r>
          </a:p>
          <a:p>
            <a:pPr marL="185738" lvl="0" indent="-185738">
              <a:buFont typeface="Arial" panose="020B0604020202020204" pitchFamily="34" charset="0"/>
              <a:buChar char="•"/>
            </a:pPr>
            <a:r>
              <a:rPr lang="sv-SE" sz="6800" dirty="0"/>
              <a:t>resor som syftar till att barnet ska ingå </a:t>
            </a:r>
            <a:r>
              <a:rPr lang="sv-SE" sz="6800" b="1" dirty="0"/>
              <a:t>äktenskap</a:t>
            </a:r>
            <a:r>
              <a:rPr lang="sv-SE" sz="6800" dirty="0"/>
              <a:t> eller en äktenskapsliknande förbindelse</a:t>
            </a:r>
          </a:p>
          <a:p>
            <a:pPr marL="185738" lvl="0" indent="-185738">
              <a:buFont typeface="Arial" panose="020B0604020202020204" pitchFamily="34" charset="0"/>
              <a:buChar char="•"/>
            </a:pPr>
            <a:r>
              <a:rPr lang="sv-SE" sz="6800" dirty="0"/>
              <a:t>så kallade </a:t>
            </a:r>
            <a:r>
              <a:rPr lang="sv-SE" sz="6800" b="1" dirty="0"/>
              <a:t>uppfostringsresor </a:t>
            </a:r>
          </a:p>
          <a:p>
            <a:pPr marL="185738" indent="-185738">
              <a:buFont typeface="Arial" panose="020B0604020202020204" pitchFamily="34" charset="0"/>
              <a:buChar char="•"/>
            </a:pPr>
            <a:r>
              <a:rPr lang="sv-SE" sz="6800" dirty="0"/>
              <a:t>resor för </a:t>
            </a:r>
            <a:r>
              <a:rPr lang="sv-SE" sz="6800" b="1" dirty="0"/>
              <a:t>omvändelseförsök </a:t>
            </a:r>
            <a:r>
              <a:rPr lang="sv-SE" sz="6800" dirty="0"/>
              <a:t>av hbtqi-personer </a:t>
            </a:r>
          </a:p>
          <a:p>
            <a:pPr marL="185738" lvl="0" indent="-185738">
              <a:buFont typeface="Arial" panose="020B0604020202020204" pitchFamily="34" charset="0"/>
              <a:buChar char="•"/>
            </a:pPr>
            <a:r>
              <a:rPr lang="sv-SE" sz="6800" dirty="0"/>
              <a:t>resor som innebär att barnet riskerar att </a:t>
            </a:r>
            <a:r>
              <a:rPr lang="sv-SE" sz="6800" b="1" dirty="0"/>
              <a:t>utsättas för brott</a:t>
            </a:r>
            <a:r>
              <a:rPr lang="sv-SE" sz="6800" dirty="0"/>
              <a:t>, t.ex. människohandel </a:t>
            </a:r>
          </a:p>
          <a:p>
            <a:pPr marL="185738" lvl="0" indent="-185738">
              <a:buFont typeface="Arial" panose="020B0604020202020204" pitchFamily="34" charset="0"/>
              <a:buChar char="•"/>
            </a:pPr>
            <a:r>
              <a:rPr lang="sv-SE" sz="6800" dirty="0"/>
              <a:t>resor där barnet söker sig till </a:t>
            </a:r>
            <a:r>
              <a:rPr lang="sv-SE" sz="6800" b="1" dirty="0"/>
              <a:t>destruktiva miljöer</a:t>
            </a:r>
            <a:r>
              <a:rPr lang="sv-SE" sz="6800" dirty="0"/>
              <a:t>, t.ex. genom att vistas i en kriminell miljö eller en missbruksmiljö</a:t>
            </a:r>
            <a:br>
              <a:rPr lang="sv-SE" sz="6800" dirty="0"/>
            </a:br>
            <a:br>
              <a:rPr lang="sv-SE" sz="6800" dirty="0"/>
            </a:br>
            <a:br>
              <a:rPr lang="sv-SE" sz="6800" dirty="0"/>
            </a:br>
            <a:endParaRPr lang="sv-SE" sz="3000" dirty="0"/>
          </a:p>
        </p:txBody>
      </p:sp>
      <p:sp>
        <p:nvSpPr>
          <p:cNvPr id="4" name="Platshållare för text 3">
            <a:extLst>
              <a:ext uri="{FF2B5EF4-FFF2-40B4-BE49-F238E27FC236}">
                <a16:creationId xmlns:a16="http://schemas.microsoft.com/office/drawing/2014/main" id="{296389E9-4955-FC6E-85CF-E81BBD7FA4D7}"/>
              </a:ext>
            </a:extLst>
          </p:cNvPr>
          <p:cNvSpPr>
            <a:spLocks noGrp="1"/>
          </p:cNvSpPr>
          <p:nvPr>
            <p:ph type="body" sz="quarter" idx="17"/>
          </p:nvPr>
        </p:nvSpPr>
        <p:spPr>
          <a:xfrm>
            <a:off x="6068875" y="1634400"/>
            <a:ext cx="4492959" cy="4583838"/>
          </a:xfrm>
        </p:spPr>
        <p:txBody>
          <a:bodyPr>
            <a:normAutofit/>
          </a:bodyPr>
          <a:lstStyle/>
          <a:p>
            <a:pPr marL="342900" lvl="0" indent="-342900">
              <a:lnSpc>
                <a:spcPct val="90000"/>
              </a:lnSpc>
              <a:buFont typeface="Arial" panose="020B0604020202020204" pitchFamily="34" charset="0"/>
              <a:buChar char="•"/>
            </a:pPr>
            <a:r>
              <a:rPr lang="sv-SE" sz="1700" dirty="0"/>
              <a:t>resor som innebär att vårdnadshavare eller barnet planerar att ansluta sig till eller ha samröre med en </a:t>
            </a:r>
            <a:r>
              <a:rPr lang="sv-SE" sz="1700" b="1" dirty="0"/>
              <a:t>terroristorganisation</a:t>
            </a:r>
            <a:r>
              <a:rPr lang="sv-SE" sz="1700" dirty="0"/>
              <a:t> </a:t>
            </a:r>
          </a:p>
          <a:p>
            <a:pPr marL="342900" lvl="0" indent="-342900">
              <a:lnSpc>
                <a:spcPct val="90000"/>
              </a:lnSpc>
              <a:buFont typeface="Arial" panose="020B0604020202020204" pitchFamily="34" charset="0"/>
              <a:buChar char="•"/>
            </a:pPr>
            <a:r>
              <a:rPr lang="sv-SE" sz="1700" dirty="0"/>
              <a:t>resor till </a:t>
            </a:r>
            <a:r>
              <a:rPr lang="sv-SE" sz="1700" b="1" dirty="0"/>
              <a:t>krigs- eller konfliktområden</a:t>
            </a:r>
            <a:endParaRPr lang="sv-SE" sz="1700" dirty="0"/>
          </a:p>
          <a:p>
            <a:pPr marL="342900" lvl="0" indent="-342900">
              <a:lnSpc>
                <a:spcPct val="90000"/>
              </a:lnSpc>
              <a:buFont typeface="Arial" panose="020B0604020202020204" pitchFamily="34" charset="0"/>
              <a:buChar char="•"/>
            </a:pPr>
            <a:r>
              <a:rPr lang="sv-SE" sz="1700" dirty="0"/>
              <a:t>resor i syfte att </a:t>
            </a:r>
            <a:r>
              <a:rPr lang="sv-SE" sz="1700" b="1" dirty="0"/>
              <a:t>barnet ska undanhållas </a:t>
            </a:r>
            <a:r>
              <a:rPr lang="sv-SE" sz="1700" dirty="0"/>
              <a:t>från</a:t>
            </a:r>
            <a:r>
              <a:rPr lang="sv-SE" sz="1700" b="1" dirty="0"/>
              <a:t> </a:t>
            </a:r>
            <a:r>
              <a:rPr lang="sv-SE" sz="1700" dirty="0"/>
              <a:t>sociala myndigheter</a:t>
            </a:r>
          </a:p>
          <a:p>
            <a:pPr marL="342900" lvl="0" indent="-342900">
              <a:lnSpc>
                <a:spcPct val="90000"/>
              </a:lnSpc>
              <a:buFont typeface="Arial" panose="020B0604020202020204" pitchFamily="34" charset="0"/>
              <a:buChar char="•"/>
            </a:pPr>
            <a:r>
              <a:rPr lang="sv-SE" sz="1700" dirty="0"/>
              <a:t>resor i syfte att </a:t>
            </a:r>
            <a:r>
              <a:rPr lang="sv-SE" sz="1700" b="1" dirty="0"/>
              <a:t>undanhålla barnet från en vårdnadshavare </a:t>
            </a:r>
          </a:p>
          <a:p>
            <a:pPr marL="342900" lvl="0" indent="-342900">
              <a:lnSpc>
                <a:spcPct val="90000"/>
              </a:lnSpc>
              <a:buFont typeface="Arial" panose="020B0604020202020204" pitchFamily="34" charset="0"/>
              <a:buChar char="•"/>
            </a:pPr>
            <a:r>
              <a:rPr lang="sv-SE" sz="1700" dirty="0"/>
              <a:t>resor i syfte att barnet ska genomgå t.ex. </a:t>
            </a:r>
            <a:r>
              <a:rPr lang="sv-SE" sz="1700" b="1" dirty="0"/>
              <a:t>oskuldskontroll </a:t>
            </a:r>
            <a:r>
              <a:rPr lang="sv-SE" sz="1700" dirty="0"/>
              <a:t>eller</a:t>
            </a:r>
            <a:r>
              <a:rPr lang="sv-SE" sz="1700" b="1" dirty="0"/>
              <a:t> oskuldsoperation</a:t>
            </a:r>
          </a:p>
          <a:p>
            <a:pPr marL="342900" lvl="0" indent="-342900">
              <a:lnSpc>
                <a:spcPct val="90000"/>
              </a:lnSpc>
              <a:buFont typeface="Arial" panose="020B0604020202020204" pitchFamily="34" charset="0"/>
              <a:buChar char="•"/>
              <a:defRPr/>
            </a:pPr>
            <a:r>
              <a:rPr lang="sv-SE" sz="1700" dirty="0">
                <a:solidFill>
                  <a:schemeClr val="bg2">
                    <a:lumMod val="10000"/>
                  </a:schemeClr>
                </a:solidFill>
              </a:rPr>
              <a:t>resor där barnet kan komma att utnyttjas för </a:t>
            </a:r>
            <a:r>
              <a:rPr lang="sv-SE" sz="1700" b="1" dirty="0">
                <a:solidFill>
                  <a:schemeClr val="bg2">
                    <a:lumMod val="10000"/>
                  </a:schemeClr>
                </a:solidFill>
              </a:rPr>
              <a:t>sexuell exploatering</a:t>
            </a:r>
          </a:p>
        </p:txBody>
      </p:sp>
    </p:spTree>
    <p:extLst>
      <p:ext uri="{BB962C8B-B14F-4D97-AF65-F5344CB8AC3E}">
        <p14:creationId xmlns:p14="http://schemas.microsoft.com/office/powerpoint/2010/main" val="370729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2C49-C531-A629-BAB3-87187A186A21}"/>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0418A44-CEEE-E4FE-CEEB-CE17CE60BCC0}"/>
              </a:ext>
            </a:extLst>
          </p:cNvPr>
          <p:cNvSpPr>
            <a:spLocks noGrp="1"/>
          </p:cNvSpPr>
          <p:nvPr>
            <p:ph type="body" sz="quarter" idx="13"/>
          </p:nvPr>
        </p:nvSpPr>
        <p:spPr>
          <a:xfrm>
            <a:off x="4415025" y="1634400"/>
            <a:ext cx="6840000" cy="4583838"/>
          </a:xfrm>
        </p:spPr>
        <p:txBody>
          <a:bodyPr/>
          <a:lstStyle/>
          <a:p>
            <a:pPr marL="342900" indent="-342900"/>
            <a:r>
              <a:rPr lang="sv-SE" dirty="0"/>
              <a:t>Är det några situationer som känns oklara eller svåra att bedöma? </a:t>
            </a:r>
          </a:p>
          <a:p>
            <a:pPr marL="342900" indent="-342900"/>
            <a:r>
              <a:rPr lang="sv-SE" dirty="0"/>
              <a:t>Finns det andra exempel på resor som kan innebära risker för barnet?</a:t>
            </a:r>
          </a:p>
          <a:p>
            <a:pPr marL="342900" indent="-342900"/>
            <a:r>
              <a:rPr lang="sv-SE" dirty="0"/>
              <a:t>Finns det skillnader mellan flickors och pojkars beteende som vi har lättare att uppmärksamma eller missa? </a:t>
            </a:r>
          </a:p>
          <a:p>
            <a:pPr marL="171450" lvl="0" indent="-171450">
              <a:lnSpc>
                <a:spcPct val="100000"/>
              </a:lnSpc>
              <a:spcBef>
                <a:spcPts val="0"/>
              </a:spcBef>
              <a:buFontTx/>
              <a:buChar char="-"/>
              <a:defRPr/>
            </a:pPr>
            <a:endParaRPr lang="sv-SE" sz="2400" dirty="0"/>
          </a:p>
          <a:p>
            <a:pPr marL="342900" indent="-342900"/>
            <a:endParaRPr lang="sv-SE" sz="2400" dirty="0"/>
          </a:p>
          <a:p>
            <a:pPr marL="342900" indent="-342900"/>
            <a:endParaRPr lang="sv-SE" sz="2400" dirty="0"/>
          </a:p>
        </p:txBody>
      </p:sp>
      <p:sp>
        <p:nvSpPr>
          <p:cNvPr id="7" name="Rektangel 6">
            <a:extLst>
              <a:ext uri="{FF2B5EF4-FFF2-40B4-BE49-F238E27FC236}">
                <a16:creationId xmlns:a16="http://schemas.microsoft.com/office/drawing/2014/main" id="{261C4DFA-989A-992D-EE08-BE6B9A6CDDAA}"/>
              </a:ext>
              <a:ext uri="{C183D7F6-B498-43B3-948B-1728B52AA6E4}">
                <adec:decorative xmlns:adec="http://schemas.microsoft.com/office/drawing/2017/decorative" val="1"/>
              </a:ext>
            </a:extLst>
          </p:cNvPr>
          <p:cNvSpPr/>
          <p:nvPr/>
        </p:nvSpPr>
        <p:spPr>
          <a:xfrm>
            <a:off x="0" y="0"/>
            <a:ext cx="40516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Bild 8">
            <a:extLst>
              <a:ext uri="{FF2B5EF4-FFF2-40B4-BE49-F238E27FC236}">
                <a16:creationId xmlns:a16="http://schemas.microsoft.com/office/drawing/2014/main" id="{C7D62B45-FEC6-FCB7-C7F1-4CB4D8EB8C17}"/>
              </a:ext>
              <a:ext uri="{C183D7F6-B498-43B3-948B-1728B52AA6E4}">
                <adec:decorative xmlns:adec="http://schemas.microsoft.com/office/drawing/2017/decorative" val="1"/>
              </a:ext>
            </a:extLst>
          </p:cNvPr>
          <p:cNvGrpSpPr/>
          <p:nvPr/>
        </p:nvGrpSpPr>
        <p:grpSpPr>
          <a:xfrm>
            <a:off x="863439" y="1769464"/>
            <a:ext cx="2266950" cy="1962150"/>
            <a:chOff x="8400669" y="2442960"/>
            <a:chExt cx="2266950" cy="1962150"/>
          </a:xfrm>
        </p:grpSpPr>
        <p:sp>
          <p:nvSpPr>
            <p:cNvPr id="5" name="Frihandsfigur: Form 4">
              <a:extLst>
                <a:ext uri="{FF2B5EF4-FFF2-40B4-BE49-F238E27FC236}">
                  <a16:creationId xmlns:a16="http://schemas.microsoft.com/office/drawing/2014/main" id="{60A542AE-1FB1-4016-ED6D-E3D821E43CD9}"/>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21024AC6-04FB-A783-08B5-13E057768111}"/>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30DA26C4-EBB4-3F0D-72F3-B457DFC82C61}"/>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80C97759-EB0D-2136-F923-18848B1B618F}"/>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2244CF2E-E226-8298-71DE-C1BBEC435124}"/>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A0A66011-1898-D618-4753-9FD110E77B5C}"/>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dirty="0"/>
            </a:p>
          </p:txBody>
        </p:sp>
        <p:sp>
          <p:nvSpPr>
            <p:cNvPr id="12" name="Frihandsfigur: Form 11">
              <a:extLst>
                <a:ext uri="{FF2B5EF4-FFF2-40B4-BE49-F238E27FC236}">
                  <a16:creationId xmlns:a16="http://schemas.microsoft.com/office/drawing/2014/main" id="{BA530C1B-8F13-0B34-0CF7-E83420C27B9A}"/>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810FB2D5-2BC3-9AE6-4FE3-A64302F475F6}"/>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2210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01461-E44F-3790-2DBC-5D96A60EEAB4}"/>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0718086-8CDB-8F1C-1DFF-4508F3730492}"/>
              </a:ext>
            </a:extLst>
          </p:cNvPr>
          <p:cNvSpPr>
            <a:spLocks noGrp="1"/>
          </p:cNvSpPr>
          <p:nvPr>
            <p:ph type="title"/>
          </p:nvPr>
        </p:nvSpPr>
        <p:spPr>
          <a:xfrm>
            <a:off x="636889" y="540000"/>
            <a:ext cx="5459111" cy="1080000"/>
          </a:xfrm>
        </p:spPr>
        <p:txBody>
          <a:bodyPr/>
          <a:lstStyle/>
          <a:p>
            <a:r>
              <a:rPr lang="sv-SE" sz="2800" dirty="0"/>
              <a:t>Planera fortsatt arbete</a:t>
            </a:r>
          </a:p>
        </p:txBody>
      </p:sp>
      <p:sp>
        <p:nvSpPr>
          <p:cNvPr id="11" name="Rektangel: rundade hörn 10">
            <a:extLst>
              <a:ext uri="{FF2B5EF4-FFF2-40B4-BE49-F238E27FC236}">
                <a16:creationId xmlns:a16="http://schemas.microsoft.com/office/drawing/2014/main" id="{4149A287-4BEB-AEDB-1C53-EC7C772AB9D1}"/>
              </a:ext>
              <a:ext uri="{C183D7F6-B498-43B3-948B-1728B52AA6E4}">
                <adec:decorative xmlns:adec="http://schemas.microsoft.com/office/drawing/2017/decorative" val="1"/>
              </a:ext>
            </a:extLst>
          </p:cNvPr>
          <p:cNvSpPr/>
          <p:nvPr/>
        </p:nvSpPr>
        <p:spPr>
          <a:xfrm>
            <a:off x="2179786" y="2005318"/>
            <a:ext cx="7832428" cy="548640"/>
          </a:xfrm>
          <a:prstGeom prst="roundRect">
            <a:avLst>
              <a:gd name="adj" fmla="val 50000"/>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3" name="Rektangel: rundade hörn 12">
            <a:extLst>
              <a:ext uri="{FF2B5EF4-FFF2-40B4-BE49-F238E27FC236}">
                <a16:creationId xmlns:a16="http://schemas.microsoft.com/office/drawing/2014/main" id="{FD2E2B8D-9C05-4DF5-49B6-78FCC47C8E0E}"/>
              </a:ext>
              <a:ext uri="{C183D7F6-B498-43B3-948B-1728B52AA6E4}">
                <adec:decorative xmlns:adec="http://schemas.microsoft.com/office/drawing/2017/decorative" val="1"/>
              </a:ext>
            </a:extLst>
          </p:cNvPr>
          <p:cNvSpPr/>
          <p:nvPr/>
        </p:nvSpPr>
        <p:spPr>
          <a:xfrm>
            <a:off x="2179786" y="2790057"/>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15" name="Rektangel: rundade hörn 14">
            <a:extLst>
              <a:ext uri="{FF2B5EF4-FFF2-40B4-BE49-F238E27FC236}">
                <a16:creationId xmlns:a16="http://schemas.microsoft.com/office/drawing/2014/main" id="{34B6F827-BE67-3B2E-EB05-EA395828DA5B}"/>
              </a:ext>
              <a:ext uri="{C183D7F6-B498-43B3-948B-1728B52AA6E4}">
                <adec:decorative xmlns:adec="http://schemas.microsoft.com/office/drawing/2017/decorative" val="1"/>
              </a:ext>
            </a:extLst>
          </p:cNvPr>
          <p:cNvSpPr/>
          <p:nvPr/>
        </p:nvSpPr>
        <p:spPr>
          <a:xfrm>
            <a:off x="2179786" y="3581620"/>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7" name="Rektangel: rundade hörn 16">
            <a:extLst>
              <a:ext uri="{FF2B5EF4-FFF2-40B4-BE49-F238E27FC236}">
                <a16:creationId xmlns:a16="http://schemas.microsoft.com/office/drawing/2014/main" id="{875664A9-C0DB-9C1A-BA47-03B0D2B84D2F}"/>
              </a:ext>
              <a:ext uri="{C183D7F6-B498-43B3-948B-1728B52AA6E4}">
                <adec:decorative xmlns:adec="http://schemas.microsoft.com/office/drawing/2017/decorative" val="1"/>
              </a:ext>
            </a:extLst>
          </p:cNvPr>
          <p:cNvSpPr/>
          <p:nvPr/>
        </p:nvSpPr>
        <p:spPr>
          <a:xfrm>
            <a:off x="2179786" y="4368646"/>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8" name="Text 1">
            <a:extLst>
              <a:ext uri="{FF2B5EF4-FFF2-40B4-BE49-F238E27FC236}">
                <a16:creationId xmlns:a16="http://schemas.microsoft.com/office/drawing/2014/main" id="{D46EC2AE-9EAD-574E-87AE-6B1BD54B781A}"/>
              </a:ext>
            </a:extLst>
          </p:cNvPr>
          <p:cNvSpPr txBox="1">
            <a:spLocks/>
          </p:cNvSpPr>
          <p:nvPr/>
        </p:nvSpPr>
        <p:spPr>
          <a:xfrm>
            <a:off x="2728085" y="2085014"/>
            <a:ext cx="7005194"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rgbClr val="FFFFFF"/>
                </a:solidFill>
                <a:effectLst/>
                <a:uLnTx/>
                <a:uFillTx/>
                <a:latin typeface="Noto Sans"/>
                <a:ea typeface="+mj-ea"/>
                <a:cs typeface="+mj-cs"/>
              </a:rPr>
              <a:t>Vad behöver vi ta reda på eller göra? </a:t>
            </a:r>
            <a:endParaRPr kumimoji="0" lang="sv-SE" sz="2400" b="1" i="0" u="none" strike="noStrike" kern="1200" cap="none" spc="0" normalizeH="0" baseline="0" noProof="0" dirty="0">
              <a:ln>
                <a:noFill/>
              </a:ln>
              <a:solidFill>
                <a:srgbClr val="FFFFFF"/>
              </a:solidFill>
              <a:effectLst/>
              <a:uLnTx/>
              <a:uFillTx/>
              <a:latin typeface="Noto Sans"/>
              <a:ea typeface="+mj-ea"/>
              <a:cs typeface="+mj-cs"/>
            </a:endParaRPr>
          </a:p>
        </p:txBody>
      </p:sp>
      <p:sp>
        <p:nvSpPr>
          <p:cNvPr id="19" name="Text 2">
            <a:extLst>
              <a:ext uri="{FF2B5EF4-FFF2-40B4-BE49-F238E27FC236}">
                <a16:creationId xmlns:a16="http://schemas.microsoft.com/office/drawing/2014/main" id="{62D692D9-41A5-C1A1-9860-49B6772CD41A}"/>
              </a:ext>
            </a:extLst>
          </p:cNvPr>
          <p:cNvSpPr txBox="1">
            <a:spLocks/>
          </p:cNvSpPr>
          <p:nvPr/>
        </p:nvSpPr>
        <p:spPr>
          <a:xfrm>
            <a:off x="2728084" y="2869753"/>
            <a:ext cx="7005195"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Vem ska göra det?</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0" name="Text 3">
            <a:extLst>
              <a:ext uri="{FF2B5EF4-FFF2-40B4-BE49-F238E27FC236}">
                <a16:creationId xmlns:a16="http://schemas.microsoft.com/office/drawing/2014/main" id="{08555097-D54A-DBAA-2DD0-5E9856901C8F}"/>
              </a:ext>
            </a:extLst>
          </p:cNvPr>
          <p:cNvSpPr txBox="1">
            <a:spLocks/>
          </p:cNvSpPr>
          <p:nvPr/>
        </p:nvSpPr>
        <p:spPr>
          <a:xfrm>
            <a:off x="2728085" y="3654492"/>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När ska det göras?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1" name="Text 4">
            <a:extLst>
              <a:ext uri="{FF2B5EF4-FFF2-40B4-BE49-F238E27FC236}">
                <a16:creationId xmlns:a16="http://schemas.microsoft.com/office/drawing/2014/main" id="{76F5B597-0C87-F95C-21BA-9E8EB3735089}"/>
              </a:ext>
            </a:extLst>
          </p:cNvPr>
          <p:cNvSpPr txBox="1">
            <a:spLocks/>
          </p:cNvSpPr>
          <p:nvPr/>
        </p:nvSpPr>
        <p:spPr>
          <a:xfrm>
            <a:off x="2728085" y="4445516"/>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Hur följer vi upp det?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pic>
        <p:nvPicPr>
          <p:cNvPr id="7" name="Bildobjekt 6" descr="Logotyp Socialstyrelsen">
            <a:extLst>
              <a:ext uri="{FF2B5EF4-FFF2-40B4-BE49-F238E27FC236}">
                <a16:creationId xmlns:a16="http://schemas.microsoft.com/office/drawing/2014/main" id="{9243A655-F937-38B9-18A2-32D4CA62F765}"/>
              </a:ext>
            </a:extLst>
          </p:cNvPr>
          <p:cNvPicPr>
            <a:picLocks noChangeAspect="1"/>
          </p:cNvPicPr>
          <p:nvPr/>
        </p:nvPicPr>
        <p:blipFill>
          <a:blip r:embed="rId3"/>
          <a:stretch>
            <a:fillRect/>
          </a:stretch>
        </p:blipFill>
        <p:spPr>
          <a:xfrm>
            <a:off x="10128113" y="6333464"/>
            <a:ext cx="1440000" cy="295715"/>
          </a:xfrm>
          <a:prstGeom prst="rect">
            <a:avLst/>
          </a:prstGeom>
        </p:spPr>
      </p:pic>
      <p:pic>
        <p:nvPicPr>
          <p:cNvPr id="2" name="Bildobjekt 1">
            <a:extLst>
              <a:ext uri="{FF2B5EF4-FFF2-40B4-BE49-F238E27FC236}">
                <a16:creationId xmlns:a16="http://schemas.microsoft.com/office/drawing/2014/main" id="{BB594F01-8C6C-C108-2C4A-2BA333EFE324}"/>
              </a:ext>
            </a:extLst>
          </p:cNvPr>
          <p:cNvPicPr>
            <a:picLocks noChangeAspect="1"/>
          </p:cNvPicPr>
          <p:nvPr/>
        </p:nvPicPr>
        <p:blipFill>
          <a:blip r:embed="rId4"/>
          <a:stretch>
            <a:fillRect/>
          </a:stretch>
        </p:blipFill>
        <p:spPr>
          <a:xfrm>
            <a:off x="8229607" y="-494491"/>
            <a:ext cx="1776303" cy="2960504"/>
          </a:xfrm>
          <a:prstGeom prst="rect">
            <a:avLst/>
          </a:prstGeom>
        </p:spPr>
      </p:pic>
    </p:spTree>
    <p:extLst>
      <p:ext uri="{BB962C8B-B14F-4D97-AF65-F5344CB8AC3E}">
        <p14:creationId xmlns:p14="http://schemas.microsoft.com/office/powerpoint/2010/main" val="276311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54C65-652A-170B-7F59-342E93DAE65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C75583-8A58-A23F-B684-5BCC6979A184}"/>
              </a:ext>
            </a:extLst>
          </p:cNvPr>
          <p:cNvSpPr>
            <a:spLocks noGrp="1"/>
          </p:cNvSpPr>
          <p:nvPr>
            <p:ph type="title"/>
          </p:nvPr>
        </p:nvSpPr>
        <p:spPr/>
        <p:txBody>
          <a:bodyPr/>
          <a:lstStyle/>
          <a:p>
            <a:r>
              <a:rPr lang="sv-SE" dirty="0"/>
              <a:t>Att administrativt och juridiskt hantera utreseförbud</a:t>
            </a:r>
            <a:br>
              <a:rPr lang="sv-SE" dirty="0"/>
            </a:br>
            <a:r>
              <a:rPr lang="sv-SE" dirty="0"/>
              <a:t> </a:t>
            </a:r>
            <a:endParaRPr lang="sv-SE" dirty="0">
              <a:solidFill>
                <a:srgbClr val="C85135"/>
              </a:solidFill>
            </a:endParaRPr>
          </a:p>
        </p:txBody>
      </p:sp>
      <p:sp>
        <p:nvSpPr>
          <p:cNvPr id="3" name="Platshållare för text 2">
            <a:extLst>
              <a:ext uri="{FF2B5EF4-FFF2-40B4-BE49-F238E27FC236}">
                <a16:creationId xmlns:a16="http://schemas.microsoft.com/office/drawing/2014/main" id="{71F6E48D-0F77-0AD1-0CE6-FB32F4F895EC}"/>
              </a:ext>
            </a:extLst>
          </p:cNvPr>
          <p:cNvSpPr>
            <a:spLocks noGrp="1"/>
          </p:cNvSpPr>
          <p:nvPr>
            <p:ph type="body" idx="1"/>
          </p:nvPr>
        </p:nvSpPr>
        <p:spPr/>
        <p:txBody>
          <a:bodyPr/>
          <a:lstStyle/>
          <a:p>
            <a:r>
              <a:rPr lang="sv-SE" dirty="0"/>
              <a:t>2</a:t>
            </a:r>
          </a:p>
        </p:txBody>
      </p:sp>
    </p:spTree>
    <p:extLst>
      <p:ext uri="{BB962C8B-B14F-4D97-AF65-F5344CB8AC3E}">
        <p14:creationId xmlns:p14="http://schemas.microsoft.com/office/powerpoint/2010/main" val="262059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8776-CD1D-035A-0A06-A7762AAD0929}"/>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343FA6D1-E630-9930-DEAA-19ED20EB32B5}"/>
              </a:ext>
            </a:extLst>
          </p:cNvPr>
          <p:cNvSpPr/>
          <p:nvPr/>
        </p:nvSpPr>
        <p:spPr>
          <a:xfrm>
            <a:off x="8077200" y="0"/>
            <a:ext cx="41148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48652EF-121E-7B92-E95D-BF181087E7FA}"/>
              </a:ext>
            </a:extLst>
          </p:cNvPr>
          <p:cNvSpPr>
            <a:spLocks noGrp="1"/>
          </p:cNvSpPr>
          <p:nvPr>
            <p:ph type="title"/>
          </p:nvPr>
        </p:nvSpPr>
        <p:spPr>
          <a:xfrm>
            <a:off x="619759" y="561824"/>
            <a:ext cx="7457441" cy="921543"/>
          </a:xfrm>
        </p:spPr>
        <p:txBody>
          <a:bodyPr>
            <a:normAutofit/>
          </a:bodyPr>
          <a:lstStyle/>
          <a:p>
            <a:r>
              <a:rPr lang="sv-SE" sz="2800" dirty="0"/>
              <a:t>När används utreseförbud ? </a:t>
            </a:r>
          </a:p>
        </p:txBody>
      </p:sp>
      <p:sp>
        <p:nvSpPr>
          <p:cNvPr id="3" name="Platshållare för text 2">
            <a:extLst>
              <a:ext uri="{FF2B5EF4-FFF2-40B4-BE49-F238E27FC236}">
                <a16:creationId xmlns:a16="http://schemas.microsoft.com/office/drawing/2014/main" id="{28FA64F2-05AC-D804-2EDD-F6598248B0CB}"/>
              </a:ext>
            </a:extLst>
          </p:cNvPr>
          <p:cNvSpPr>
            <a:spLocks noGrp="1"/>
          </p:cNvSpPr>
          <p:nvPr>
            <p:ph type="body" sz="quarter" idx="16"/>
          </p:nvPr>
        </p:nvSpPr>
        <p:spPr/>
        <p:txBody>
          <a:bodyPr>
            <a:normAutofit/>
          </a:bodyPr>
          <a:lstStyle/>
          <a:p>
            <a:r>
              <a:rPr lang="sv-SE" sz="2200" dirty="0"/>
              <a:t>Ett utreseförbud ska användas om det finns en påtaglig risk för att ett barn under 18 år förs utomlands eller lämnar Sverige och att barnets hälsa eller utveckling skadas under utlandsvistelsen på grund av omständigheter som motsvarar de grunder som kan leda till vård enligt LVU.</a:t>
            </a:r>
            <a:endParaRPr lang="sv-SE" sz="2200" dirty="0">
              <a:highlight>
                <a:srgbClr val="00FF00"/>
              </a:highlight>
            </a:endParaRPr>
          </a:p>
          <a:p>
            <a:r>
              <a:rPr lang="sv-SE" sz="2200" dirty="0"/>
              <a:t>Ett utreseförbud ska också meddelas om det finns en påtaglig risk för att den unge förs utomlands eller lämnar Sverige i syfte att ingå äktenskap eller en äktenskapsliknande förbindelse.</a:t>
            </a:r>
          </a:p>
          <a:p>
            <a:endParaRPr lang="sv-SE" dirty="0"/>
          </a:p>
        </p:txBody>
      </p:sp>
      <p:pic>
        <p:nvPicPr>
          <p:cNvPr id="8" name="Bildobjekt 7">
            <a:extLst>
              <a:ext uri="{FF2B5EF4-FFF2-40B4-BE49-F238E27FC236}">
                <a16:creationId xmlns:a16="http://schemas.microsoft.com/office/drawing/2014/main" id="{FB1F0038-8042-FF5F-4C88-8EC0651C1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04016"/>
            <a:ext cx="6858000" cy="6858000"/>
          </a:xfrm>
          <a:prstGeom prst="rect">
            <a:avLst/>
          </a:prstGeom>
        </p:spPr>
      </p:pic>
    </p:spTree>
    <p:extLst>
      <p:ext uri="{BB962C8B-B14F-4D97-AF65-F5344CB8AC3E}">
        <p14:creationId xmlns:p14="http://schemas.microsoft.com/office/powerpoint/2010/main" val="117909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5FE7-EC1A-5BE8-B0BC-73A2F291C8F9}"/>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8EAF44B-A901-0510-D86B-AF718B0BC86E}"/>
              </a:ext>
            </a:extLst>
          </p:cNvPr>
          <p:cNvSpPr>
            <a:spLocks noGrp="1"/>
          </p:cNvSpPr>
          <p:nvPr>
            <p:ph type="body" sz="quarter" idx="13"/>
          </p:nvPr>
        </p:nvSpPr>
        <p:spPr>
          <a:xfrm>
            <a:off x="4415025" y="1634400"/>
            <a:ext cx="6840000" cy="4583838"/>
          </a:xfrm>
        </p:spPr>
        <p:txBody>
          <a:bodyPr/>
          <a:lstStyle/>
          <a:p>
            <a:pPr marL="342900" indent="-342900"/>
            <a:r>
              <a:rPr lang="sv-SE" dirty="0"/>
              <a:t>Vilka konkreta omständigheter kan ligga till grund för ett utreseförbud?</a:t>
            </a:r>
          </a:p>
          <a:p>
            <a:pPr marL="342900" indent="-342900"/>
            <a:r>
              <a:rPr lang="sv-SE" dirty="0"/>
              <a:t>Hur gör vi bedömningen av  ”påtaglig risk för barnets hälsa och utveckling”?</a:t>
            </a:r>
          </a:p>
          <a:p>
            <a:pPr marL="342900" indent="-342900"/>
            <a:endParaRPr lang="sv-SE" sz="2400" dirty="0"/>
          </a:p>
          <a:p>
            <a:pPr marL="342900" indent="-342900"/>
            <a:endParaRPr lang="sv-SE" sz="2400" dirty="0"/>
          </a:p>
        </p:txBody>
      </p:sp>
      <p:sp>
        <p:nvSpPr>
          <p:cNvPr id="7" name="Rektangel 6">
            <a:extLst>
              <a:ext uri="{FF2B5EF4-FFF2-40B4-BE49-F238E27FC236}">
                <a16:creationId xmlns:a16="http://schemas.microsoft.com/office/drawing/2014/main" id="{0E58A49B-6DFF-028E-1B0C-2B56A7AEDE60}"/>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Bild 8">
            <a:extLst>
              <a:ext uri="{FF2B5EF4-FFF2-40B4-BE49-F238E27FC236}">
                <a16:creationId xmlns:a16="http://schemas.microsoft.com/office/drawing/2014/main" id="{F3FA80CD-6FDF-DA4A-C6AF-D9ABFF888939}"/>
              </a:ext>
              <a:ext uri="{C183D7F6-B498-43B3-948B-1728B52AA6E4}">
                <adec:decorative xmlns:adec="http://schemas.microsoft.com/office/drawing/2017/decorative" val="1"/>
              </a:ext>
            </a:extLst>
          </p:cNvPr>
          <p:cNvGrpSpPr/>
          <p:nvPr/>
        </p:nvGrpSpPr>
        <p:grpSpPr>
          <a:xfrm>
            <a:off x="863439" y="1769464"/>
            <a:ext cx="2266950" cy="1962150"/>
            <a:chOff x="8400669" y="2442960"/>
            <a:chExt cx="2266950" cy="1962150"/>
          </a:xfrm>
        </p:grpSpPr>
        <p:sp>
          <p:nvSpPr>
            <p:cNvPr id="5" name="Frihandsfigur: Form 4">
              <a:extLst>
                <a:ext uri="{FF2B5EF4-FFF2-40B4-BE49-F238E27FC236}">
                  <a16:creationId xmlns:a16="http://schemas.microsoft.com/office/drawing/2014/main" id="{C48E2321-BE7C-3FFB-7BEA-5891A3680C21}"/>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18567D81-0D5A-8128-706D-D19AC123C7AE}"/>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6CC5E032-E20E-418E-0339-03DD48F9AEE1}"/>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24D7FC05-F3FC-2584-61FF-4E1874CF45A7}"/>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DC423652-C21F-DF20-8A04-2A198983755F}"/>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AD0E4432-656A-E90D-FA3C-2693D473DD6A}"/>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dirty="0"/>
            </a:p>
          </p:txBody>
        </p:sp>
        <p:sp>
          <p:nvSpPr>
            <p:cNvPr id="12" name="Frihandsfigur: Form 11">
              <a:extLst>
                <a:ext uri="{FF2B5EF4-FFF2-40B4-BE49-F238E27FC236}">
                  <a16:creationId xmlns:a16="http://schemas.microsoft.com/office/drawing/2014/main" id="{BA888AD7-7089-BDCA-D844-D032F5569810}"/>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6A277EA5-571B-F849-820B-3A1C9F556648}"/>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54408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B5C2F3A7-9EC5-9647-B637-DE7D11AB98D4}"/>
              </a:ext>
            </a:extLst>
          </p:cNvPr>
          <p:cNvSpPr>
            <a:spLocks noGrp="1"/>
          </p:cNvSpPr>
          <p:nvPr>
            <p:ph type="pic" sz="quarter" idx="14"/>
          </p:nvPr>
        </p:nvSpPr>
        <p:spPr/>
        <p:txBody>
          <a:bodyPr/>
          <a:lstStyle/>
          <a:p>
            <a:endParaRPr lang="sv-SE"/>
          </a:p>
        </p:txBody>
      </p:sp>
      <p:sp>
        <p:nvSpPr>
          <p:cNvPr id="2" name="Rubrik 1">
            <a:extLst>
              <a:ext uri="{FF2B5EF4-FFF2-40B4-BE49-F238E27FC236}">
                <a16:creationId xmlns:a16="http://schemas.microsoft.com/office/drawing/2014/main" id="{5E9B1A62-0748-4384-8A6F-F807DBB09CF0}"/>
              </a:ext>
            </a:extLst>
          </p:cNvPr>
          <p:cNvSpPr>
            <a:spLocks noGrp="1"/>
          </p:cNvSpPr>
          <p:nvPr>
            <p:ph type="title"/>
          </p:nvPr>
        </p:nvSpPr>
        <p:spPr/>
        <p:txBody>
          <a:bodyPr/>
          <a:lstStyle/>
          <a:p>
            <a:r>
              <a:rPr lang="sv-SE" sz="2800" dirty="0"/>
              <a:t>Vad innebär ett utreseförbud?</a:t>
            </a:r>
          </a:p>
        </p:txBody>
      </p:sp>
      <p:sp>
        <p:nvSpPr>
          <p:cNvPr id="3" name="Platshållare för text 2">
            <a:extLst>
              <a:ext uri="{FF2B5EF4-FFF2-40B4-BE49-F238E27FC236}">
                <a16:creationId xmlns:a16="http://schemas.microsoft.com/office/drawing/2014/main" id="{953CBF3A-4677-4628-8482-D25930575739}"/>
              </a:ext>
            </a:extLst>
          </p:cNvPr>
          <p:cNvSpPr>
            <a:spLocks noGrp="1"/>
          </p:cNvSpPr>
          <p:nvPr>
            <p:ph type="body" sz="quarter" idx="13"/>
          </p:nvPr>
        </p:nvSpPr>
        <p:spPr/>
        <p:txBody>
          <a:bodyPr/>
          <a:lstStyle/>
          <a:p>
            <a:r>
              <a:rPr lang="sv-SE" dirty="0"/>
              <a:t>Ett utreseförbud innebär ett </a:t>
            </a:r>
            <a:r>
              <a:rPr lang="sv-SE" b="1" dirty="0"/>
              <a:t>förbud att lämna Sverige</a:t>
            </a:r>
            <a:r>
              <a:rPr lang="sv-SE" dirty="0"/>
              <a:t>. </a:t>
            </a:r>
          </a:p>
          <a:p>
            <a:r>
              <a:rPr lang="sv-SE" b="1" dirty="0"/>
              <a:t>Passet </a:t>
            </a:r>
            <a:r>
              <a:rPr lang="sv-SE" dirty="0"/>
              <a:t>kan</a:t>
            </a:r>
            <a:r>
              <a:rPr lang="sv-SE" b="1" dirty="0"/>
              <a:t> återkallas </a:t>
            </a:r>
            <a:r>
              <a:rPr lang="sv-SE" dirty="0"/>
              <a:t>och</a:t>
            </a:r>
            <a:r>
              <a:rPr lang="sv-SE" b="1" dirty="0"/>
              <a:t> spärras</a:t>
            </a:r>
            <a:r>
              <a:rPr lang="sv-SE" dirty="0"/>
              <a:t>. Ett reseförbud medför även </a:t>
            </a:r>
            <a:r>
              <a:rPr lang="sv-SE" b="1" dirty="0"/>
              <a:t>passhinder.</a:t>
            </a:r>
          </a:p>
          <a:p>
            <a:r>
              <a:rPr lang="sv-SE" dirty="0"/>
              <a:t>Polisen kan </a:t>
            </a:r>
            <a:r>
              <a:rPr lang="sv-SE" b="1" dirty="0"/>
              <a:t>i förebyggande syfte</a:t>
            </a:r>
            <a:r>
              <a:rPr lang="sv-SE" dirty="0"/>
              <a:t> </a:t>
            </a:r>
            <a:r>
              <a:rPr lang="sv-SE" b="1" dirty="0"/>
              <a:t>efterlysa barnet</a:t>
            </a:r>
            <a:r>
              <a:rPr lang="sv-SE" dirty="0"/>
              <a:t> nationellt och internationellt.</a:t>
            </a:r>
          </a:p>
          <a:p>
            <a:r>
              <a:rPr lang="sv-SE" b="1" dirty="0"/>
              <a:t>Olagligt</a:t>
            </a:r>
            <a:r>
              <a:rPr lang="sv-SE" dirty="0"/>
              <a:t> att föra ut ett barn i strid mot ett beslut om utreseförbud.  </a:t>
            </a:r>
          </a:p>
          <a:p>
            <a:endParaRPr lang="sv-SE" dirty="0"/>
          </a:p>
        </p:txBody>
      </p:sp>
      <p:sp>
        <p:nvSpPr>
          <p:cNvPr id="17" name="Rektangel 16">
            <a:extLst>
              <a:ext uri="{FF2B5EF4-FFF2-40B4-BE49-F238E27FC236}">
                <a16:creationId xmlns:a16="http://schemas.microsoft.com/office/drawing/2014/main" id="{4BB0B3E4-5559-40C1-A4A6-AA573A95EB38}"/>
              </a:ext>
            </a:extLst>
          </p:cNvPr>
          <p:cNvSpPr/>
          <p:nvPr/>
        </p:nvSpPr>
        <p:spPr>
          <a:xfrm>
            <a:off x="8076889" y="0"/>
            <a:ext cx="41151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23CB558-CF50-4118-8FF4-F2D21412D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810" y="816334"/>
            <a:ext cx="5889266" cy="5889266"/>
          </a:xfrm>
          <a:prstGeom prst="rect">
            <a:avLst/>
          </a:prstGeom>
        </p:spPr>
      </p:pic>
    </p:spTree>
    <p:extLst>
      <p:ext uri="{BB962C8B-B14F-4D97-AF65-F5344CB8AC3E}">
        <p14:creationId xmlns:p14="http://schemas.microsoft.com/office/powerpoint/2010/main" val="91878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E65476B-77A1-4B40-A0BF-94A4270DAF4C}"/>
              </a:ext>
            </a:extLst>
          </p:cNvPr>
          <p:cNvSpPr/>
          <p:nvPr/>
        </p:nvSpPr>
        <p:spPr>
          <a:xfrm>
            <a:off x="8077200" y="0"/>
            <a:ext cx="41148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A9049F1-E983-492F-A94B-A2E49F0CF29C}"/>
              </a:ext>
            </a:extLst>
          </p:cNvPr>
          <p:cNvSpPr>
            <a:spLocks noGrp="1"/>
          </p:cNvSpPr>
          <p:nvPr>
            <p:ph type="title"/>
          </p:nvPr>
        </p:nvSpPr>
        <p:spPr>
          <a:xfrm>
            <a:off x="619759" y="561824"/>
            <a:ext cx="7457441" cy="921543"/>
          </a:xfrm>
        </p:spPr>
        <p:txBody>
          <a:bodyPr>
            <a:normAutofit/>
          </a:bodyPr>
          <a:lstStyle/>
          <a:p>
            <a:r>
              <a:rPr lang="sv-SE" sz="2800" dirty="0"/>
              <a:t>Utreseförbud och vård enligt LVU</a:t>
            </a:r>
          </a:p>
        </p:txBody>
      </p:sp>
      <p:sp>
        <p:nvSpPr>
          <p:cNvPr id="3" name="Platshållare för text 2">
            <a:extLst>
              <a:ext uri="{FF2B5EF4-FFF2-40B4-BE49-F238E27FC236}">
                <a16:creationId xmlns:a16="http://schemas.microsoft.com/office/drawing/2014/main" id="{2D60A02A-A263-4D56-9D7B-8F2F332A571D}"/>
              </a:ext>
            </a:extLst>
          </p:cNvPr>
          <p:cNvSpPr>
            <a:spLocks noGrp="1"/>
          </p:cNvSpPr>
          <p:nvPr>
            <p:ph type="body" sz="quarter" idx="16"/>
          </p:nvPr>
        </p:nvSpPr>
        <p:spPr/>
        <p:txBody>
          <a:bodyPr/>
          <a:lstStyle/>
          <a:p>
            <a:pPr marL="342900" indent="-342900">
              <a:buFont typeface="Arial" panose="020B0604020202020204" pitchFamily="34" charset="0"/>
              <a:buChar char="•"/>
            </a:pPr>
            <a:r>
              <a:rPr lang="sv-SE" dirty="0"/>
              <a:t>Beslut om utreseförbud kan fattas både när det finns förutsättningar för LVU-vård och när det inte gör det.</a:t>
            </a:r>
          </a:p>
          <a:p>
            <a:pPr marL="342900" indent="-342900">
              <a:buFont typeface="Arial" panose="020B0604020202020204" pitchFamily="34" charset="0"/>
              <a:buChar char="•"/>
            </a:pPr>
            <a:r>
              <a:rPr lang="sv-SE" dirty="0"/>
              <a:t>Beslut kan fattas oavsett om barnet samtycker.  </a:t>
            </a:r>
          </a:p>
          <a:p>
            <a:pPr marL="342900" indent="-342900">
              <a:buFont typeface="Arial" panose="020B0604020202020204" pitchFamily="34" charset="0"/>
              <a:buChar char="•"/>
            </a:pPr>
            <a:r>
              <a:rPr lang="sv-SE" dirty="0"/>
              <a:t>Utreseförbud ersätter inte beslut om frivilliga insatser och beslut om vård enligt </a:t>
            </a:r>
            <a:r>
              <a:rPr lang="sv-SE" dirty="0" err="1"/>
              <a:t>SoL.</a:t>
            </a:r>
            <a:r>
              <a:rPr lang="sv-SE" dirty="0"/>
              <a:t> </a:t>
            </a:r>
          </a:p>
          <a:p>
            <a:pPr marL="342900" indent="-342900">
              <a:buFont typeface="Arial" panose="020B0604020202020204" pitchFamily="34" charset="0"/>
              <a:buChar char="•"/>
            </a:pPr>
            <a:r>
              <a:rPr lang="sv-SE" dirty="0"/>
              <a:t>Beslut om utreseförbud och tillfälligt utreseförbud hindrar inte beslut om utvisning, avisning eller utlämning. </a:t>
            </a:r>
          </a:p>
          <a:p>
            <a:endParaRPr lang="sv-SE" dirty="0"/>
          </a:p>
        </p:txBody>
      </p:sp>
      <p:pic>
        <p:nvPicPr>
          <p:cNvPr id="8" name="Bildobjekt 7">
            <a:extLst>
              <a:ext uri="{FF2B5EF4-FFF2-40B4-BE49-F238E27FC236}">
                <a16:creationId xmlns:a16="http://schemas.microsoft.com/office/drawing/2014/main" id="{7FD4848E-D57C-4EEB-9EAE-2B05D7D13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04016"/>
            <a:ext cx="6858000" cy="6858000"/>
          </a:xfrm>
          <a:prstGeom prst="rect">
            <a:avLst/>
          </a:prstGeom>
        </p:spPr>
      </p:pic>
    </p:spTree>
    <p:extLst>
      <p:ext uri="{BB962C8B-B14F-4D97-AF65-F5344CB8AC3E}">
        <p14:creationId xmlns:p14="http://schemas.microsoft.com/office/powerpoint/2010/main" val="158366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880669-6FA6-4638-829C-4E022BC0C306}"/>
              </a:ext>
            </a:extLst>
          </p:cNvPr>
          <p:cNvSpPr>
            <a:spLocks noGrp="1"/>
          </p:cNvSpPr>
          <p:nvPr>
            <p:ph type="title"/>
          </p:nvPr>
        </p:nvSpPr>
        <p:spPr/>
        <p:txBody>
          <a:bodyPr/>
          <a:lstStyle/>
          <a:p>
            <a:r>
              <a:rPr lang="sv-SE" sz="2800" dirty="0"/>
              <a:t>Handläggning av utreseförbud</a:t>
            </a:r>
          </a:p>
        </p:txBody>
      </p:sp>
      <p:sp>
        <p:nvSpPr>
          <p:cNvPr id="3" name="Platshållare för text 2">
            <a:extLst>
              <a:ext uri="{FF2B5EF4-FFF2-40B4-BE49-F238E27FC236}">
                <a16:creationId xmlns:a16="http://schemas.microsoft.com/office/drawing/2014/main" id="{D1D51867-B315-4B3B-BA7A-725161323E82}"/>
              </a:ext>
            </a:extLst>
          </p:cNvPr>
          <p:cNvSpPr>
            <a:spLocks noGrp="1"/>
          </p:cNvSpPr>
          <p:nvPr>
            <p:ph type="body" sz="quarter" idx="16"/>
          </p:nvPr>
        </p:nvSpPr>
        <p:spPr>
          <a:xfrm>
            <a:off x="619760" y="1509286"/>
            <a:ext cx="6809740" cy="4459442"/>
          </a:xfrm>
        </p:spPr>
        <p:txBody>
          <a:bodyPr>
            <a:normAutofit fontScale="77500" lnSpcReduction="20000"/>
          </a:bodyPr>
          <a:lstStyle/>
          <a:p>
            <a:r>
              <a:rPr lang="sv-SE" sz="2600" dirty="0"/>
              <a:t>Utreseförbud beslutas av förvaltningsrätten efter </a:t>
            </a:r>
            <a:r>
              <a:rPr lang="sv-SE" sz="2600" b="1" dirty="0"/>
              <a:t>ansökan</a:t>
            </a:r>
            <a:r>
              <a:rPr lang="sv-SE" sz="2600" dirty="0"/>
              <a:t> av socialnämnden. </a:t>
            </a:r>
          </a:p>
          <a:p>
            <a:r>
              <a:rPr lang="sv-SE" sz="2600" b="1" dirty="0"/>
              <a:t>Omprövning </a:t>
            </a:r>
            <a:r>
              <a:rPr lang="sv-SE" sz="2600" dirty="0"/>
              <a:t>var sjätte månad.</a:t>
            </a:r>
          </a:p>
          <a:p>
            <a:r>
              <a:rPr lang="sv-SE" sz="2600" dirty="0"/>
              <a:t>Socialnämnden kan besluta om </a:t>
            </a:r>
            <a:r>
              <a:rPr lang="sv-SE" sz="2600" b="1" dirty="0"/>
              <a:t>tillfälligt utreseförbud </a:t>
            </a:r>
            <a:r>
              <a:rPr lang="sv-SE" sz="2600" dirty="0"/>
              <a:t>i brådskande situationer.</a:t>
            </a:r>
          </a:p>
          <a:p>
            <a:r>
              <a:rPr lang="sv-SE" sz="2600" dirty="0"/>
              <a:t>Socialnämnden ska genast skicka en </a:t>
            </a:r>
            <a:r>
              <a:rPr lang="sv-SE" sz="2600" b="1" dirty="0"/>
              <a:t>kopia</a:t>
            </a:r>
            <a:r>
              <a:rPr lang="sv-SE" sz="2600" dirty="0"/>
              <a:t> av ett beslut </a:t>
            </a:r>
            <a:r>
              <a:rPr lang="sv-SE" sz="2600" b="1" dirty="0"/>
              <a:t>till Polismyndigheten</a:t>
            </a:r>
            <a:r>
              <a:rPr lang="sv-SE" sz="2600" dirty="0"/>
              <a:t>.</a:t>
            </a:r>
          </a:p>
          <a:p>
            <a:r>
              <a:rPr lang="sv-SE" sz="2600" dirty="0"/>
              <a:t>Beslutet om utreseförbud kan </a:t>
            </a:r>
            <a:r>
              <a:rPr lang="sv-SE" sz="2600" b="1" dirty="0"/>
              <a:t>överklagas</a:t>
            </a:r>
            <a:r>
              <a:rPr lang="sv-SE" sz="2600" dirty="0"/>
              <a:t>.</a:t>
            </a:r>
            <a:endParaRPr lang="sv-SE" sz="2600" b="1" dirty="0"/>
          </a:p>
          <a:p>
            <a:r>
              <a:rPr lang="sv-SE" sz="2600" dirty="0"/>
              <a:t>Socialnämnden kan fatta beslut om </a:t>
            </a:r>
            <a:r>
              <a:rPr lang="sv-SE" sz="2600" b="1" dirty="0"/>
              <a:t>undantag från utreseförbud </a:t>
            </a:r>
            <a:r>
              <a:rPr lang="sv-SE" sz="2600" dirty="0"/>
              <a:t>för en viss resa. </a:t>
            </a:r>
          </a:p>
          <a:p>
            <a:endParaRPr lang="sv-SE" dirty="0"/>
          </a:p>
          <a:p>
            <a:endParaRPr lang="sv-SE" dirty="0"/>
          </a:p>
        </p:txBody>
      </p:sp>
      <p:pic>
        <p:nvPicPr>
          <p:cNvPr id="11" name="Bildobjekt 10">
            <a:extLst>
              <a:ext uri="{FF2B5EF4-FFF2-40B4-BE49-F238E27FC236}">
                <a16:creationId xmlns:a16="http://schemas.microsoft.com/office/drawing/2014/main" id="{1FE8A26F-FB6E-494E-B13A-099989483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328186"/>
            <a:ext cx="2362200" cy="2362200"/>
          </a:xfrm>
          <a:prstGeom prst="rect">
            <a:avLst/>
          </a:prstGeom>
        </p:spPr>
      </p:pic>
      <p:pic>
        <p:nvPicPr>
          <p:cNvPr id="13" name="Bildobjekt 12">
            <a:extLst>
              <a:ext uri="{FF2B5EF4-FFF2-40B4-BE49-F238E27FC236}">
                <a16:creationId xmlns:a16="http://schemas.microsoft.com/office/drawing/2014/main" id="{49E6A08B-BEED-477D-94C5-7182810C6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023" y="1483367"/>
            <a:ext cx="2087217" cy="2087217"/>
          </a:xfrm>
          <a:prstGeom prst="rect">
            <a:avLst/>
          </a:prstGeom>
        </p:spPr>
      </p:pic>
      <p:pic>
        <p:nvPicPr>
          <p:cNvPr id="15" name="Bild 14" descr="Flygplan">
            <a:extLst>
              <a:ext uri="{FF2B5EF4-FFF2-40B4-BE49-F238E27FC236}">
                <a16:creationId xmlns:a16="http://schemas.microsoft.com/office/drawing/2014/main" id="{E4B274E8-BAAC-4DC0-9C54-AE635331F5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27393">
            <a:off x="8623947" y="3378351"/>
            <a:ext cx="1578527" cy="1578527"/>
          </a:xfrm>
          <a:prstGeom prst="rect">
            <a:avLst/>
          </a:prstGeom>
        </p:spPr>
      </p:pic>
      <p:pic>
        <p:nvPicPr>
          <p:cNvPr id="19" name="Bild 18" descr="E-post">
            <a:extLst>
              <a:ext uri="{FF2B5EF4-FFF2-40B4-BE49-F238E27FC236}">
                <a16:creationId xmlns:a16="http://schemas.microsoft.com/office/drawing/2014/main" id="{103FBB72-8F5D-4612-9111-8F9F59349E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8145" y="4624131"/>
            <a:ext cx="1344597" cy="1344597"/>
          </a:xfrm>
          <a:prstGeom prst="rect">
            <a:avLst/>
          </a:prstGeom>
        </p:spPr>
      </p:pic>
      <p:pic>
        <p:nvPicPr>
          <p:cNvPr id="21" name="Bild 20" descr="Rotorljus">
            <a:extLst>
              <a:ext uri="{FF2B5EF4-FFF2-40B4-BE49-F238E27FC236}">
                <a16:creationId xmlns:a16="http://schemas.microsoft.com/office/drawing/2014/main" id="{09A966B6-6947-4CD0-9665-9C27642A71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4483" y="2367572"/>
            <a:ext cx="1288774" cy="1288774"/>
          </a:xfrm>
          <a:prstGeom prst="rect">
            <a:avLst/>
          </a:prstGeom>
        </p:spPr>
      </p:pic>
    </p:spTree>
    <p:extLst>
      <p:ext uri="{BB962C8B-B14F-4D97-AF65-F5344CB8AC3E}">
        <p14:creationId xmlns:p14="http://schemas.microsoft.com/office/powerpoint/2010/main" val="206348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57BCBA-A816-80E5-E1D0-8BFFB3CD4E1E}"/>
              </a:ext>
            </a:extLst>
          </p:cNvPr>
          <p:cNvSpPr>
            <a:spLocks noGrp="1"/>
          </p:cNvSpPr>
          <p:nvPr>
            <p:ph type="title"/>
          </p:nvPr>
        </p:nvSpPr>
        <p:spPr>
          <a:xfrm>
            <a:off x="636889" y="540000"/>
            <a:ext cx="1835111" cy="1080000"/>
          </a:xfrm>
        </p:spPr>
        <p:txBody>
          <a:bodyPr/>
          <a:lstStyle/>
          <a:p>
            <a:r>
              <a:rPr lang="sv-SE" sz="2800" dirty="0"/>
              <a:t>Hur går </a:t>
            </a:r>
            <a:br>
              <a:rPr lang="sv-SE" sz="2800" dirty="0"/>
            </a:br>
            <a:r>
              <a:rPr lang="sv-SE" sz="2800" dirty="0"/>
              <a:t>det till? </a:t>
            </a:r>
          </a:p>
        </p:txBody>
      </p:sp>
      <p:pic>
        <p:nvPicPr>
          <p:cNvPr id="2" name="Bildobjekt 1">
            <a:extLst>
              <a:ext uri="{FF2B5EF4-FFF2-40B4-BE49-F238E27FC236}">
                <a16:creationId xmlns:a16="http://schemas.microsoft.com/office/drawing/2014/main" id="{B04B3272-235A-CC81-D260-3C798730E0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72000" y="-13606"/>
            <a:ext cx="9720000" cy="6871606"/>
          </a:xfrm>
          <a:prstGeom prst="rect">
            <a:avLst/>
          </a:prstGeom>
        </p:spPr>
      </p:pic>
    </p:spTree>
    <p:extLst>
      <p:ext uri="{BB962C8B-B14F-4D97-AF65-F5344CB8AC3E}">
        <p14:creationId xmlns:p14="http://schemas.microsoft.com/office/powerpoint/2010/main" val="45670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24532" cy="571170"/>
          </a:xfrm>
        </p:spPr>
        <p:txBody>
          <a:bodyPr/>
          <a:lstStyle/>
          <a:p>
            <a:r>
              <a:rPr lang="sv-SE" sz="2800" dirty="0"/>
              <a:t>Instruktion till dig som håller i presentation och diskussion</a:t>
            </a:r>
          </a:p>
        </p:txBody>
      </p:sp>
      <p:sp>
        <p:nvSpPr>
          <p:cNvPr id="9" name="Platshållare för text 8">
            <a:extLst>
              <a:ext uri="{FF2B5EF4-FFF2-40B4-BE49-F238E27FC236}">
                <a16:creationId xmlns:a16="http://schemas.microsoft.com/office/drawing/2014/main" id="{FF3805A9-7A1A-4BBA-B020-E08CA2C0641A}"/>
              </a:ext>
            </a:extLst>
          </p:cNvPr>
          <p:cNvSpPr>
            <a:spLocks noGrp="1"/>
          </p:cNvSpPr>
          <p:nvPr>
            <p:ph type="body" sz="quarter" idx="13"/>
          </p:nvPr>
        </p:nvSpPr>
        <p:spPr>
          <a:xfrm>
            <a:off x="636888" y="1141665"/>
            <a:ext cx="11158560" cy="4562450"/>
          </a:xfrm>
        </p:spPr>
        <p:txBody>
          <a:bodyPr/>
          <a:lstStyle/>
          <a:p>
            <a:pPr marL="0" indent="0">
              <a:buNone/>
            </a:pPr>
            <a:r>
              <a:rPr lang="sv-SE" b="1" dirty="0"/>
              <a:t>Målgrupp</a:t>
            </a:r>
            <a:r>
              <a:rPr lang="sv-SE" dirty="0"/>
              <a:t> </a:t>
            </a:r>
            <a:r>
              <a:rPr lang="sv-SE" b="1" dirty="0"/>
              <a:t>och</a:t>
            </a:r>
            <a:r>
              <a:rPr lang="sv-SE" dirty="0"/>
              <a:t> </a:t>
            </a:r>
            <a:r>
              <a:rPr lang="sv-SE" b="1" dirty="0"/>
              <a:t>syfte</a:t>
            </a:r>
            <a:br>
              <a:rPr lang="sv-SE" dirty="0"/>
            </a:br>
            <a:r>
              <a:rPr lang="sv-SE" dirty="0"/>
              <a:t>Målgruppen för materialet är arbetsgrupper inom socialtjänsten som utreder barns behov av stöd eller skydd. </a:t>
            </a:r>
          </a:p>
          <a:p>
            <a:pPr marL="0" indent="0">
              <a:buNone/>
            </a:pPr>
            <a:r>
              <a:rPr lang="sv-SE" dirty="0"/>
              <a:t>Materialet kan användas som inslag i utbildning eller kompetensutveckling vid interna metodträffar eller planeringsdagar på arbetsplatsen.  </a:t>
            </a:r>
          </a:p>
          <a:p>
            <a:pPr marL="0" indent="0">
              <a:buNone/>
            </a:pPr>
            <a:r>
              <a:rPr lang="sv-SE" dirty="0"/>
              <a:t>Lämplig person att hålla i arbetet utifrån materialet kan vara arbetsledare, samordnare, utvecklingsledare eller liknande. </a:t>
            </a:r>
          </a:p>
          <a:p>
            <a:pPr marL="0" indent="0">
              <a:buNone/>
            </a:pPr>
            <a:r>
              <a:rPr lang="sv-SE" dirty="0"/>
              <a:t>Materialet syftat till att öka kunskapen om utreseförbud samt bidra till kollegialt lärande. Med stöd av materialet kan arbetsgruppen identifiera eventuella utmaningar och behov.</a:t>
            </a:r>
          </a:p>
          <a:p>
            <a:pPr marL="0" indent="0">
              <a:buNone/>
            </a:pPr>
            <a:endParaRPr lang="sv-SE" dirty="0">
              <a:highlight>
                <a:srgbClr val="00FF00"/>
              </a:highlight>
            </a:endParaRPr>
          </a:p>
        </p:txBody>
      </p:sp>
    </p:spTree>
    <p:extLst>
      <p:ext uri="{BB962C8B-B14F-4D97-AF65-F5344CB8AC3E}">
        <p14:creationId xmlns:p14="http://schemas.microsoft.com/office/powerpoint/2010/main" val="95717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11169-5C93-177A-5CC0-02D7457AC16E}"/>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4D40CDD-7FF2-6356-2DBB-F8061709A9AC}"/>
              </a:ext>
            </a:extLst>
          </p:cNvPr>
          <p:cNvSpPr>
            <a:spLocks noGrp="1"/>
          </p:cNvSpPr>
          <p:nvPr>
            <p:ph type="body" sz="quarter" idx="13"/>
          </p:nvPr>
        </p:nvSpPr>
        <p:spPr>
          <a:xfrm>
            <a:off x="4415025" y="1634400"/>
            <a:ext cx="6840000" cy="4583838"/>
          </a:xfrm>
        </p:spPr>
        <p:txBody>
          <a:bodyPr/>
          <a:lstStyle/>
          <a:p>
            <a:pPr marL="342900" indent="-342900"/>
            <a:r>
              <a:rPr lang="sv-SE" dirty="0"/>
              <a:t>Hur gör vi konkret för att handlägga utreseförbud? Vilka arbetssätt har vi?</a:t>
            </a:r>
          </a:p>
          <a:p>
            <a:pPr marL="342900" indent="-342900"/>
            <a:r>
              <a:rPr lang="sv-SE" dirty="0"/>
              <a:t>Vilka rutiner är nedskrivna? </a:t>
            </a:r>
          </a:p>
          <a:p>
            <a:pPr marL="342900" indent="-342900"/>
            <a:r>
              <a:rPr lang="sv-SE" dirty="0"/>
              <a:t>Känns något moment otydligt eller svårt?</a:t>
            </a:r>
          </a:p>
          <a:p>
            <a:pPr marL="342900" indent="-342900"/>
            <a:r>
              <a:rPr lang="sv-SE" dirty="0"/>
              <a:t>Hur fungerar våra arbetssätt och rutiner i akuta situationer, utanför kontorstid eller under semesterperioder?  </a:t>
            </a:r>
          </a:p>
          <a:p>
            <a:pPr marL="342900" indent="-342900"/>
            <a:endParaRPr lang="sv-SE" dirty="0"/>
          </a:p>
          <a:p>
            <a:pPr marL="342900" indent="-342900"/>
            <a:endParaRPr lang="sv-SE" sz="2400" dirty="0"/>
          </a:p>
          <a:p>
            <a:pPr marL="342900" indent="-342900"/>
            <a:endParaRPr lang="sv-SE" sz="2400" dirty="0"/>
          </a:p>
        </p:txBody>
      </p:sp>
      <p:sp>
        <p:nvSpPr>
          <p:cNvPr id="7" name="Rektangel 6">
            <a:extLst>
              <a:ext uri="{FF2B5EF4-FFF2-40B4-BE49-F238E27FC236}">
                <a16:creationId xmlns:a16="http://schemas.microsoft.com/office/drawing/2014/main" id="{81498735-D20B-517E-D4CA-DEAAC81A0330}"/>
              </a:ext>
              <a:ext uri="{C183D7F6-B498-43B3-948B-1728B52AA6E4}">
                <adec:decorative xmlns:adec="http://schemas.microsoft.com/office/drawing/2017/decorative" val="1"/>
              </a:ext>
            </a:extLst>
          </p:cNvPr>
          <p:cNvSpPr/>
          <p:nvPr/>
        </p:nvSpPr>
        <p:spPr>
          <a:xfrm>
            <a:off x="-80579"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Bild 8">
            <a:extLst>
              <a:ext uri="{FF2B5EF4-FFF2-40B4-BE49-F238E27FC236}">
                <a16:creationId xmlns:a16="http://schemas.microsoft.com/office/drawing/2014/main" id="{A5063CAE-1B02-2458-C33E-24FE8ED7BD57}"/>
              </a:ext>
              <a:ext uri="{C183D7F6-B498-43B3-948B-1728B52AA6E4}">
                <adec:decorative xmlns:adec="http://schemas.microsoft.com/office/drawing/2017/decorative" val="1"/>
              </a:ext>
            </a:extLst>
          </p:cNvPr>
          <p:cNvGrpSpPr/>
          <p:nvPr/>
        </p:nvGrpSpPr>
        <p:grpSpPr>
          <a:xfrm>
            <a:off x="863439" y="1769464"/>
            <a:ext cx="2266950" cy="1962150"/>
            <a:chOff x="8400669" y="2442960"/>
            <a:chExt cx="2266950" cy="1962150"/>
          </a:xfrm>
        </p:grpSpPr>
        <p:sp>
          <p:nvSpPr>
            <p:cNvPr id="5" name="Frihandsfigur: Form 4">
              <a:extLst>
                <a:ext uri="{FF2B5EF4-FFF2-40B4-BE49-F238E27FC236}">
                  <a16:creationId xmlns:a16="http://schemas.microsoft.com/office/drawing/2014/main" id="{2D7BC2C7-8762-CEA4-4801-B070FE62B4C2}"/>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E1A303C8-1CE8-FA33-F4A9-BFFACC1887B6}"/>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51C0547F-ACF6-BD16-F7F1-3695B29BEBE2}"/>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3AD2AC7-93A5-C265-76DC-6676FC925FCE}"/>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0F8373D0-597D-DB4B-F32F-384A82DC2D0D}"/>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6F5100C3-4E65-3126-629F-C978E501DD45}"/>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dirty="0"/>
            </a:p>
          </p:txBody>
        </p:sp>
        <p:sp>
          <p:nvSpPr>
            <p:cNvPr id="12" name="Frihandsfigur: Form 11">
              <a:extLst>
                <a:ext uri="{FF2B5EF4-FFF2-40B4-BE49-F238E27FC236}">
                  <a16:creationId xmlns:a16="http://schemas.microsoft.com/office/drawing/2014/main" id="{65527B51-F342-2B48-C957-0497B104E9AA}"/>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A06B394-7A52-01A1-DB4E-BEDC87783434}"/>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141404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8FA3-BB2E-AF3A-275A-30F800BE95AA}"/>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512B342-E3DF-9F55-0C6F-534B1583D49D}"/>
              </a:ext>
            </a:extLst>
          </p:cNvPr>
          <p:cNvSpPr>
            <a:spLocks noGrp="1"/>
          </p:cNvSpPr>
          <p:nvPr>
            <p:ph type="title"/>
          </p:nvPr>
        </p:nvSpPr>
        <p:spPr>
          <a:xfrm>
            <a:off x="636889" y="540000"/>
            <a:ext cx="5459111" cy="1080000"/>
          </a:xfrm>
        </p:spPr>
        <p:txBody>
          <a:bodyPr/>
          <a:lstStyle/>
          <a:p>
            <a:r>
              <a:rPr lang="sv-SE" sz="2800" dirty="0"/>
              <a:t>Planera fortsatt arbete</a:t>
            </a:r>
          </a:p>
        </p:txBody>
      </p:sp>
      <p:sp>
        <p:nvSpPr>
          <p:cNvPr id="11" name="Rektangel: rundade hörn 10">
            <a:extLst>
              <a:ext uri="{FF2B5EF4-FFF2-40B4-BE49-F238E27FC236}">
                <a16:creationId xmlns:a16="http://schemas.microsoft.com/office/drawing/2014/main" id="{6824EFFB-DF22-F69A-0A28-603BDFF7A5F0}"/>
              </a:ext>
              <a:ext uri="{C183D7F6-B498-43B3-948B-1728B52AA6E4}">
                <adec:decorative xmlns:adec="http://schemas.microsoft.com/office/drawing/2017/decorative" val="1"/>
              </a:ext>
            </a:extLst>
          </p:cNvPr>
          <p:cNvSpPr/>
          <p:nvPr/>
        </p:nvSpPr>
        <p:spPr>
          <a:xfrm>
            <a:off x="2179786" y="2005318"/>
            <a:ext cx="7832428" cy="548640"/>
          </a:xfrm>
          <a:prstGeom prst="roundRect">
            <a:avLst>
              <a:gd name="adj" fmla="val 50000"/>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8" name="Text 1">
            <a:extLst>
              <a:ext uri="{FF2B5EF4-FFF2-40B4-BE49-F238E27FC236}">
                <a16:creationId xmlns:a16="http://schemas.microsoft.com/office/drawing/2014/main" id="{6488B253-50DF-8A75-2DCB-51E14E03620D}"/>
              </a:ext>
            </a:extLst>
          </p:cNvPr>
          <p:cNvSpPr txBox="1">
            <a:spLocks/>
          </p:cNvSpPr>
          <p:nvPr/>
        </p:nvSpPr>
        <p:spPr>
          <a:xfrm>
            <a:off x="2728085" y="2085014"/>
            <a:ext cx="7005194"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rgbClr val="FFFFFF"/>
                </a:solidFill>
                <a:effectLst/>
                <a:uLnTx/>
                <a:uFillTx/>
                <a:latin typeface="Noto Sans"/>
                <a:ea typeface="+mj-ea"/>
                <a:cs typeface="+mj-cs"/>
              </a:rPr>
              <a:t>Vad behöver vi ta reda på eller göra? </a:t>
            </a:r>
            <a:endParaRPr kumimoji="0" lang="sv-SE" sz="2400" b="1" i="0" u="none" strike="noStrike" kern="1200" cap="none" spc="0" normalizeH="0" baseline="0" noProof="0" dirty="0">
              <a:ln>
                <a:noFill/>
              </a:ln>
              <a:solidFill>
                <a:srgbClr val="FFFFFF"/>
              </a:solidFill>
              <a:effectLst/>
              <a:uLnTx/>
              <a:uFillTx/>
              <a:latin typeface="Noto Sans"/>
              <a:ea typeface="+mj-ea"/>
              <a:cs typeface="+mj-cs"/>
            </a:endParaRPr>
          </a:p>
        </p:txBody>
      </p:sp>
      <p:pic>
        <p:nvPicPr>
          <p:cNvPr id="7" name="Bildobjekt 6" descr="Logotyp Socialstyrelsen">
            <a:extLst>
              <a:ext uri="{FF2B5EF4-FFF2-40B4-BE49-F238E27FC236}">
                <a16:creationId xmlns:a16="http://schemas.microsoft.com/office/drawing/2014/main" id="{4276B6B2-F07C-E514-3113-69C39B9161A0}"/>
              </a:ext>
            </a:extLst>
          </p:cNvPr>
          <p:cNvPicPr>
            <a:picLocks noChangeAspect="1"/>
          </p:cNvPicPr>
          <p:nvPr/>
        </p:nvPicPr>
        <p:blipFill>
          <a:blip r:embed="rId3"/>
          <a:stretch>
            <a:fillRect/>
          </a:stretch>
        </p:blipFill>
        <p:spPr>
          <a:xfrm>
            <a:off x="10128113" y="6333464"/>
            <a:ext cx="1440000" cy="295715"/>
          </a:xfrm>
          <a:prstGeom prst="rect">
            <a:avLst/>
          </a:prstGeom>
        </p:spPr>
      </p:pic>
      <p:pic>
        <p:nvPicPr>
          <p:cNvPr id="2" name="Bildobjekt 1">
            <a:extLst>
              <a:ext uri="{FF2B5EF4-FFF2-40B4-BE49-F238E27FC236}">
                <a16:creationId xmlns:a16="http://schemas.microsoft.com/office/drawing/2014/main" id="{1462C642-46E2-6E40-8174-30EB750B8CE3}"/>
              </a:ext>
            </a:extLst>
          </p:cNvPr>
          <p:cNvPicPr>
            <a:picLocks noChangeAspect="1"/>
          </p:cNvPicPr>
          <p:nvPr/>
        </p:nvPicPr>
        <p:blipFill>
          <a:blip r:embed="rId4"/>
          <a:stretch>
            <a:fillRect/>
          </a:stretch>
        </p:blipFill>
        <p:spPr>
          <a:xfrm>
            <a:off x="8229607" y="-494491"/>
            <a:ext cx="1776303" cy="2960504"/>
          </a:xfrm>
          <a:prstGeom prst="rect">
            <a:avLst/>
          </a:prstGeom>
        </p:spPr>
      </p:pic>
      <p:sp>
        <p:nvSpPr>
          <p:cNvPr id="5" name="Rektangel: rundade hörn 4">
            <a:extLst>
              <a:ext uri="{FF2B5EF4-FFF2-40B4-BE49-F238E27FC236}">
                <a16:creationId xmlns:a16="http://schemas.microsoft.com/office/drawing/2014/main" id="{E1320FB4-9BFE-B5E5-C42E-7D34918C7867}"/>
              </a:ext>
              <a:ext uri="{C183D7F6-B498-43B3-948B-1728B52AA6E4}">
                <adec:decorative xmlns:adec="http://schemas.microsoft.com/office/drawing/2017/decorative" val="1"/>
              </a:ext>
            </a:extLst>
          </p:cNvPr>
          <p:cNvSpPr/>
          <p:nvPr/>
        </p:nvSpPr>
        <p:spPr>
          <a:xfrm>
            <a:off x="2179786" y="2790057"/>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8" name="Rektangel: rundade hörn 7">
            <a:extLst>
              <a:ext uri="{FF2B5EF4-FFF2-40B4-BE49-F238E27FC236}">
                <a16:creationId xmlns:a16="http://schemas.microsoft.com/office/drawing/2014/main" id="{5F0B1852-DDBB-2370-CF92-D40504FDE8A6}"/>
              </a:ext>
              <a:ext uri="{C183D7F6-B498-43B3-948B-1728B52AA6E4}">
                <adec:decorative xmlns:adec="http://schemas.microsoft.com/office/drawing/2017/decorative" val="1"/>
              </a:ext>
            </a:extLst>
          </p:cNvPr>
          <p:cNvSpPr/>
          <p:nvPr/>
        </p:nvSpPr>
        <p:spPr>
          <a:xfrm>
            <a:off x="2179786" y="3581620"/>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2" name="Rektangel: rundade hörn 21">
            <a:extLst>
              <a:ext uri="{FF2B5EF4-FFF2-40B4-BE49-F238E27FC236}">
                <a16:creationId xmlns:a16="http://schemas.microsoft.com/office/drawing/2014/main" id="{595EAD30-ED09-B836-AFFF-16BBD5F53FA5}"/>
              </a:ext>
              <a:ext uri="{C183D7F6-B498-43B3-948B-1728B52AA6E4}">
                <adec:decorative xmlns:adec="http://schemas.microsoft.com/office/drawing/2017/decorative" val="1"/>
              </a:ext>
            </a:extLst>
          </p:cNvPr>
          <p:cNvSpPr/>
          <p:nvPr/>
        </p:nvSpPr>
        <p:spPr>
          <a:xfrm>
            <a:off x="2179786" y="4368646"/>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3" name="Text 2">
            <a:extLst>
              <a:ext uri="{FF2B5EF4-FFF2-40B4-BE49-F238E27FC236}">
                <a16:creationId xmlns:a16="http://schemas.microsoft.com/office/drawing/2014/main" id="{97388F54-555F-4E30-4176-A2BEFC717FA3}"/>
              </a:ext>
            </a:extLst>
          </p:cNvPr>
          <p:cNvSpPr txBox="1">
            <a:spLocks/>
          </p:cNvSpPr>
          <p:nvPr/>
        </p:nvSpPr>
        <p:spPr>
          <a:xfrm>
            <a:off x="2728084" y="2869753"/>
            <a:ext cx="7005195"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Vem ska göra det?</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4" name="Text 3">
            <a:extLst>
              <a:ext uri="{FF2B5EF4-FFF2-40B4-BE49-F238E27FC236}">
                <a16:creationId xmlns:a16="http://schemas.microsoft.com/office/drawing/2014/main" id="{7E472FB7-BF4E-23F4-4B14-B80FC099A7E6}"/>
              </a:ext>
            </a:extLst>
          </p:cNvPr>
          <p:cNvSpPr txBox="1">
            <a:spLocks/>
          </p:cNvSpPr>
          <p:nvPr/>
        </p:nvSpPr>
        <p:spPr>
          <a:xfrm>
            <a:off x="2728085" y="3654492"/>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När ska det göras?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5" name="Text 4">
            <a:extLst>
              <a:ext uri="{FF2B5EF4-FFF2-40B4-BE49-F238E27FC236}">
                <a16:creationId xmlns:a16="http://schemas.microsoft.com/office/drawing/2014/main" id="{72218BC5-C28A-596A-D8B5-A86EDD088660}"/>
              </a:ext>
            </a:extLst>
          </p:cNvPr>
          <p:cNvSpPr txBox="1">
            <a:spLocks/>
          </p:cNvSpPr>
          <p:nvPr/>
        </p:nvSpPr>
        <p:spPr>
          <a:xfrm>
            <a:off x="2728085" y="4445516"/>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Hur följer vi upp det?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Tree>
    <p:extLst>
      <p:ext uri="{BB962C8B-B14F-4D97-AF65-F5344CB8AC3E}">
        <p14:creationId xmlns:p14="http://schemas.microsoft.com/office/powerpoint/2010/main" val="62901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39CD-4836-E5CA-CA40-581A49059AC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D43AB85-5863-A85E-6F18-37825817F73D}"/>
              </a:ext>
            </a:extLst>
          </p:cNvPr>
          <p:cNvSpPr>
            <a:spLocks noGrp="1"/>
          </p:cNvSpPr>
          <p:nvPr>
            <p:ph type="title"/>
          </p:nvPr>
        </p:nvSpPr>
        <p:spPr>
          <a:xfrm>
            <a:off x="637200" y="540000"/>
            <a:ext cx="6982800" cy="2847601"/>
          </a:xfrm>
        </p:spPr>
        <p:txBody>
          <a:bodyPr/>
          <a:lstStyle/>
          <a:p>
            <a:br>
              <a:rPr lang="sv-SE" dirty="0"/>
            </a:br>
            <a:r>
              <a:rPr lang="sv-SE" dirty="0"/>
              <a:t>Fördjupning utifrån fallbeskrivningar och domar</a:t>
            </a:r>
            <a:br>
              <a:rPr lang="sv-SE" dirty="0"/>
            </a:br>
            <a:endParaRPr lang="sv-SE" dirty="0"/>
          </a:p>
        </p:txBody>
      </p:sp>
      <p:sp>
        <p:nvSpPr>
          <p:cNvPr id="3" name="Platshållare för text 2">
            <a:extLst>
              <a:ext uri="{FF2B5EF4-FFF2-40B4-BE49-F238E27FC236}">
                <a16:creationId xmlns:a16="http://schemas.microsoft.com/office/drawing/2014/main" id="{F62C2B13-27E1-7E84-7E2C-2063B05A92E4}"/>
              </a:ext>
            </a:extLst>
          </p:cNvPr>
          <p:cNvSpPr>
            <a:spLocks noGrp="1"/>
          </p:cNvSpPr>
          <p:nvPr>
            <p:ph type="body" idx="1"/>
          </p:nvPr>
        </p:nvSpPr>
        <p:spPr/>
        <p:txBody>
          <a:bodyPr/>
          <a:lstStyle/>
          <a:p>
            <a:r>
              <a:rPr lang="sv-SE" dirty="0"/>
              <a:t>3</a:t>
            </a:r>
          </a:p>
        </p:txBody>
      </p:sp>
    </p:spTree>
    <p:extLst>
      <p:ext uri="{BB962C8B-B14F-4D97-AF65-F5344CB8AC3E}">
        <p14:creationId xmlns:p14="http://schemas.microsoft.com/office/powerpoint/2010/main" val="189353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1388C0C4-4E63-AF61-6348-B9654E7F150D}"/>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294F41AD-1FCD-9642-571E-49719E1AA0FF}"/>
              </a:ext>
            </a:extLst>
          </p:cNvPr>
          <p:cNvSpPr>
            <a:spLocks noGrp="1"/>
          </p:cNvSpPr>
          <p:nvPr>
            <p:ph type="title"/>
          </p:nvPr>
        </p:nvSpPr>
        <p:spPr>
          <a:xfrm>
            <a:off x="636888" y="540000"/>
            <a:ext cx="10724532" cy="571170"/>
          </a:xfrm>
        </p:spPr>
        <p:txBody>
          <a:bodyPr/>
          <a:lstStyle/>
          <a:p>
            <a:r>
              <a:rPr kumimoji="0" lang="sv-SE" sz="2800" b="1" i="0" u="none" strike="noStrike" kern="1200" cap="none" spc="0" normalizeH="0" baseline="0" noProof="0" dirty="0">
                <a:ln>
                  <a:noFill/>
                </a:ln>
                <a:solidFill>
                  <a:srgbClr val="000000"/>
                </a:solidFill>
                <a:effectLst/>
                <a:uLnTx/>
                <a:uFillTx/>
                <a:latin typeface="Noto Sans"/>
                <a:ea typeface="+mj-ea"/>
                <a:cs typeface="+mj-cs"/>
              </a:rPr>
              <a:t>Välj fallbeskrivning</a:t>
            </a:r>
            <a:endParaRPr lang="sv-SE" sz="2800" dirty="0">
              <a:solidFill>
                <a:srgbClr val="FF0000"/>
              </a:solidFill>
            </a:endParaRPr>
          </a:p>
        </p:txBody>
      </p:sp>
      <p:sp>
        <p:nvSpPr>
          <p:cNvPr id="9" name="Platshållare för text 8">
            <a:extLst>
              <a:ext uri="{FF2B5EF4-FFF2-40B4-BE49-F238E27FC236}">
                <a16:creationId xmlns:a16="http://schemas.microsoft.com/office/drawing/2014/main" id="{052A29DC-3EE0-D3C5-AA33-F03413E3B5F9}"/>
              </a:ext>
            </a:extLst>
          </p:cNvPr>
          <p:cNvSpPr>
            <a:spLocks noGrp="1"/>
          </p:cNvSpPr>
          <p:nvPr>
            <p:ph type="body" sz="quarter" idx="13"/>
          </p:nvPr>
        </p:nvSpPr>
        <p:spPr>
          <a:xfrm>
            <a:off x="636888" y="1141664"/>
            <a:ext cx="11158560" cy="5459551"/>
          </a:xfrm>
          <a:solidFill>
            <a:schemeClr val="bg1">
              <a:lumMod val="85000"/>
            </a:schemeClr>
          </a:solidFill>
        </p:spPr>
        <p:txBody>
          <a:bodyPr/>
          <a:lstStyle/>
          <a:p>
            <a:pPr marL="0" indent="0">
              <a:buNone/>
            </a:pPr>
            <a:r>
              <a:rPr lang="sv-SE" dirty="0"/>
              <a:t>Fallbeskrivningarna är kortfattad fiktiv information om ett barns situation. </a:t>
            </a:r>
            <a:br>
              <a:rPr lang="sv-SE" dirty="0"/>
            </a:br>
            <a:r>
              <a:rPr lang="sv-SE" dirty="0"/>
              <a:t>Det finns 7 olika fallbeskrivningar som lyfter olika omständigheter och situationer.</a:t>
            </a:r>
          </a:p>
          <a:p>
            <a:pPr marL="0" indent="0">
              <a:buNone/>
            </a:pPr>
            <a:r>
              <a:rPr lang="sv-SE" dirty="0"/>
              <a:t>Välj och skriv ut en eller flera </a:t>
            </a:r>
            <a:r>
              <a:rPr lang="sv-SE" dirty="0">
                <a:hlinkClick r:id="rId3"/>
              </a:rPr>
              <a:t>fallbeskrivningar</a:t>
            </a:r>
            <a:r>
              <a:rPr lang="sv-SE" dirty="0"/>
              <a:t> från den separata PDF-filen.</a:t>
            </a:r>
            <a:endParaRPr lang="sv-SE" dirty="0">
              <a:highlight>
                <a:srgbClr val="FFFF00"/>
              </a:highlight>
            </a:endParaRPr>
          </a:p>
          <a:p>
            <a:pPr marL="0" indent="0">
              <a:buNone/>
            </a:pPr>
            <a:endParaRPr lang="sv-SE" dirty="0">
              <a:highlight>
                <a:srgbClr val="FFFF00"/>
              </a:highlight>
            </a:endParaRPr>
          </a:p>
          <a:p>
            <a:r>
              <a:rPr lang="sv-SE" dirty="0"/>
              <a:t>Ivan 4 år, bristande omsorgsförmåga, undvikande av socialtjänsten</a:t>
            </a:r>
          </a:p>
          <a:p>
            <a:r>
              <a:rPr lang="sv-SE" dirty="0"/>
              <a:t>Sofia 6 år, oro för könsstympning</a:t>
            </a:r>
          </a:p>
          <a:p>
            <a:r>
              <a:rPr lang="sv-SE" dirty="0"/>
              <a:t>Liam 10 år, vårdnads-, boende- och umgängeskonflikt</a:t>
            </a:r>
          </a:p>
          <a:p>
            <a:r>
              <a:rPr lang="sv-SE" dirty="0"/>
              <a:t>Nora 13 år, kriminalitet, funktionsnedsättning</a:t>
            </a:r>
          </a:p>
          <a:p>
            <a:r>
              <a:rPr lang="sv-SE" dirty="0"/>
              <a:t>Ada 14 år, hot från familjen, funktionsnedsättning, oro för bortgifte</a:t>
            </a:r>
          </a:p>
          <a:p>
            <a:r>
              <a:rPr lang="sv-SE" dirty="0"/>
              <a:t>Mira 15 år, LVU, försvinner från familjehemmet, oklart om redan utomlands</a:t>
            </a:r>
          </a:p>
          <a:p>
            <a:r>
              <a:rPr lang="sv-SE" dirty="0"/>
              <a:t>Abbe 16 år, våld i hemmet och normbrytande beteende</a:t>
            </a:r>
          </a:p>
          <a:p>
            <a:pPr marL="0" indent="0">
              <a:buNone/>
            </a:pPr>
            <a:endParaRPr lang="sv-SE" dirty="0"/>
          </a:p>
        </p:txBody>
      </p:sp>
    </p:spTree>
    <p:extLst>
      <p:ext uri="{BB962C8B-B14F-4D97-AF65-F5344CB8AC3E}">
        <p14:creationId xmlns:p14="http://schemas.microsoft.com/office/powerpoint/2010/main" val="299354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D7C8C4F1-7A5C-2D0E-3D47-ADFF0496F9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D30F938-E8DE-7D9A-E020-886814E3D381}"/>
              </a:ext>
            </a:extLst>
          </p:cNvPr>
          <p:cNvSpPr>
            <a:spLocks noGrp="1"/>
          </p:cNvSpPr>
          <p:nvPr>
            <p:ph type="title"/>
          </p:nvPr>
        </p:nvSpPr>
        <p:spPr/>
        <p:txBody>
          <a:bodyPr/>
          <a:lstStyle/>
          <a:p>
            <a:r>
              <a:rPr kumimoji="0" lang="sv-SE" sz="2800" b="1" i="0" u="none" strike="noStrike" kern="1200" cap="none" spc="0" normalizeH="0" baseline="0" noProof="0" dirty="0">
                <a:ln>
                  <a:noFill/>
                </a:ln>
                <a:solidFill>
                  <a:srgbClr val="000000"/>
                </a:solidFill>
                <a:effectLst/>
                <a:uLnTx/>
                <a:uFillTx/>
                <a:latin typeface="Noto Sans"/>
                <a:ea typeface="+mj-ea"/>
                <a:cs typeface="+mj-cs"/>
              </a:rPr>
              <a:t>Instruktion till dig som håller i diskussionen</a:t>
            </a:r>
            <a:endParaRPr lang="sv-SE" sz="2800" dirty="0"/>
          </a:p>
        </p:txBody>
      </p:sp>
      <p:sp>
        <p:nvSpPr>
          <p:cNvPr id="2" name="Platshållare för text 1">
            <a:extLst>
              <a:ext uri="{FF2B5EF4-FFF2-40B4-BE49-F238E27FC236}">
                <a16:creationId xmlns:a16="http://schemas.microsoft.com/office/drawing/2014/main" id="{7E0FCE03-1E1C-510D-76FE-A05B270C2129}"/>
              </a:ext>
            </a:extLst>
          </p:cNvPr>
          <p:cNvSpPr>
            <a:spLocks noGrp="1"/>
          </p:cNvSpPr>
          <p:nvPr>
            <p:ph type="body" sz="quarter" idx="13"/>
          </p:nvPr>
        </p:nvSpPr>
        <p:spPr>
          <a:xfrm>
            <a:off x="636889" y="1360080"/>
            <a:ext cx="10732995" cy="4583838"/>
          </a:xfrm>
        </p:spPr>
        <p:txBody>
          <a:bodyPr/>
          <a:lstStyle/>
          <a:p>
            <a:pPr marL="0" indent="0">
              <a:buNone/>
            </a:pPr>
            <a:r>
              <a:rPr lang="sv-SE" dirty="0"/>
              <a:t>Anpassa genomförandet till deltagarna. Det är viktigt att deltagarna får möjlighet att reflektera och diskutera olika sätt att resonera och agera. Exempel på diskussionsfrågor finns på bild 25. Det är samma frågor till alla fallbeskrivningar. Deltagarna kan ta del av en eller flera fallbeskrivningar. </a:t>
            </a:r>
          </a:p>
          <a:p>
            <a:pPr marL="0" indent="0">
              <a:buNone/>
            </a:pPr>
            <a:endParaRPr lang="sv-SE" dirty="0"/>
          </a:p>
          <a:p>
            <a:pPr marL="0" indent="0">
              <a:buNone/>
            </a:pPr>
            <a:r>
              <a:rPr lang="sv-SE" b="1" dirty="0"/>
              <a:t>Genomförande av diskussion utifrån fallbeskrivningar</a:t>
            </a:r>
            <a:br>
              <a:rPr lang="sv-SE" dirty="0">
                <a:highlight>
                  <a:srgbClr val="FFFF00"/>
                </a:highlight>
              </a:rPr>
            </a:br>
            <a:r>
              <a:rPr lang="sv-SE" dirty="0"/>
              <a:t>1. Deltagarna läser igenom fallbeskrivningen enskilt (5-10 min)</a:t>
            </a:r>
          </a:p>
          <a:p>
            <a:pPr marL="0" indent="0">
              <a:buNone/>
            </a:pPr>
            <a:r>
              <a:rPr lang="sv-SE" dirty="0"/>
              <a:t>2. Diskussion i mindre grupper, exempel på frågor på nästa bild (10 min)</a:t>
            </a:r>
          </a:p>
          <a:p>
            <a:pPr marL="0" indent="0">
              <a:buNone/>
              <a:tabLst>
                <a:tab pos="534988" algn="l"/>
              </a:tabLst>
            </a:pPr>
            <a:r>
              <a:rPr lang="sv-SE" dirty="0"/>
              <a:t>3. Återberätta om diskussionen i storgrupp (20 min)</a:t>
            </a:r>
            <a:br>
              <a:rPr lang="sv-SE" dirty="0"/>
            </a:br>
            <a:r>
              <a:rPr lang="sv-SE" sz="2000" dirty="0"/>
              <a:t>Om deltagarna har arbetat med olika fallbeskrivningar, inled med att gruppen berättar om vilken situation de har utgått ifrån.</a:t>
            </a:r>
          </a:p>
          <a:p>
            <a:pPr marL="457200" indent="-457200">
              <a:buAutoNum type="arabicPeriod"/>
            </a:pPr>
            <a:endParaRPr lang="sv-SE" dirty="0"/>
          </a:p>
          <a:p>
            <a:endParaRPr lang="sv-SE" dirty="0">
              <a:highlight>
                <a:srgbClr val="FFFF00"/>
              </a:highlight>
            </a:endParaRPr>
          </a:p>
          <a:p>
            <a:endParaRPr lang="sv-SE" dirty="0"/>
          </a:p>
          <a:p>
            <a:endParaRPr lang="sv-SE" dirty="0"/>
          </a:p>
        </p:txBody>
      </p:sp>
    </p:spTree>
    <p:extLst>
      <p:ext uri="{BB962C8B-B14F-4D97-AF65-F5344CB8AC3E}">
        <p14:creationId xmlns:p14="http://schemas.microsoft.com/office/powerpoint/2010/main" val="1354242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574E-7245-95AA-DF5B-C865B409439D}"/>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DC6DA70-A5C3-DF49-DC37-9EEB3ADD7D02}"/>
              </a:ext>
            </a:extLst>
          </p:cNvPr>
          <p:cNvSpPr>
            <a:spLocks noGrp="1"/>
          </p:cNvSpPr>
          <p:nvPr>
            <p:ph type="body" sz="quarter" idx="13"/>
          </p:nvPr>
        </p:nvSpPr>
        <p:spPr>
          <a:xfrm>
            <a:off x="637200" y="640080"/>
            <a:ext cx="7790520" cy="5862320"/>
          </a:xfrm>
        </p:spPr>
        <p:txBody>
          <a:bodyPr/>
          <a:lstStyle/>
          <a:p>
            <a:pPr marR="0" lvl="0" algn="l" defTabSz="914400" rtl="0" eaLnBrk="1" fontAlgn="auto" latinLnBrk="0" hangingPunct="1">
              <a:lnSpc>
                <a:spcPct val="110000"/>
              </a:lnSpc>
              <a:spcBef>
                <a:spcPts val="1000"/>
              </a:spcBef>
              <a:spcAft>
                <a:spcPts val="0"/>
              </a:spcAft>
              <a:buClrTx/>
              <a:buSzTx/>
              <a:tabLst/>
              <a:defRPr/>
            </a:pPr>
            <a:r>
              <a:rPr kumimoji="0" lang="sv-SE" sz="2800" b="1"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Diskutera fallbeskrivningarna </a:t>
            </a:r>
            <a:br>
              <a:rPr kumimoji="0" lang="sv-SE" sz="2800" b="1"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sv-SE" sz="1600" b="1"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 exempel på frågeställningar</a:t>
            </a:r>
            <a:endParaRPr lang="sv-S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a:p>
            <a:pPr marL="228600" indent="-228600">
              <a:spcBef>
                <a:spcPts val="1000"/>
              </a:spcBef>
              <a:buFont typeface="Arial" panose="020B0604020202020204" pitchFamily="34" charset="0"/>
              <a:buChar char="•"/>
              <a:defRPr/>
            </a:pPr>
            <a:r>
              <a:rPr lang="sv-SE" sz="2000" dirty="0">
                <a:solidFill>
                  <a:srgbClr val="000000"/>
                </a:solidFill>
              </a:rPr>
              <a:t>Vilken risk finns för att barnet skadas under utlandsvistelsen? Är risken påtaglig?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Noto Sans"/>
                <a:ea typeface="+mn-ea"/>
                <a:cs typeface="+mn-cs"/>
              </a:rPr>
              <a:t>Vad behöver vi veta för att bedöma om utreseförbud behövs? Hur kan vi göra för att få veta mer?</a:t>
            </a:r>
          </a:p>
          <a:p>
            <a:pPr marL="228600" lvl="0" indent="-228600">
              <a:spcBef>
                <a:spcPts val="1000"/>
              </a:spcBef>
              <a:buFont typeface="Arial" panose="020B0604020202020204" pitchFamily="34" charset="0"/>
              <a:buChar char="•"/>
              <a:defRPr/>
            </a:pPr>
            <a:r>
              <a:rPr lang="sv-SE" sz="2000" dirty="0"/>
              <a:t>Hur uppfattar barnet situationen? </a:t>
            </a:r>
            <a:endParaRPr kumimoji="0" lang="sv-SE" sz="2000" b="0" i="0" u="none" strike="noStrike" kern="1200" cap="none" spc="0" normalizeH="0" baseline="0" noProof="0" dirty="0">
              <a:ln>
                <a:noFill/>
              </a:ln>
              <a:solidFill>
                <a:srgbClr val="000000"/>
              </a:solidFill>
              <a:effectLst/>
              <a:uLnTx/>
              <a:uFillTx/>
              <a:latin typeface="Noto Sans"/>
              <a:ea typeface="+mn-ea"/>
              <a:cs typeface="+mn-cs"/>
            </a:endParaRPr>
          </a:p>
          <a:p>
            <a:pPr marL="228600" indent="-228600">
              <a:spcBef>
                <a:spcPts val="1000"/>
              </a:spcBef>
              <a:buFont typeface="Arial" panose="020B0604020202020204" pitchFamily="34" charset="0"/>
              <a:buChar char="•"/>
              <a:defRPr/>
            </a:pPr>
            <a:r>
              <a:rPr lang="sv-SE" sz="2000" dirty="0">
                <a:solidFill>
                  <a:srgbClr val="000000"/>
                </a:solidFill>
              </a:rPr>
              <a:t>Vilka risker kan uppstå vid handläggningen?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Noto Sans"/>
                <a:ea typeface="+mn-ea"/>
                <a:cs typeface="+mn-cs"/>
              </a:rPr>
              <a:t>Hur hade vi tänkt om barnet var yngre eller </a:t>
            </a:r>
            <a:r>
              <a:rPr lang="sv-SE" sz="2000" dirty="0">
                <a:solidFill>
                  <a:srgbClr val="000000"/>
                </a:solidFill>
                <a:latin typeface="Noto Sans"/>
              </a:rPr>
              <a:t>äldre eller</a:t>
            </a:r>
            <a:r>
              <a:rPr kumimoji="0" lang="sv-SE" sz="2000" b="0" i="0" u="none" strike="noStrike" kern="1200" cap="none" spc="0" normalizeH="0" baseline="0" noProof="0" dirty="0">
                <a:ln>
                  <a:noFill/>
                </a:ln>
                <a:solidFill>
                  <a:srgbClr val="000000"/>
                </a:solidFill>
                <a:effectLst/>
                <a:uLnTx/>
                <a:uFillTx/>
                <a:latin typeface="Noto Sans"/>
                <a:ea typeface="+mn-ea"/>
                <a:cs typeface="+mn-cs"/>
              </a:rPr>
              <a:t> hade ett annat kön? </a:t>
            </a:r>
          </a:p>
          <a:p>
            <a:pPr marL="228600" lvl="0" indent="-228600">
              <a:spcBef>
                <a:spcPts val="1000"/>
              </a:spcBef>
              <a:buFont typeface="Arial" panose="020B0604020202020204" pitchFamily="34" charset="0"/>
              <a:buChar char="•"/>
              <a:defRPr/>
            </a:pPr>
            <a:r>
              <a:rPr lang="sv-SE" sz="2000" dirty="0"/>
              <a:t>Hur hade vi tänkt om barnet hade haft (eller inte haft) exempelvis funktionsnedsättning, skadligt bruk eller annan sexuell läggning? </a:t>
            </a:r>
          </a:p>
          <a:p>
            <a:pPr marL="228600" lvl="0" indent="-228600">
              <a:spcBef>
                <a:spcPts val="1000"/>
              </a:spcBef>
              <a:buFont typeface="Arial" panose="020B0604020202020204" pitchFamily="34" charset="0"/>
              <a:buChar char="•"/>
              <a:defRPr/>
            </a:pPr>
            <a:r>
              <a:rPr lang="sv-SE" sz="2000" dirty="0">
                <a:solidFill>
                  <a:srgbClr val="000000"/>
                </a:solidFill>
                <a:latin typeface="Noto Sans"/>
              </a:rPr>
              <a:t>Hur hade vi tänkt om barnet hade haft (fler) syskon?</a:t>
            </a:r>
          </a:p>
          <a:p>
            <a:endParaRPr lang="sv-SE" dirty="0"/>
          </a:p>
        </p:txBody>
      </p:sp>
      <p:pic>
        <p:nvPicPr>
          <p:cNvPr id="6" name="Platshållare för bild 5">
            <a:extLst>
              <a:ext uri="{FF2B5EF4-FFF2-40B4-BE49-F238E27FC236}">
                <a16:creationId xmlns:a16="http://schemas.microsoft.com/office/drawing/2014/main" id="{0F5E1A3B-2D80-5D36-65ED-028ED67ECD55}"/>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3171" b="-33171"/>
          <a:stretch/>
        </p:blipFill>
        <p:spPr/>
      </p:pic>
    </p:spTree>
    <p:extLst>
      <p:ext uri="{BB962C8B-B14F-4D97-AF65-F5344CB8AC3E}">
        <p14:creationId xmlns:p14="http://schemas.microsoft.com/office/powerpoint/2010/main" val="190256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E625A0FC-6715-6EE3-D4BE-6BE5FD685CD0}"/>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F1E9D958-35AC-C72C-9BF7-2CDCDC5185A3}"/>
              </a:ext>
            </a:extLst>
          </p:cNvPr>
          <p:cNvSpPr>
            <a:spLocks noGrp="1"/>
          </p:cNvSpPr>
          <p:nvPr>
            <p:ph type="title"/>
          </p:nvPr>
        </p:nvSpPr>
        <p:spPr>
          <a:xfrm>
            <a:off x="636888" y="540000"/>
            <a:ext cx="10724532" cy="571170"/>
          </a:xfrm>
        </p:spPr>
        <p:txBody>
          <a:bodyPr/>
          <a:lstStyle/>
          <a:p>
            <a:r>
              <a:rPr kumimoji="0" lang="sv-SE" sz="2800" b="1" i="0" u="none" strike="noStrike" kern="1200" cap="none" spc="0" normalizeH="0" baseline="0" noProof="0" dirty="0">
                <a:ln>
                  <a:noFill/>
                </a:ln>
                <a:solidFill>
                  <a:srgbClr val="000000"/>
                </a:solidFill>
                <a:effectLst/>
                <a:uLnTx/>
                <a:uFillTx/>
                <a:latin typeface="Noto Sans"/>
                <a:ea typeface="+mj-ea"/>
                <a:cs typeface="+mj-cs"/>
              </a:rPr>
              <a:t>Välj domar</a:t>
            </a:r>
            <a:endParaRPr lang="sv-SE" sz="2800" dirty="0">
              <a:solidFill>
                <a:srgbClr val="FF0000"/>
              </a:solidFill>
            </a:endParaRPr>
          </a:p>
        </p:txBody>
      </p:sp>
      <p:sp>
        <p:nvSpPr>
          <p:cNvPr id="9" name="Platshållare för text 8">
            <a:extLst>
              <a:ext uri="{FF2B5EF4-FFF2-40B4-BE49-F238E27FC236}">
                <a16:creationId xmlns:a16="http://schemas.microsoft.com/office/drawing/2014/main" id="{45D60473-785C-C14B-E93D-F5613D38CBF3}"/>
              </a:ext>
            </a:extLst>
          </p:cNvPr>
          <p:cNvSpPr>
            <a:spLocks noGrp="1"/>
          </p:cNvSpPr>
          <p:nvPr>
            <p:ph type="body" sz="quarter" idx="13"/>
          </p:nvPr>
        </p:nvSpPr>
        <p:spPr>
          <a:xfrm>
            <a:off x="636888" y="1141665"/>
            <a:ext cx="11158560" cy="4562450"/>
          </a:xfrm>
          <a:solidFill>
            <a:schemeClr val="bg1">
              <a:lumMod val="85000"/>
            </a:schemeClr>
          </a:solidFill>
        </p:spPr>
        <p:txBody>
          <a:bodyPr/>
          <a:lstStyle/>
          <a:p>
            <a:pPr marL="0" indent="0">
              <a:buNone/>
            </a:pPr>
            <a:r>
              <a:rPr lang="sv-SE" dirty="0"/>
              <a:t>I detta moment ingår exempel på domar från kammarrätter som har meddelats under 2024-2025. Momentet förutsätter att deltagarna har tillgång till den eller de domar som ska diskuteras. Information om hur ni hittar domar finns i </a:t>
            </a:r>
            <a:r>
              <a:rPr lang="sv-SE" dirty="0">
                <a:hlinkClick r:id="rId3"/>
              </a:rPr>
              <a:t>PDF-filen</a:t>
            </a:r>
            <a:r>
              <a:rPr lang="sv-SE" dirty="0"/>
              <a:t>. </a:t>
            </a:r>
          </a:p>
          <a:p>
            <a:pPr marL="0" indent="0">
              <a:buNone/>
            </a:pPr>
            <a:r>
              <a:rPr lang="sv-SE" dirty="0"/>
              <a:t>Ni kan välja domar utifrån de kortfattade beskrivningar av domens innehåll som finns i PDF-filen. Ni kan även välja andra domar än de som anges där. Läs valfritt antal domar som exempel på hur domstolarna resonerar i det aktuella ärendet, eller välj domar utifrån vad som är relevant för er. </a:t>
            </a:r>
            <a:br>
              <a:rPr lang="sv-SE" dirty="0"/>
            </a:br>
            <a:br>
              <a:rPr lang="sv-SE" dirty="0"/>
            </a:br>
            <a:r>
              <a:rPr lang="sv-SE" dirty="0"/>
              <a:t>Observera att domar från kammarrätt inte har samma vägledande betydelse som domar från Högsta förvaltningsdomstolen. Domen bygger på omständigheter i det enskilda fallet och ger exempel på hur domstolen resonerar i det aktuella fallet.</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69175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30EAC168-C992-9E33-196F-0ED12AFCC20B}"/>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86DFA1D-B626-F5FC-E6C5-5B05F0B0A751}"/>
              </a:ext>
            </a:extLst>
          </p:cNvPr>
          <p:cNvSpPr>
            <a:spLocks noGrp="1"/>
          </p:cNvSpPr>
          <p:nvPr>
            <p:ph type="title"/>
          </p:nvPr>
        </p:nvSpPr>
        <p:spPr/>
        <p:txBody>
          <a:bodyPr/>
          <a:lstStyle/>
          <a:p>
            <a:r>
              <a:rPr kumimoji="0" lang="sv-SE" sz="2800" b="1" i="0" u="none" strike="noStrike" kern="1200" cap="none" spc="0" normalizeH="0" baseline="0" noProof="0" dirty="0">
                <a:ln>
                  <a:noFill/>
                </a:ln>
                <a:solidFill>
                  <a:srgbClr val="000000"/>
                </a:solidFill>
                <a:effectLst/>
                <a:uLnTx/>
                <a:uFillTx/>
                <a:latin typeface="Noto Sans"/>
                <a:ea typeface="+mj-ea"/>
                <a:cs typeface="+mj-cs"/>
              </a:rPr>
              <a:t>Instruktion till dig som håller i diskussionen</a:t>
            </a:r>
            <a:endParaRPr lang="sv-SE" sz="2800" dirty="0"/>
          </a:p>
        </p:txBody>
      </p:sp>
      <p:sp>
        <p:nvSpPr>
          <p:cNvPr id="2" name="Platshållare för text 1">
            <a:extLst>
              <a:ext uri="{FF2B5EF4-FFF2-40B4-BE49-F238E27FC236}">
                <a16:creationId xmlns:a16="http://schemas.microsoft.com/office/drawing/2014/main" id="{56974C4D-A7F5-ECD0-671B-D5CA34281E65}"/>
              </a:ext>
            </a:extLst>
          </p:cNvPr>
          <p:cNvSpPr>
            <a:spLocks noGrp="1"/>
          </p:cNvSpPr>
          <p:nvPr>
            <p:ph type="body" sz="quarter" idx="13"/>
          </p:nvPr>
        </p:nvSpPr>
        <p:spPr>
          <a:xfrm>
            <a:off x="636044" y="1634400"/>
            <a:ext cx="10732995" cy="4583838"/>
          </a:xfrm>
        </p:spPr>
        <p:txBody>
          <a:bodyPr/>
          <a:lstStyle/>
          <a:p>
            <a:pPr marL="0" indent="0">
              <a:buNone/>
            </a:pPr>
            <a:r>
              <a:rPr lang="sv-SE" dirty="0"/>
              <a:t>Anpassa genomförandet till deltagarna. Exempel på diskussionsfrågor finns på bild 28. </a:t>
            </a:r>
          </a:p>
          <a:p>
            <a:pPr marL="0" indent="0">
              <a:buNone/>
            </a:pPr>
            <a:br>
              <a:rPr lang="sv-SE" dirty="0">
                <a:highlight>
                  <a:srgbClr val="FFFF00"/>
                </a:highlight>
              </a:rPr>
            </a:br>
            <a:r>
              <a:rPr lang="sv-SE" dirty="0"/>
              <a:t>1. Deltagarna läser igenom domarna enskilt (5-10 min)</a:t>
            </a:r>
          </a:p>
          <a:p>
            <a:pPr marL="0" indent="0">
              <a:buNone/>
            </a:pPr>
            <a:r>
              <a:rPr lang="sv-SE" dirty="0"/>
              <a:t>2. Diskussion i  mindre grupper, exempel på frågor på nästa bild (10 min)</a:t>
            </a:r>
          </a:p>
          <a:p>
            <a:pPr marL="0" indent="0">
              <a:buNone/>
            </a:pPr>
            <a:r>
              <a:rPr lang="sv-SE" dirty="0"/>
              <a:t>3. Återberätta om diskussionen i storgrupp (20 min)</a:t>
            </a:r>
          </a:p>
          <a:p>
            <a:pPr marL="0" indent="0">
              <a:buNone/>
            </a:pPr>
            <a:endParaRPr lang="sv-SE" dirty="0"/>
          </a:p>
          <a:p>
            <a:endParaRPr lang="sv-SE" dirty="0">
              <a:highlight>
                <a:srgbClr val="FFFF00"/>
              </a:highlight>
            </a:endParaRPr>
          </a:p>
          <a:p>
            <a:endParaRPr lang="sv-SE" dirty="0"/>
          </a:p>
          <a:p>
            <a:endParaRPr lang="sv-SE" dirty="0"/>
          </a:p>
        </p:txBody>
      </p:sp>
    </p:spTree>
    <p:extLst>
      <p:ext uri="{BB962C8B-B14F-4D97-AF65-F5344CB8AC3E}">
        <p14:creationId xmlns:p14="http://schemas.microsoft.com/office/powerpoint/2010/main" val="97663711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275E5-BE18-DE2D-9CB0-0A5C3D38C48C}"/>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E3CB940C-45E4-96D0-5795-3BB48181B31E}"/>
              </a:ext>
            </a:extLst>
          </p:cNvPr>
          <p:cNvSpPr>
            <a:spLocks noGrp="1"/>
          </p:cNvSpPr>
          <p:nvPr>
            <p:ph type="body" sz="quarter" idx="13"/>
          </p:nvPr>
        </p:nvSpPr>
        <p:spPr>
          <a:xfrm>
            <a:off x="637200" y="640080"/>
            <a:ext cx="7790520" cy="5577120"/>
          </a:xfrm>
        </p:spPr>
        <p:txBody>
          <a:bodyPr/>
          <a:lstStyle/>
          <a:p>
            <a:pPr marR="0" lvl="0" algn="l" defTabSz="914400" rtl="0" eaLnBrk="1" fontAlgn="auto" latinLnBrk="0" hangingPunct="1">
              <a:lnSpc>
                <a:spcPct val="110000"/>
              </a:lnSpc>
              <a:spcBef>
                <a:spcPts val="1000"/>
              </a:spcBef>
              <a:spcAft>
                <a:spcPts val="0"/>
              </a:spcAft>
              <a:buClrTx/>
              <a:buSzTx/>
              <a:tabLst/>
              <a:defRPr/>
            </a:pPr>
            <a:r>
              <a:rPr lang="sv-SE" sz="28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Diskutera domar</a:t>
            </a:r>
          </a:p>
          <a:p>
            <a:pPr>
              <a:spcBef>
                <a:spcPts val="1000"/>
              </a:spcBef>
              <a:defRPr/>
            </a:pPr>
            <a:r>
              <a:rPr lang="sv-SE" sz="16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exempel på frågeställningar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Hur beskrivs barnets situation</a:t>
            </a:r>
            <a:r>
              <a:rPr lang="sv-SE" dirty="0">
                <a:solidFill>
                  <a:srgbClr val="000000"/>
                </a:solidFill>
                <a:latin typeface="Noto Sans"/>
              </a:rPr>
              <a:t>? Vilka</a:t>
            </a:r>
            <a:r>
              <a:rPr kumimoji="0" lang="sv-SE" sz="2200" b="0" i="0" u="none" strike="noStrike" kern="1200" cap="none" spc="0" normalizeH="0" baseline="0" noProof="0" dirty="0">
                <a:ln>
                  <a:noFill/>
                </a:ln>
                <a:solidFill>
                  <a:srgbClr val="000000"/>
                </a:solidFill>
                <a:effectLst/>
                <a:uLnTx/>
                <a:uFillTx/>
                <a:latin typeface="Noto Sans"/>
                <a:ea typeface="+mn-ea"/>
                <a:cs typeface="+mn-cs"/>
              </a:rPr>
              <a:t> omständigheter finns? Hur har uppgifterna kommit fram?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Vad har domstolarna tagit fasta på? Hur har domstolen resonerat om risken? </a:t>
            </a:r>
            <a:r>
              <a:rPr lang="sv-SE" dirty="0">
                <a:solidFill>
                  <a:srgbClr val="000000"/>
                </a:solidFill>
                <a:latin typeface="Noto Sans"/>
              </a:rPr>
              <a:t>Hur har domstolen resonerat kring barnets berättelse/inställning?</a:t>
            </a:r>
            <a:endParaRPr kumimoji="0" lang="sv-SE" sz="2200" b="0" i="0" u="none" strike="noStrike" kern="1200" cap="none" spc="0" normalizeH="0" baseline="0" noProof="0" dirty="0">
              <a:ln>
                <a:noFill/>
              </a:ln>
              <a:solidFill>
                <a:srgbClr val="000000"/>
              </a:solidFill>
              <a:effectLst/>
              <a:uLnTx/>
              <a:uFillTx/>
              <a:latin typeface="Noto Sans"/>
              <a:ea typeface="+mn-ea"/>
              <a:cs typeface="+mn-cs"/>
            </a:endParaRPr>
          </a:p>
          <a:p>
            <a:pPr marL="228600" indent="-228600">
              <a:spcBef>
                <a:spcPts val="1000"/>
              </a:spcBef>
              <a:buFont typeface="Arial" panose="020B0604020202020204" pitchFamily="34" charset="0"/>
              <a:buChar char="•"/>
              <a:defRPr/>
            </a:pPr>
            <a:r>
              <a:rPr lang="sv-SE" dirty="0">
                <a:solidFill>
                  <a:srgbClr val="000000"/>
                </a:solidFill>
              </a:rPr>
              <a:t>Är det något särskilt i domarna som vi lägger märke till? </a:t>
            </a:r>
            <a:r>
              <a:rPr lang="sv-SE" dirty="0"/>
              <a:t>Finns det något som domstolarna inte verkar ha fångat fullt ut?</a:t>
            </a:r>
            <a:r>
              <a:rPr lang="sv-SE" dirty="0">
                <a:solidFill>
                  <a:srgbClr val="000000"/>
                </a:solidFill>
              </a:rPr>
              <a: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sv-SE" dirty="0"/>
              <a:t>Hur hade vi agerat utifrån samma uppgifter om barnet?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sv-SE" dirty="0"/>
              <a:t>Vilka lärdomar kan vi dra av domen? </a:t>
            </a:r>
          </a:p>
        </p:txBody>
      </p:sp>
      <p:pic>
        <p:nvPicPr>
          <p:cNvPr id="6" name="Platshållare för bild 5">
            <a:extLst>
              <a:ext uri="{FF2B5EF4-FFF2-40B4-BE49-F238E27FC236}">
                <a16:creationId xmlns:a16="http://schemas.microsoft.com/office/drawing/2014/main" id="{1CF1CADF-5B16-FA07-07D1-F24497FD657F}"/>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3171" b="-33171"/>
          <a:stretch/>
        </p:blipFill>
        <p:spPr/>
      </p:pic>
    </p:spTree>
    <p:extLst>
      <p:ext uri="{BB962C8B-B14F-4D97-AF65-F5344CB8AC3E}">
        <p14:creationId xmlns:p14="http://schemas.microsoft.com/office/powerpoint/2010/main" val="159362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C2C95-8E19-05BE-9725-64D22B05693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7A201422-FE2E-1359-B8C2-9E5D0B4AF094}"/>
              </a:ext>
            </a:extLst>
          </p:cNvPr>
          <p:cNvSpPr>
            <a:spLocks noGrp="1"/>
          </p:cNvSpPr>
          <p:nvPr>
            <p:ph type="title"/>
          </p:nvPr>
        </p:nvSpPr>
        <p:spPr>
          <a:xfrm>
            <a:off x="636889" y="540000"/>
            <a:ext cx="5459111" cy="1080000"/>
          </a:xfrm>
        </p:spPr>
        <p:txBody>
          <a:bodyPr/>
          <a:lstStyle/>
          <a:p>
            <a:r>
              <a:rPr lang="sv-SE" sz="2800" dirty="0"/>
              <a:t>Planera fortsatt arbete</a:t>
            </a:r>
          </a:p>
        </p:txBody>
      </p:sp>
      <p:sp>
        <p:nvSpPr>
          <p:cNvPr id="11" name="Rektangel: rundade hörn 10">
            <a:extLst>
              <a:ext uri="{FF2B5EF4-FFF2-40B4-BE49-F238E27FC236}">
                <a16:creationId xmlns:a16="http://schemas.microsoft.com/office/drawing/2014/main" id="{395E7F0B-163B-1367-4618-7009F3786F2B}"/>
              </a:ext>
              <a:ext uri="{C183D7F6-B498-43B3-948B-1728B52AA6E4}">
                <adec:decorative xmlns:adec="http://schemas.microsoft.com/office/drawing/2017/decorative" val="1"/>
              </a:ext>
            </a:extLst>
          </p:cNvPr>
          <p:cNvSpPr/>
          <p:nvPr/>
        </p:nvSpPr>
        <p:spPr>
          <a:xfrm>
            <a:off x="2179786" y="2005318"/>
            <a:ext cx="7832428" cy="548640"/>
          </a:xfrm>
          <a:prstGeom prst="roundRect">
            <a:avLst>
              <a:gd name="adj" fmla="val 50000"/>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8" name="Text 1">
            <a:extLst>
              <a:ext uri="{FF2B5EF4-FFF2-40B4-BE49-F238E27FC236}">
                <a16:creationId xmlns:a16="http://schemas.microsoft.com/office/drawing/2014/main" id="{08FCB9DB-6010-F336-858A-4DE3E1B1D833}"/>
              </a:ext>
            </a:extLst>
          </p:cNvPr>
          <p:cNvSpPr txBox="1">
            <a:spLocks/>
          </p:cNvSpPr>
          <p:nvPr/>
        </p:nvSpPr>
        <p:spPr>
          <a:xfrm>
            <a:off x="2728085" y="2085014"/>
            <a:ext cx="7005194"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rgbClr val="FFFFFF"/>
                </a:solidFill>
                <a:effectLst/>
                <a:uLnTx/>
                <a:uFillTx/>
                <a:latin typeface="Noto Sans"/>
                <a:ea typeface="+mj-ea"/>
                <a:cs typeface="+mj-cs"/>
              </a:rPr>
              <a:t>Vad behöver vi ta reda på eller göra? </a:t>
            </a:r>
            <a:endParaRPr kumimoji="0" lang="sv-SE" sz="2400" b="1" i="0" u="none" strike="noStrike" kern="1200" cap="none" spc="0" normalizeH="0" baseline="0" noProof="0" dirty="0">
              <a:ln>
                <a:noFill/>
              </a:ln>
              <a:solidFill>
                <a:srgbClr val="FFFFFF"/>
              </a:solidFill>
              <a:effectLst/>
              <a:uLnTx/>
              <a:uFillTx/>
              <a:latin typeface="Noto Sans"/>
              <a:ea typeface="+mj-ea"/>
              <a:cs typeface="+mj-cs"/>
            </a:endParaRPr>
          </a:p>
        </p:txBody>
      </p:sp>
      <p:pic>
        <p:nvPicPr>
          <p:cNvPr id="7" name="Bildobjekt 6" descr="Logotyp Socialstyrelsen">
            <a:extLst>
              <a:ext uri="{FF2B5EF4-FFF2-40B4-BE49-F238E27FC236}">
                <a16:creationId xmlns:a16="http://schemas.microsoft.com/office/drawing/2014/main" id="{DD0B1D21-5FF0-03C5-B3C2-D08D7429F7EC}"/>
              </a:ext>
            </a:extLst>
          </p:cNvPr>
          <p:cNvPicPr>
            <a:picLocks noChangeAspect="1"/>
          </p:cNvPicPr>
          <p:nvPr/>
        </p:nvPicPr>
        <p:blipFill>
          <a:blip r:embed="rId3"/>
          <a:stretch>
            <a:fillRect/>
          </a:stretch>
        </p:blipFill>
        <p:spPr>
          <a:xfrm>
            <a:off x="10128113" y="6333464"/>
            <a:ext cx="1440000" cy="295715"/>
          </a:xfrm>
          <a:prstGeom prst="rect">
            <a:avLst/>
          </a:prstGeom>
        </p:spPr>
      </p:pic>
      <p:pic>
        <p:nvPicPr>
          <p:cNvPr id="2" name="Bildobjekt 1">
            <a:extLst>
              <a:ext uri="{FF2B5EF4-FFF2-40B4-BE49-F238E27FC236}">
                <a16:creationId xmlns:a16="http://schemas.microsoft.com/office/drawing/2014/main" id="{C3B0B3DC-75EE-0318-369C-87F4D22ACA9B}"/>
              </a:ext>
            </a:extLst>
          </p:cNvPr>
          <p:cNvPicPr>
            <a:picLocks noChangeAspect="1"/>
          </p:cNvPicPr>
          <p:nvPr/>
        </p:nvPicPr>
        <p:blipFill>
          <a:blip r:embed="rId4"/>
          <a:stretch>
            <a:fillRect/>
          </a:stretch>
        </p:blipFill>
        <p:spPr>
          <a:xfrm>
            <a:off x="8229607" y="-494491"/>
            <a:ext cx="1776303" cy="2960504"/>
          </a:xfrm>
          <a:prstGeom prst="rect">
            <a:avLst/>
          </a:prstGeom>
        </p:spPr>
      </p:pic>
      <p:sp>
        <p:nvSpPr>
          <p:cNvPr id="5" name="Rektangel: rundade hörn 4">
            <a:extLst>
              <a:ext uri="{FF2B5EF4-FFF2-40B4-BE49-F238E27FC236}">
                <a16:creationId xmlns:a16="http://schemas.microsoft.com/office/drawing/2014/main" id="{A13B6B11-8957-4770-E91E-A42D9D2EF947}"/>
              </a:ext>
              <a:ext uri="{C183D7F6-B498-43B3-948B-1728B52AA6E4}">
                <adec:decorative xmlns:adec="http://schemas.microsoft.com/office/drawing/2017/decorative" val="1"/>
              </a:ext>
            </a:extLst>
          </p:cNvPr>
          <p:cNvSpPr/>
          <p:nvPr/>
        </p:nvSpPr>
        <p:spPr>
          <a:xfrm>
            <a:off x="2179786" y="2790057"/>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8" name="Rektangel: rundade hörn 7">
            <a:extLst>
              <a:ext uri="{FF2B5EF4-FFF2-40B4-BE49-F238E27FC236}">
                <a16:creationId xmlns:a16="http://schemas.microsoft.com/office/drawing/2014/main" id="{6A713C66-D34A-7519-F8CC-30DB88E28CD3}"/>
              </a:ext>
              <a:ext uri="{C183D7F6-B498-43B3-948B-1728B52AA6E4}">
                <adec:decorative xmlns:adec="http://schemas.microsoft.com/office/drawing/2017/decorative" val="1"/>
              </a:ext>
            </a:extLst>
          </p:cNvPr>
          <p:cNvSpPr/>
          <p:nvPr/>
        </p:nvSpPr>
        <p:spPr>
          <a:xfrm>
            <a:off x="2179786" y="3581620"/>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2" name="Rektangel: rundade hörn 21">
            <a:extLst>
              <a:ext uri="{FF2B5EF4-FFF2-40B4-BE49-F238E27FC236}">
                <a16:creationId xmlns:a16="http://schemas.microsoft.com/office/drawing/2014/main" id="{66AE24F1-5982-4710-530F-76449EA53B7A}"/>
              </a:ext>
              <a:ext uri="{C183D7F6-B498-43B3-948B-1728B52AA6E4}">
                <adec:decorative xmlns:adec="http://schemas.microsoft.com/office/drawing/2017/decorative" val="1"/>
              </a:ext>
            </a:extLst>
          </p:cNvPr>
          <p:cNvSpPr/>
          <p:nvPr/>
        </p:nvSpPr>
        <p:spPr>
          <a:xfrm>
            <a:off x="2179786" y="4368646"/>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3" name="Text 2">
            <a:extLst>
              <a:ext uri="{FF2B5EF4-FFF2-40B4-BE49-F238E27FC236}">
                <a16:creationId xmlns:a16="http://schemas.microsoft.com/office/drawing/2014/main" id="{5E65139D-9556-2809-E36F-B3C13B3C4ACB}"/>
              </a:ext>
            </a:extLst>
          </p:cNvPr>
          <p:cNvSpPr txBox="1">
            <a:spLocks/>
          </p:cNvSpPr>
          <p:nvPr/>
        </p:nvSpPr>
        <p:spPr>
          <a:xfrm>
            <a:off x="2728084" y="2869753"/>
            <a:ext cx="7005195"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Vem ska göra det?</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4" name="Text 3">
            <a:extLst>
              <a:ext uri="{FF2B5EF4-FFF2-40B4-BE49-F238E27FC236}">
                <a16:creationId xmlns:a16="http://schemas.microsoft.com/office/drawing/2014/main" id="{F6E75951-E7DB-A8BC-0D8C-816482CE9969}"/>
              </a:ext>
            </a:extLst>
          </p:cNvPr>
          <p:cNvSpPr txBox="1">
            <a:spLocks/>
          </p:cNvSpPr>
          <p:nvPr/>
        </p:nvSpPr>
        <p:spPr>
          <a:xfrm>
            <a:off x="2728085" y="3654492"/>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När ska det göras?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5" name="Text 4">
            <a:extLst>
              <a:ext uri="{FF2B5EF4-FFF2-40B4-BE49-F238E27FC236}">
                <a16:creationId xmlns:a16="http://schemas.microsoft.com/office/drawing/2014/main" id="{BB525609-29E3-A412-FDF2-EBE0EDA43D06}"/>
              </a:ext>
            </a:extLst>
          </p:cNvPr>
          <p:cNvSpPr txBox="1">
            <a:spLocks/>
          </p:cNvSpPr>
          <p:nvPr/>
        </p:nvSpPr>
        <p:spPr>
          <a:xfrm>
            <a:off x="2728085" y="4445516"/>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Hur följer vi upp det?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Tree>
    <p:extLst>
      <p:ext uri="{BB962C8B-B14F-4D97-AF65-F5344CB8AC3E}">
        <p14:creationId xmlns:p14="http://schemas.microsoft.com/office/powerpoint/2010/main" val="147717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F210F605-30D3-2F2D-2CFB-5BD75EF671B0}"/>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E160A41B-8EF2-FE57-8934-E8EE7AC833D7}"/>
              </a:ext>
            </a:extLst>
          </p:cNvPr>
          <p:cNvSpPr>
            <a:spLocks noGrp="1"/>
          </p:cNvSpPr>
          <p:nvPr>
            <p:ph type="title"/>
          </p:nvPr>
        </p:nvSpPr>
        <p:spPr>
          <a:xfrm>
            <a:off x="636888" y="540000"/>
            <a:ext cx="10724532" cy="571170"/>
          </a:xfrm>
        </p:spPr>
        <p:txBody>
          <a:bodyPr/>
          <a:lstStyle/>
          <a:p>
            <a:r>
              <a:rPr lang="sv-SE" sz="2800" dirty="0"/>
              <a:t>Instruktion till dig som håller i presentation och diskussion</a:t>
            </a:r>
          </a:p>
        </p:txBody>
      </p:sp>
      <p:sp>
        <p:nvSpPr>
          <p:cNvPr id="9" name="Platshållare för text 8">
            <a:extLst>
              <a:ext uri="{FF2B5EF4-FFF2-40B4-BE49-F238E27FC236}">
                <a16:creationId xmlns:a16="http://schemas.microsoft.com/office/drawing/2014/main" id="{1DB486EC-2240-48DB-8FD8-B0D2B333F31C}"/>
              </a:ext>
            </a:extLst>
          </p:cNvPr>
          <p:cNvSpPr>
            <a:spLocks noGrp="1"/>
          </p:cNvSpPr>
          <p:nvPr>
            <p:ph type="body" sz="quarter" idx="13"/>
          </p:nvPr>
        </p:nvSpPr>
        <p:spPr>
          <a:xfrm>
            <a:off x="636888" y="1141665"/>
            <a:ext cx="11158560" cy="4562450"/>
          </a:xfrm>
          <a:solidFill>
            <a:schemeClr val="bg1">
              <a:lumMod val="85000"/>
            </a:schemeClr>
          </a:solidFill>
        </p:spPr>
        <p:txBody>
          <a:bodyPr/>
          <a:lstStyle/>
          <a:p>
            <a:pPr marL="0" indent="0">
              <a:buNone/>
            </a:pPr>
            <a:r>
              <a:rPr lang="sv-SE" b="1" dirty="0"/>
              <a:t>Upplägg och innehåll</a:t>
            </a:r>
          </a:p>
          <a:p>
            <a:pPr marL="0" indent="0">
              <a:buNone/>
            </a:pPr>
            <a:r>
              <a:rPr lang="sv-SE" dirty="0"/>
              <a:t>Materialet är uppdelat i tre delar. </a:t>
            </a:r>
            <a:br>
              <a:rPr lang="sv-SE" dirty="0"/>
            </a:br>
            <a:r>
              <a:rPr lang="sv-SE" b="1" dirty="0"/>
              <a:t>Del 1 </a:t>
            </a:r>
            <a:r>
              <a:rPr lang="sv-SE" dirty="0"/>
              <a:t>syftar till att höja kunskapen om utreseförbud.</a:t>
            </a:r>
          </a:p>
          <a:p>
            <a:pPr marL="0" indent="0">
              <a:buNone/>
            </a:pPr>
            <a:r>
              <a:rPr lang="sv-SE" b="1" dirty="0"/>
              <a:t>Del 2 </a:t>
            </a:r>
            <a:r>
              <a:rPr lang="sv-SE" dirty="0"/>
              <a:t>syftar till att uppmärksamma hur arbetet med utreseförbud kan se ut. </a:t>
            </a:r>
            <a:br>
              <a:rPr lang="sv-SE" dirty="0"/>
            </a:br>
            <a:r>
              <a:rPr lang="sv-SE" dirty="0"/>
              <a:t>Avsätt ungefär 1,5 timme för presentation och diskussion av del 1 och 2. </a:t>
            </a:r>
          </a:p>
          <a:p>
            <a:pPr marL="0" indent="0">
              <a:buNone/>
            </a:pPr>
            <a:r>
              <a:rPr lang="sv-SE" b="1" dirty="0"/>
              <a:t>Del 3 </a:t>
            </a:r>
            <a:r>
              <a:rPr lang="sv-SE" dirty="0"/>
              <a:t>syftar till fördjupad diskussion kring utreseförbud. </a:t>
            </a:r>
            <a:br>
              <a:rPr lang="sv-SE" dirty="0"/>
            </a:br>
            <a:r>
              <a:rPr lang="sv-SE" dirty="0"/>
              <a:t>Välj om ni vill jobba med fallbeskrivningar och/eller domar. Tidsåtgången varierar beroende på vilket upplägg du väljer och hur mycket tid ni kan avsätta. Närmare information om genomförande och tidsåtgång finns i anteckningsdelen.</a:t>
            </a:r>
            <a:br>
              <a:rPr lang="sv-SE" dirty="0"/>
            </a:br>
            <a:endParaRPr lang="sv-SE" sz="1100" dirty="0"/>
          </a:p>
          <a:p>
            <a:pPr marL="0" indent="0">
              <a:buNone/>
            </a:pPr>
            <a:r>
              <a:rPr lang="sv-SE" dirty="0"/>
              <a:t>Bild 12, 21 och 29 är återkommande. Syftet är att uppmärksamma behov som har uppstått under diskussionerna. I slutet av del 3 gör ni en planering framåt för arbetet, vad ni själva kan åtgärda och vad som kan behöva lyftas till annan funktion eller aktör.</a:t>
            </a:r>
            <a:br>
              <a:rPr lang="sv-SE" dirty="0"/>
            </a:br>
            <a:endParaRPr lang="sv-SE" dirty="0"/>
          </a:p>
        </p:txBody>
      </p:sp>
    </p:spTree>
    <p:extLst>
      <p:ext uri="{BB962C8B-B14F-4D97-AF65-F5344CB8AC3E}">
        <p14:creationId xmlns:p14="http://schemas.microsoft.com/office/powerpoint/2010/main" val="228202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4D07E41-0207-4195-8855-EF0C3C60C327}"/>
              </a:ext>
            </a:extLst>
          </p:cNvPr>
          <p:cNvSpPr>
            <a:spLocks noGrp="1"/>
          </p:cNvSpPr>
          <p:nvPr>
            <p:ph type="subTitle" idx="1"/>
          </p:nvPr>
        </p:nvSpPr>
        <p:spPr/>
        <p:txBody>
          <a:bodyPr/>
          <a:lstStyle/>
          <a:p>
            <a:endParaRPr lang="sv-SE"/>
          </a:p>
        </p:txBody>
      </p:sp>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94656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07A84751-E1F1-0D0D-85FE-3CF519A97EB0}"/>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4A785742-4464-B2A0-18D4-09B58A71097E}"/>
              </a:ext>
            </a:extLst>
          </p:cNvPr>
          <p:cNvSpPr>
            <a:spLocks noGrp="1"/>
          </p:cNvSpPr>
          <p:nvPr>
            <p:ph type="title"/>
          </p:nvPr>
        </p:nvSpPr>
        <p:spPr>
          <a:xfrm>
            <a:off x="636888" y="540000"/>
            <a:ext cx="10724532" cy="571170"/>
          </a:xfrm>
        </p:spPr>
        <p:txBody>
          <a:bodyPr/>
          <a:lstStyle/>
          <a:p>
            <a:r>
              <a:rPr lang="sv-SE" sz="2800" dirty="0"/>
              <a:t>Instruktion till dig som håller i presentation och diskussion</a:t>
            </a:r>
          </a:p>
        </p:txBody>
      </p:sp>
      <p:sp>
        <p:nvSpPr>
          <p:cNvPr id="9" name="Platshållare för text 8">
            <a:extLst>
              <a:ext uri="{FF2B5EF4-FFF2-40B4-BE49-F238E27FC236}">
                <a16:creationId xmlns:a16="http://schemas.microsoft.com/office/drawing/2014/main" id="{41ABA210-22DD-69B7-41DD-20ECF3F4EE94}"/>
              </a:ext>
            </a:extLst>
          </p:cNvPr>
          <p:cNvSpPr>
            <a:spLocks noGrp="1"/>
          </p:cNvSpPr>
          <p:nvPr>
            <p:ph type="body" sz="quarter" idx="13"/>
          </p:nvPr>
        </p:nvSpPr>
        <p:spPr>
          <a:xfrm>
            <a:off x="636888" y="1141664"/>
            <a:ext cx="11158560" cy="4574671"/>
          </a:xfrm>
        </p:spPr>
        <p:txBody>
          <a:bodyPr/>
          <a:lstStyle/>
          <a:p>
            <a:pPr marL="0" indent="0">
              <a:buNone/>
            </a:pPr>
            <a:r>
              <a:rPr lang="sv-SE" b="1" dirty="0"/>
              <a:t>Förberedelser</a:t>
            </a:r>
            <a:r>
              <a:rPr lang="sv-SE" dirty="0"/>
              <a:t> </a:t>
            </a:r>
          </a:p>
          <a:p>
            <a:pPr marL="0" indent="0">
              <a:buNone/>
            </a:pPr>
            <a:r>
              <a:rPr lang="sv-SE" dirty="0"/>
              <a:t>I anteckningsdelen till respektive bild finns fördjupande text och instruktioner. Du kan behöva justera genomförandet beroende på gruppens storlek så att dina deltagare ges goda förutsättningar för diskussion och reflektion</a:t>
            </a:r>
          </a:p>
          <a:p>
            <a:pPr marL="0" indent="0">
              <a:buNone/>
            </a:pPr>
            <a:r>
              <a:rPr lang="sv-SE" dirty="0"/>
              <a:t>Skriv ut flödesschemat till deltagarna: </a:t>
            </a:r>
            <a:r>
              <a:rPr lang="sv-SE" dirty="0">
                <a:hlinkClick r:id="rId3"/>
              </a:rPr>
              <a:t>Så fattas beslut om utreseförbud</a:t>
            </a:r>
            <a:r>
              <a:rPr lang="sv-SE" dirty="0"/>
              <a:t>.</a:t>
            </a:r>
          </a:p>
          <a:p>
            <a:pPr marL="0" indent="0">
              <a:buNone/>
            </a:pPr>
            <a:r>
              <a:rPr lang="sv-SE" dirty="0"/>
              <a:t>Skriv ut de fallbeskrivningar/domar som ni valt att arbeta med till deltagarna.</a:t>
            </a:r>
          </a:p>
          <a:p>
            <a:pPr marL="0" indent="0">
              <a:buNone/>
            </a:pPr>
            <a:r>
              <a:rPr lang="sv-SE" dirty="0"/>
              <a:t>Deltagarna kan förbereda sig genom att ta del av temat </a:t>
            </a:r>
            <a:r>
              <a:rPr lang="sv-SE" dirty="0">
                <a:hlinkClick r:id="rId4"/>
              </a:rPr>
              <a:t>Utreseförbud för barn – Kunskapsguiden</a:t>
            </a:r>
            <a:r>
              <a:rPr lang="sv-SE" dirty="0"/>
              <a:t> (10-20 minuters lästid). På Kunskapsguiden finns även länkar till material från andra aktörer som kan vara relevanta. </a:t>
            </a:r>
            <a:br>
              <a:rPr lang="sv-SE" dirty="0"/>
            </a:br>
            <a:endParaRPr lang="sv-SE" dirty="0"/>
          </a:p>
          <a:p>
            <a:pPr marL="0" indent="0">
              <a:buNone/>
            </a:pPr>
            <a:r>
              <a:rPr lang="sv-SE" dirty="0"/>
              <a:t>  </a:t>
            </a:r>
          </a:p>
          <a:p>
            <a:pPr marL="0" indent="0">
              <a:buNone/>
            </a:pPr>
            <a:endParaRPr lang="sv-SE" dirty="0"/>
          </a:p>
        </p:txBody>
      </p:sp>
    </p:spTree>
    <p:extLst>
      <p:ext uri="{BB962C8B-B14F-4D97-AF65-F5344CB8AC3E}">
        <p14:creationId xmlns:p14="http://schemas.microsoft.com/office/powerpoint/2010/main" val="242702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78889-A686-4B30-9DDD-73CDB7A6DE34}"/>
              </a:ext>
            </a:extLst>
          </p:cNvPr>
          <p:cNvSpPr>
            <a:spLocks noGrp="1"/>
          </p:cNvSpPr>
          <p:nvPr>
            <p:ph type="title"/>
          </p:nvPr>
        </p:nvSpPr>
        <p:spPr/>
        <p:txBody>
          <a:bodyPr/>
          <a:lstStyle/>
          <a:p>
            <a:r>
              <a:rPr lang="sv-SE" dirty="0"/>
              <a:t>Upplägg</a:t>
            </a:r>
            <a:endParaRPr lang="sv-SE" strike="sngStrike" dirty="0"/>
          </a:p>
        </p:txBody>
      </p:sp>
      <p:sp>
        <p:nvSpPr>
          <p:cNvPr id="5" name="Platshållare för innehåll 4">
            <a:extLst>
              <a:ext uri="{FF2B5EF4-FFF2-40B4-BE49-F238E27FC236}">
                <a16:creationId xmlns:a16="http://schemas.microsoft.com/office/drawing/2014/main" id="{5A9F3CEF-40F5-4AAB-8A4C-D84C40961EF2}"/>
              </a:ext>
            </a:extLst>
          </p:cNvPr>
          <p:cNvSpPr>
            <a:spLocks noGrp="1"/>
          </p:cNvSpPr>
          <p:nvPr>
            <p:ph type="body" idx="1"/>
          </p:nvPr>
        </p:nvSpPr>
        <p:spPr>
          <a:xfrm>
            <a:off x="4121624" y="887104"/>
            <a:ext cx="8066757" cy="4500447"/>
          </a:xfrm>
        </p:spPr>
        <p:txBody>
          <a:bodyPr/>
          <a:lstStyle/>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r>
              <a:rPr kumimoji="0" lang="sv-SE" sz="2600" i="0" u="none" strike="noStrike" kern="1200" cap="none" spc="0" normalizeH="0" baseline="0" noProof="0" dirty="0">
                <a:ln>
                  <a:noFill/>
                </a:ln>
                <a:solidFill>
                  <a:schemeClr val="bg1"/>
                </a:solidFill>
                <a:effectLst/>
                <a:uLnTx/>
                <a:uFillTx/>
                <a:latin typeface="Noto Sans"/>
                <a:ea typeface="+mn-ea"/>
                <a:cs typeface="+mn-cs"/>
              </a:rPr>
              <a:t>Om utreseförbud</a:t>
            </a:r>
          </a:p>
          <a:p>
            <a:pPr marL="971550" lvl="1" indent="-514350">
              <a:buFont typeface="Arial" panose="020B0604020202020204" pitchFamily="34" charset="0"/>
              <a:buChar char="•"/>
              <a:defRPr/>
            </a:pPr>
            <a:r>
              <a:rPr lang="sv-SE" b="1" dirty="0">
                <a:solidFill>
                  <a:schemeClr val="bg1"/>
                </a:solidFill>
              </a:rPr>
              <a:t>Juridiska förutsättningar</a:t>
            </a:r>
          </a:p>
          <a:p>
            <a:pPr marL="971550" lvl="1" indent="-514350">
              <a:buFont typeface="Arial" panose="020B0604020202020204" pitchFamily="34" charset="0"/>
              <a:buChar char="•"/>
              <a:defRPr/>
            </a:pPr>
            <a:r>
              <a:rPr lang="sv-SE" b="1" dirty="0">
                <a:solidFill>
                  <a:schemeClr val="bg1"/>
                </a:solidFill>
              </a:rPr>
              <a:t>Exempel på resor som kan föranleda utreseförbud</a:t>
            </a:r>
          </a:p>
          <a:p>
            <a:pPr marL="971550" lvl="1" indent="-514350">
              <a:buFont typeface="Arial" panose="020B0604020202020204" pitchFamily="34" charset="0"/>
              <a:buChar char="•"/>
              <a:defRPr/>
            </a:pPr>
            <a:endParaRPr lang="sv-SE" b="1" dirty="0">
              <a:solidFill>
                <a:schemeClr val="bg1"/>
              </a:solidFill>
            </a:endParaRPr>
          </a:p>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r>
              <a:rPr lang="sv-SE" sz="2600" dirty="0">
                <a:solidFill>
                  <a:srgbClr val="FFFFFF"/>
                </a:solidFill>
                <a:latin typeface="Noto Sans"/>
              </a:rPr>
              <a:t>Att hantera utreseförbud</a:t>
            </a:r>
            <a:endParaRPr kumimoji="0" lang="sv-SE" sz="2600" b="1" i="0" u="none" strike="noStrike" kern="1200" cap="none" spc="0" normalizeH="0" baseline="0" noProof="0" dirty="0">
              <a:ln>
                <a:noFill/>
              </a:ln>
              <a:solidFill>
                <a:srgbClr val="FFFFFF"/>
              </a:solidFill>
              <a:effectLst/>
              <a:uLnTx/>
              <a:uFillTx/>
              <a:latin typeface="Noto Sans"/>
              <a:ea typeface="+mn-ea"/>
              <a:cs typeface="+mn-cs"/>
            </a:endParaRPr>
          </a:p>
          <a:p>
            <a:pPr marL="971550" marR="0" lvl="1" indent="-51435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lang="sv-SE" b="1" dirty="0">
                <a:solidFill>
                  <a:srgbClr val="FFFFFF"/>
                </a:solidFill>
                <a:latin typeface="Noto Sans"/>
              </a:rPr>
              <a:t>Så fattas beslut om utreseförbud</a:t>
            </a:r>
          </a:p>
          <a:p>
            <a:pPr marL="971550" marR="0" lvl="1" indent="-51435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srgbClr val="FFFFFF"/>
                </a:solidFill>
                <a:effectLst/>
                <a:uLnTx/>
                <a:uFillTx/>
                <a:latin typeface="Noto Sans"/>
                <a:ea typeface="+mn-ea"/>
                <a:cs typeface="+mn-cs"/>
              </a:rPr>
              <a:t>Att hantera utmaningar i kontakten med familjen</a:t>
            </a:r>
          </a:p>
          <a:p>
            <a:pPr marR="0" lvl="1" algn="l" defTabSz="914400" rtl="0" eaLnBrk="1" fontAlgn="auto" latinLnBrk="0" hangingPunct="1">
              <a:lnSpc>
                <a:spcPct val="110000"/>
              </a:lnSpc>
              <a:spcBef>
                <a:spcPts val="500"/>
              </a:spcBef>
              <a:spcAft>
                <a:spcPts val="0"/>
              </a:spcAft>
              <a:buClrTx/>
              <a:buSzTx/>
              <a:tabLst/>
              <a:defRPr/>
            </a:pPr>
            <a:endParaRPr kumimoji="0" lang="sv-SE" sz="2000" b="1" i="0" u="none" strike="noStrike" kern="1200" cap="none" spc="0" normalizeH="0" baseline="0" noProof="0" dirty="0">
              <a:ln>
                <a:noFill/>
              </a:ln>
              <a:solidFill>
                <a:srgbClr val="FFFFFF"/>
              </a:solidFill>
              <a:effectLst/>
              <a:uLnTx/>
              <a:uFillTx/>
              <a:latin typeface="Noto Sans"/>
              <a:ea typeface="+mn-ea"/>
              <a:cs typeface="+mn-cs"/>
            </a:endParaRPr>
          </a:p>
          <a:p>
            <a:pPr marR="0" lvl="1" algn="l" defTabSz="914400" rtl="0" eaLnBrk="1" fontAlgn="auto" latinLnBrk="0" hangingPunct="1">
              <a:lnSpc>
                <a:spcPct val="110000"/>
              </a:lnSpc>
              <a:spcBef>
                <a:spcPts val="500"/>
              </a:spcBef>
              <a:spcAft>
                <a:spcPts val="0"/>
              </a:spcAft>
              <a:buClrTx/>
              <a:buSzTx/>
              <a:tabLst/>
              <a:defRPr/>
            </a:pPr>
            <a:endParaRPr kumimoji="0" lang="sv-SE" sz="100" i="0" u="none" strike="noStrike" kern="1200" cap="none" spc="0" normalizeH="0" baseline="0" noProof="0" dirty="0">
              <a:ln>
                <a:noFill/>
              </a:ln>
              <a:solidFill>
                <a:schemeClr val="bg1"/>
              </a:solidFill>
              <a:effectLst/>
              <a:uLnTx/>
              <a:uFillTx/>
              <a:latin typeface="Noto Sans"/>
              <a:ea typeface="+mn-ea"/>
              <a:cs typeface="+mn-cs"/>
            </a:endParaRPr>
          </a:p>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r>
              <a:rPr lang="sv-SE" sz="2600" dirty="0">
                <a:solidFill>
                  <a:schemeClr val="bg1"/>
                </a:solidFill>
                <a:latin typeface="Noto Sans"/>
              </a:rPr>
              <a:t>Fördjupad diskussion</a:t>
            </a:r>
            <a:endParaRPr lang="sv-SE" sz="2600" dirty="0">
              <a:solidFill>
                <a:schemeClr val="bg1"/>
              </a:solidFill>
            </a:endParaRPr>
          </a:p>
          <a:p>
            <a:pPr marL="971550" lvl="1" indent="-514350">
              <a:buFont typeface="Arial" panose="020B0604020202020204" pitchFamily="34" charset="0"/>
              <a:buChar char="•"/>
              <a:defRPr/>
            </a:pPr>
            <a:r>
              <a:rPr lang="sv-SE" b="1" dirty="0">
                <a:solidFill>
                  <a:schemeClr val="bg1"/>
                </a:solidFill>
              </a:rPr>
              <a:t>Fallbeskrivningar och domar</a:t>
            </a:r>
            <a:endParaRPr kumimoji="0" lang="sv-SE" sz="2600" i="0" u="none" strike="noStrike" kern="1200" cap="none" spc="0" normalizeH="0" baseline="0" noProof="0" dirty="0">
              <a:ln>
                <a:noFill/>
              </a:ln>
              <a:solidFill>
                <a:schemeClr val="bg1"/>
              </a:solidFill>
              <a:effectLst/>
              <a:uLnTx/>
              <a:uFillTx/>
              <a:latin typeface="Noto Sans"/>
              <a:ea typeface="+mn-ea"/>
              <a:cs typeface="+mn-cs"/>
            </a:endParaRPr>
          </a:p>
          <a:p>
            <a:pPr marL="514350" indent="-514350" algn="l">
              <a:spcBef>
                <a:spcPts val="0"/>
              </a:spcBef>
              <a:buFont typeface="Arial" panose="020B0604020202020204" pitchFamily="34" charset="0"/>
              <a:buChar char="•"/>
              <a:defRPr/>
            </a:pPr>
            <a:endParaRPr lang="sv-SE" sz="2000" dirty="0">
              <a:solidFill>
                <a:schemeClr val="bg1"/>
              </a:solidFill>
            </a:endParaRPr>
          </a:p>
          <a:p>
            <a:pPr marR="0" lvl="1" algn="l" defTabSz="914400" rtl="0" eaLnBrk="1" fontAlgn="auto" latinLnBrk="0" hangingPunct="1">
              <a:lnSpc>
                <a:spcPct val="110000"/>
              </a:lnSpc>
              <a:spcBef>
                <a:spcPts val="500"/>
              </a:spcBef>
              <a:spcAft>
                <a:spcPts val="0"/>
              </a:spcAft>
              <a:buClrTx/>
              <a:buSzTx/>
              <a:tabLst/>
              <a:defRPr/>
            </a:pPr>
            <a:endParaRPr kumimoji="0" lang="sv-SE" sz="2000" b="1" i="0" u="none" strike="noStrike" kern="1200" cap="none" spc="0" normalizeH="0" baseline="0" noProof="0" dirty="0">
              <a:ln>
                <a:noFill/>
              </a:ln>
              <a:solidFill>
                <a:schemeClr val="bg1"/>
              </a:solidFill>
              <a:effectLst/>
              <a:uLnTx/>
              <a:uFillTx/>
              <a:latin typeface="Noto Sans"/>
              <a:ea typeface="+mn-ea"/>
              <a:cs typeface="+mn-cs"/>
            </a:endParaRPr>
          </a:p>
          <a:p>
            <a:pPr marL="0" indent="0">
              <a:buNone/>
            </a:pPr>
            <a:endParaRPr lang="sv-SE" b="0" dirty="0"/>
          </a:p>
          <a:p>
            <a:pPr marL="514350" indent="-514350">
              <a:buFont typeface="+mj-lt"/>
              <a:buAutoNum type="arabicPeriod"/>
            </a:pPr>
            <a:r>
              <a:rPr lang="sv-SE" b="0" dirty="0"/>
              <a:t>Introduktion om utreseförbud...</a:t>
            </a:r>
          </a:p>
          <a:p>
            <a:pPr marL="971550" lvl="1" indent="-514350">
              <a:buFont typeface="+mj-lt"/>
              <a:buAutoNum type="arabicPeriod"/>
            </a:pPr>
            <a:r>
              <a:rPr lang="sv-SE" b="0" dirty="0"/>
              <a:t>Juridik</a:t>
            </a:r>
          </a:p>
          <a:p>
            <a:pPr marL="971550" lvl="1" indent="-514350">
              <a:buFont typeface="+mj-lt"/>
              <a:buAutoNum type="arabicPeriod"/>
            </a:pPr>
            <a:r>
              <a:rPr lang="sv-SE" dirty="0"/>
              <a:t>flödesschemat</a:t>
            </a:r>
            <a:endParaRPr lang="sv-SE" b="0" dirty="0"/>
          </a:p>
          <a:p>
            <a:pPr marL="971550" lvl="1" indent="-514350">
              <a:buFont typeface="+mj-lt"/>
              <a:buAutoNum type="arabicPeriod"/>
            </a:pPr>
            <a:r>
              <a:rPr lang="sv-SE" dirty="0"/>
              <a:t>Typsituationen</a:t>
            </a:r>
            <a:endParaRPr lang="sv-SE" b="0" dirty="0"/>
          </a:p>
          <a:p>
            <a:pPr marL="514350" indent="-514350">
              <a:buFont typeface="+mj-lt"/>
              <a:buAutoNum type="arabicPeriod"/>
            </a:pPr>
            <a:r>
              <a:rPr lang="sv-SE" b="0" dirty="0"/>
              <a:t>Reflektionsfrågor </a:t>
            </a:r>
          </a:p>
          <a:p>
            <a:pPr marL="971550" lvl="1" indent="-514350">
              <a:buFont typeface="+mj-lt"/>
              <a:buAutoNum type="arabicPeriod"/>
            </a:pPr>
            <a:r>
              <a:rPr lang="sv-SE" dirty="0"/>
              <a:t>Svåra ärenden/ </a:t>
            </a:r>
            <a:r>
              <a:rPr lang="sv-SE" dirty="0" err="1"/>
              <a:t>case</a:t>
            </a:r>
            <a:endParaRPr lang="sv-SE" dirty="0"/>
          </a:p>
          <a:p>
            <a:pPr marL="971550" lvl="1" indent="-514350">
              <a:buFont typeface="+mj-lt"/>
              <a:buAutoNum type="arabicPeriod"/>
            </a:pPr>
            <a:r>
              <a:rPr lang="sv-SE" b="0" dirty="0"/>
              <a:t>Vad har vi på plats (rutiner </a:t>
            </a:r>
            <a:r>
              <a:rPr lang="sv-SE" b="0" dirty="0" err="1"/>
              <a:t>etc</a:t>
            </a:r>
            <a:r>
              <a:rPr lang="sv-SE" b="0" dirty="0"/>
              <a:t>)</a:t>
            </a:r>
            <a:endParaRPr lang="sv-SE" dirty="0"/>
          </a:p>
        </p:txBody>
      </p:sp>
    </p:spTree>
    <p:extLst>
      <p:ext uri="{BB962C8B-B14F-4D97-AF65-F5344CB8AC3E}">
        <p14:creationId xmlns:p14="http://schemas.microsoft.com/office/powerpoint/2010/main" val="2477950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8CAC4-3724-92C2-4E69-48881E5186C1}"/>
              </a:ext>
            </a:extLst>
          </p:cNvPr>
          <p:cNvSpPr>
            <a:spLocks noGrp="1"/>
          </p:cNvSpPr>
          <p:nvPr>
            <p:ph type="title"/>
          </p:nvPr>
        </p:nvSpPr>
        <p:spPr/>
        <p:txBody>
          <a:bodyPr/>
          <a:lstStyle/>
          <a:p>
            <a:r>
              <a:rPr lang="sv-SE" dirty="0"/>
              <a:t>Om utreseförbud</a:t>
            </a:r>
          </a:p>
        </p:txBody>
      </p:sp>
      <p:sp>
        <p:nvSpPr>
          <p:cNvPr id="3" name="Platshållare för text 2">
            <a:extLst>
              <a:ext uri="{FF2B5EF4-FFF2-40B4-BE49-F238E27FC236}">
                <a16:creationId xmlns:a16="http://schemas.microsoft.com/office/drawing/2014/main" id="{CC527FF1-C4AD-034C-2F3D-934E49B026A5}"/>
              </a:ext>
            </a:extLst>
          </p:cNvPr>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67347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0A2F2-0033-15DD-F1F0-35616AD60F3D}"/>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8719E506-9889-D23E-FB36-C24CE335DA8A}"/>
              </a:ext>
            </a:extLst>
          </p:cNvPr>
          <p:cNvSpPr/>
          <p:nvPr/>
        </p:nvSpPr>
        <p:spPr>
          <a:xfrm>
            <a:off x="8077200" y="0"/>
            <a:ext cx="41148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4F4BF8F-CA07-D47B-F105-4FC37758F4AC}"/>
              </a:ext>
            </a:extLst>
          </p:cNvPr>
          <p:cNvSpPr>
            <a:spLocks noGrp="1"/>
          </p:cNvSpPr>
          <p:nvPr>
            <p:ph type="title"/>
          </p:nvPr>
        </p:nvSpPr>
        <p:spPr>
          <a:xfrm>
            <a:off x="619759" y="561824"/>
            <a:ext cx="7457441" cy="921543"/>
          </a:xfrm>
        </p:spPr>
        <p:txBody>
          <a:bodyPr>
            <a:normAutofit fontScale="90000"/>
          </a:bodyPr>
          <a:lstStyle/>
          <a:p>
            <a:r>
              <a:rPr lang="sv-SE" sz="3100" dirty="0"/>
              <a:t>Vad är utreseförbud? </a:t>
            </a:r>
            <a:br>
              <a:rPr lang="sv-SE" dirty="0"/>
            </a:br>
            <a:endParaRPr lang="sv-SE" dirty="0"/>
          </a:p>
        </p:txBody>
      </p:sp>
      <p:sp>
        <p:nvSpPr>
          <p:cNvPr id="3" name="Platshållare för text 2">
            <a:extLst>
              <a:ext uri="{FF2B5EF4-FFF2-40B4-BE49-F238E27FC236}">
                <a16:creationId xmlns:a16="http://schemas.microsoft.com/office/drawing/2014/main" id="{CB2EBB29-80AA-54C7-2464-AD4C3E3FF2BE}"/>
              </a:ext>
            </a:extLst>
          </p:cNvPr>
          <p:cNvSpPr>
            <a:spLocks noGrp="1"/>
          </p:cNvSpPr>
          <p:nvPr>
            <p:ph type="body" sz="quarter" idx="16"/>
          </p:nvPr>
        </p:nvSpPr>
        <p:spPr/>
        <p:txBody>
          <a:bodyPr/>
          <a:lstStyle/>
          <a:p>
            <a:r>
              <a:rPr lang="sv-SE" sz="2200" dirty="0"/>
              <a:t>Ett utreseförbud innebär att ett barn under 18 år hindras från att föras utomlands eller lämna Sverige, bland annat genom att barnets svenska pass spärras eller återkallas.</a:t>
            </a:r>
          </a:p>
          <a:p>
            <a:r>
              <a:rPr lang="sv-SE" sz="2200" dirty="0"/>
              <a:t>Reglerna om utreseförbud finns i lagen (1990:52) med särskilda bestämmelser av vård av unga, LVU.</a:t>
            </a:r>
          </a:p>
          <a:p>
            <a:endParaRPr lang="sv-SE" dirty="0"/>
          </a:p>
        </p:txBody>
      </p:sp>
      <p:pic>
        <p:nvPicPr>
          <p:cNvPr id="8" name="Bildobjekt 7">
            <a:extLst>
              <a:ext uri="{FF2B5EF4-FFF2-40B4-BE49-F238E27FC236}">
                <a16:creationId xmlns:a16="http://schemas.microsoft.com/office/drawing/2014/main" id="{E96EC25B-FBC7-214A-3715-7AB7ED125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379" y="-774464"/>
            <a:ext cx="6858000" cy="6858000"/>
          </a:xfrm>
          <a:prstGeom prst="rect">
            <a:avLst/>
          </a:prstGeom>
        </p:spPr>
      </p:pic>
    </p:spTree>
    <p:extLst>
      <p:ext uri="{BB962C8B-B14F-4D97-AF65-F5344CB8AC3E}">
        <p14:creationId xmlns:p14="http://schemas.microsoft.com/office/powerpoint/2010/main" val="424740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FEAD4-B136-DA7F-B706-2EDC94CE1290}"/>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738D1ECF-4141-CB85-73BA-E21AA89B579A}"/>
              </a:ext>
            </a:extLst>
          </p:cNvPr>
          <p:cNvSpPr/>
          <p:nvPr/>
        </p:nvSpPr>
        <p:spPr>
          <a:xfrm>
            <a:off x="8077200" y="0"/>
            <a:ext cx="41148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1D54CCF-AD98-E55E-6762-C52EFE2E0920}"/>
              </a:ext>
            </a:extLst>
          </p:cNvPr>
          <p:cNvSpPr>
            <a:spLocks noGrp="1"/>
          </p:cNvSpPr>
          <p:nvPr>
            <p:ph type="title"/>
          </p:nvPr>
        </p:nvSpPr>
        <p:spPr>
          <a:xfrm>
            <a:off x="619759" y="561824"/>
            <a:ext cx="7457441" cy="921543"/>
          </a:xfrm>
        </p:spPr>
        <p:txBody>
          <a:bodyPr>
            <a:normAutofit fontScale="90000"/>
          </a:bodyPr>
          <a:lstStyle/>
          <a:p>
            <a:r>
              <a:rPr lang="sv-SE" sz="3100" dirty="0"/>
              <a:t>Varför finns utreseförbud?</a:t>
            </a:r>
            <a:br>
              <a:rPr lang="sv-SE" dirty="0"/>
            </a:br>
            <a:endParaRPr lang="sv-SE" dirty="0"/>
          </a:p>
        </p:txBody>
      </p:sp>
      <p:sp>
        <p:nvSpPr>
          <p:cNvPr id="3" name="Platshållare för text 2">
            <a:extLst>
              <a:ext uri="{FF2B5EF4-FFF2-40B4-BE49-F238E27FC236}">
                <a16:creationId xmlns:a16="http://schemas.microsoft.com/office/drawing/2014/main" id="{C09E8D90-BC82-D7D0-431E-960CE8490711}"/>
              </a:ext>
            </a:extLst>
          </p:cNvPr>
          <p:cNvSpPr>
            <a:spLocks noGrp="1"/>
          </p:cNvSpPr>
          <p:nvPr>
            <p:ph type="body" sz="quarter" idx="16"/>
          </p:nvPr>
        </p:nvSpPr>
        <p:spPr/>
        <p:txBody>
          <a:bodyPr/>
          <a:lstStyle/>
          <a:p>
            <a:pPr marL="342900" indent="-342900">
              <a:buFont typeface="Arial" panose="020B0604020202020204" pitchFamily="34" charset="0"/>
              <a:buChar char="•"/>
            </a:pPr>
            <a:r>
              <a:rPr lang="sv-SE" sz="2200" dirty="0"/>
              <a:t>Utreseförbudet syftar till att skydda ett barn från att utsättas för förhållanden som kan skada barnets hälsa eller utveckling under en vistelse utomlands. </a:t>
            </a:r>
          </a:p>
          <a:p>
            <a:pPr marL="342900" indent="-342900">
              <a:buFont typeface="Arial" panose="020B0604020202020204" pitchFamily="34" charset="0"/>
              <a:buChar char="•"/>
            </a:pPr>
            <a:r>
              <a:rPr lang="sv-SE" sz="2200" dirty="0"/>
              <a:t>Reglerna finns för att förebygga att barn förs utomlands eftersom svenska myndigheter har begränsade möjligheter att hjälpa ett barn som far illa under utlandsvistelsen.</a:t>
            </a:r>
          </a:p>
          <a:p>
            <a:endParaRPr lang="sv-SE" dirty="0"/>
          </a:p>
        </p:txBody>
      </p:sp>
      <p:pic>
        <p:nvPicPr>
          <p:cNvPr id="8" name="Bildobjekt 7">
            <a:extLst>
              <a:ext uri="{FF2B5EF4-FFF2-40B4-BE49-F238E27FC236}">
                <a16:creationId xmlns:a16="http://schemas.microsoft.com/office/drawing/2014/main" id="{C52F8BE3-45F8-698E-B64D-3449F71E2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04016"/>
            <a:ext cx="6858000" cy="6858000"/>
          </a:xfrm>
          <a:prstGeom prst="rect">
            <a:avLst/>
          </a:prstGeom>
        </p:spPr>
      </p:pic>
    </p:spTree>
    <p:extLst>
      <p:ext uri="{BB962C8B-B14F-4D97-AF65-F5344CB8AC3E}">
        <p14:creationId xmlns:p14="http://schemas.microsoft.com/office/powerpoint/2010/main" val="249704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a:xfrm>
            <a:off x="4415025" y="1634400"/>
            <a:ext cx="6840000" cy="4583838"/>
          </a:xfrm>
        </p:spPr>
        <p:txBody>
          <a:bodyPr/>
          <a:lstStyle/>
          <a:p>
            <a:r>
              <a:rPr lang="sv-SE" dirty="0"/>
              <a:t>I vilka situationer har vi övervägt utreseförbud? </a:t>
            </a:r>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0" y="0"/>
            <a:ext cx="40947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Bild 8">
            <a:extLst>
              <a:ext uri="{FF2B5EF4-FFF2-40B4-BE49-F238E27FC236}">
                <a16:creationId xmlns:a16="http://schemas.microsoft.com/office/drawing/2014/main" id="{AFD5D5AA-31C3-71A0-4FBD-D0B7550F0DA7}"/>
              </a:ext>
              <a:ext uri="{C183D7F6-B498-43B3-948B-1728B52AA6E4}">
                <adec:decorative xmlns:adec="http://schemas.microsoft.com/office/drawing/2017/decorative" val="1"/>
              </a:ext>
            </a:extLst>
          </p:cNvPr>
          <p:cNvGrpSpPr/>
          <p:nvPr/>
        </p:nvGrpSpPr>
        <p:grpSpPr>
          <a:xfrm>
            <a:off x="863439" y="1769464"/>
            <a:ext cx="2266950" cy="1962150"/>
            <a:chOff x="8400669" y="2442960"/>
            <a:chExt cx="2266950" cy="1962150"/>
          </a:xfrm>
        </p:grpSpPr>
        <p:sp>
          <p:nvSpPr>
            <p:cNvPr id="5" name="Frihandsfigur: Form 4">
              <a:extLst>
                <a:ext uri="{FF2B5EF4-FFF2-40B4-BE49-F238E27FC236}">
                  <a16:creationId xmlns:a16="http://schemas.microsoft.com/office/drawing/2014/main" id="{B2426B18-B1E0-0E29-FE89-DC4339D34BE9}"/>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434BAF53-FE81-3328-DF5A-2A2FB6AA7C6B}"/>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C93C6808-CC7A-091D-5BEA-DAE7CBA447E8}"/>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4222C00E-E121-E790-F93F-914228571BA2}"/>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2F5C74E6-18E7-C77C-B935-3A7CB368D317}"/>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4350CAAD-7CA7-FAA5-CBE9-497B0B0C7A13}"/>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dirty="0"/>
            </a:p>
          </p:txBody>
        </p:sp>
        <p:sp>
          <p:nvSpPr>
            <p:cNvPr id="12" name="Frihandsfigur: Form 11">
              <a:extLst>
                <a:ext uri="{FF2B5EF4-FFF2-40B4-BE49-F238E27FC236}">
                  <a16:creationId xmlns:a16="http://schemas.microsoft.com/office/drawing/2014/main" id="{8DD656BC-B5B8-102F-2443-44A7D42D58B4}"/>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0EDA87CD-181D-EF77-34B2-A93156A766F0}"/>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
        <p:nvSpPr>
          <p:cNvPr id="14" name="Rubrik 2">
            <a:extLst>
              <a:ext uri="{FF2B5EF4-FFF2-40B4-BE49-F238E27FC236}">
                <a16:creationId xmlns:a16="http://schemas.microsoft.com/office/drawing/2014/main" id="{508136CC-6265-9D83-6278-821A6FBDC8EA}"/>
              </a:ext>
            </a:extLst>
          </p:cNvPr>
          <p:cNvSpPr txBox="1">
            <a:spLocks/>
          </p:cNvSpPr>
          <p:nvPr/>
        </p:nvSpPr>
        <p:spPr>
          <a:xfrm>
            <a:off x="870616" y="3805777"/>
            <a:ext cx="2465547" cy="1080000"/>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a:lstStyle>
          <a:p>
            <a:endParaRPr lang="sv-SE" dirty="0"/>
          </a:p>
        </p:txBody>
      </p:sp>
    </p:spTree>
    <p:extLst>
      <p:ext uri="{BB962C8B-B14F-4D97-AF65-F5344CB8AC3E}">
        <p14:creationId xmlns:p14="http://schemas.microsoft.com/office/powerpoint/2010/main" val="2830520843"/>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1_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Blank.potx" id="{E3E5DE97-4B61-4DC9-B293-FEC6251761CF}" vid="{BA56C6D2-70B4-4699-87F6-94A3E15B1D6E}"/>
    </a:ext>
  </a:extLst>
</a:theme>
</file>

<file path=ppt/theme/theme3.xml><?xml version="1.0" encoding="utf-8"?>
<a:theme xmlns:a="http://schemas.openxmlformats.org/drawingml/2006/main" name="1_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Standardmall</Template>
  <TotalTime>3385</TotalTime>
  <Words>5403</Words>
  <Application>Microsoft Office PowerPoint</Application>
  <PresentationFormat>Bredbild</PresentationFormat>
  <Paragraphs>357</Paragraphs>
  <Slides>30</Slides>
  <Notes>27</Notes>
  <HiddenSlides>7</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30</vt:i4>
      </vt:variant>
    </vt:vector>
  </HeadingPairs>
  <TitlesOfParts>
    <vt:vector size="38" baseType="lpstr">
      <vt:lpstr>Aptos</vt:lpstr>
      <vt:lpstr>Arial</vt:lpstr>
      <vt:lpstr>Calibri</vt:lpstr>
      <vt:lpstr>Century Gothic</vt:lpstr>
      <vt:lpstr>Noto Sans</vt:lpstr>
      <vt:lpstr>SoS-tema</vt:lpstr>
      <vt:lpstr>1_Socialstyrelsen</vt:lpstr>
      <vt:lpstr>1_SoS-tema</vt:lpstr>
      <vt:lpstr>Utreseförbud för barn</vt:lpstr>
      <vt:lpstr>Instruktion till dig som håller i presentation och diskussion</vt:lpstr>
      <vt:lpstr>Instruktion till dig som håller i presentation och diskussion</vt:lpstr>
      <vt:lpstr>Instruktion till dig som håller i presentation och diskussion</vt:lpstr>
      <vt:lpstr>Upplägg</vt:lpstr>
      <vt:lpstr>Om utreseförbud</vt:lpstr>
      <vt:lpstr>Vad är utreseförbud?  </vt:lpstr>
      <vt:lpstr>Varför finns utreseförbud? </vt:lpstr>
      <vt:lpstr>PowerPoint-presentation</vt:lpstr>
      <vt:lpstr>Exempel på resor som kan föranleda ett utreseförbud</vt:lpstr>
      <vt:lpstr>PowerPoint-presentation</vt:lpstr>
      <vt:lpstr>Planera fortsatt arbete</vt:lpstr>
      <vt:lpstr>Att administrativt och juridiskt hantera utreseförbud  </vt:lpstr>
      <vt:lpstr>När används utreseförbud ? </vt:lpstr>
      <vt:lpstr>PowerPoint-presentation</vt:lpstr>
      <vt:lpstr>Vad innebär ett utreseförbud?</vt:lpstr>
      <vt:lpstr>Utreseförbud och vård enligt LVU</vt:lpstr>
      <vt:lpstr>Handläggning av utreseförbud</vt:lpstr>
      <vt:lpstr>Hur går  det till? </vt:lpstr>
      <vt:lpstr>PowerPoint-presentation</vt:lpstr>
      <vt:lpstr>Planera fortsatt arbete</vt:lpstr>
      <vt:lpstr> Fördjupning utifrån fallbeskrivningar och domar </vt:lpstr>
      <vt:lpstr>Välj fallbeskrivning</vt:lpstr>
      <vt:lpstr>Instruktion till dig som håller i diskussionen</vt:lpstr>
      <vt:lpstr>PowerPoint-presentation</vt:lpstr>
      <vt:lpstr>Välj domar</vt:lpstr>
      <vt:lpstr>Instruktion till dig som håller i diskussionen</vt:lpstr>
      <vt:lpstr>PowerPoint-presentation</vt:lpstr>
      <vt:lpstr>Planera fortsatt arbete</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Halfdan, Sanna</dc:creator>
  <cp:lastModifiedBy>Nylén, Maria</cp:lastModifiedBy>
  <cp:revision>198</cp:revision>
  <dcterms:created xsi:type="dcterms:W3CDTF">2025-05-16T12:18:23Z</dcterms:created>
  <dcterms:modified xsi:type="dcterms:W3CDTF">2026-01-27T09:44:08Z</dcterms:modified>
</cp:coreProperties>
</file>