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 id="2147483710" r:id="rId5"/>
  </p:sldMasterIdLst>
  <p:notesMasterIdLst>
    <p:notesMasterId r:id="rId34"/>
  </p:notesMasterIdLst>
  <p:handoutMasterIdLst>
    <p:handoutMasterId r:id="rId35"/>
  </p:handoutMasterIdLst>
  <p:sldIdLst>
    <p:sldId id="336" r:id="rId6"/>
    <p:sldId id="380" r:id="rId7"/>
    <p:sldId id="381" r:id="rId8"/>
    <p:sldId id="347" r:id="rId9"/>
    <p:sldId id="338" r:id="rId10"/>
    <p:sldId id="382" r:id="rId11"/>
    <p:sldId id="339" r:id="rId12"/>
    <p:sldId id="363" r:id="rId13"/>
    <p:sldId id="366" r:id="rId14"/>
    <p:sldId id="362" r:id="rId15"/>
    <p:sldId id="373" r:id="rId16"/>
    <p:sldId id="383" r:id="rId17"/>
    <p:sldId id="375" r:id="rId18"/>
    <p:sldId id="374" r:id="rId19"/>
    <p:sldId id="377" r:id="rId20"/>
    <p:sldId id="385" r:id="rId21"/>
    <p:sldId id="365" r:id="rId22"/>
    <p:sldId id="341" r:id="rId23"/>
    <p:sldId id="371" r:id="rId24"/>
    <p:sldId id="372" r:id="rId25"/>
    <p:sldId id="368" r:id="rId26"/>
    <p:sldId id="369" r:id="rId27"/>
    <p:sldId id="370" r:id="rId28"/>
    <p:sldId id="386" r:id="rId29"/>
    <p:sldId id="342" r:id="rId30"/>
    <p:sldId id="387" r:id="rId31"/>
    <p:sldId id="379" r:id="rId32"/>
    <p:sldId id="270" r:id="rId33"/>
  </p:sldIdLst>
  <p:sldSz cx="12192000" cy="6858000"/>
  <p:notesSz cx="6781800"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userDrawn="1">
          <p15:clr>
            <a:srgbClr val="A4A3A4"/>
          </p15:clr>
        </p15:guide>
        <p15:guide id="2" orient="horz" pos="3908" userDrawn="1">
          <p15:clr>
            <a:srgbClr val="A4A3A4"/>
          </p15:clr>
        </p15:guide>
        <p15:guide id="3" orient="horz" pos="3566" userDrawn="1">
          <p15:clr>
            <a:srgbClr val="A4A3A4"/>
          </p15:clr>
        </p15:guide>
        <p15:guide id="4" orient="horz" pos="1341" userDrawn="1">
          <p15:clr>
            <a:srgbClr val="A4A3A4"/>
          </p15:clr>
        </p15:guide>
        <p15:guide id="5" orient="horz" pos="443" userDrawn="1">
          <p15:clr>
            <a:srgbClr val="A4A3A4"/>
          </p15:clr>
        </p15:guide>
        <p15:guide id="6" pos="681" userDrawn="1">
          <p15:clr>
            <a:srgbClr val="A4A3A4"/>
          </p15:clr>
        </p15:guide>
        <p15:guide id="7" pos="6519" userDrawn="1">
          <p15:clr>
            <a:srgbClr val="A4A3A4"/>
          </p15:clr>
        </p15:guide>
        <p15:guide id="8" pos="2857"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tterheim, Anna" initials="NA" lastIdx="7" clrIdx="0">
    <p:extLst>
      <p:ext uri="{19B8F6BF-5375-455C-9EA6-DF929625EA0E}">
        <p15:presenceInfo xmlns:p15="http://schemas.microsoft.com/office/powerpoint/2012/main" userId="S-1-5-21-2075942658-1792417684-393963531-357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llanmörkt format 3 - Dekorfär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3" autoAdjust="0"/>
    <p:restoredTop sz="69006" autoAdjust="0"/>
  </p:normalViewPr>
  <p:slideViewPr>
    <p:cSldViewPr snapToGrid="0" showGuides="1">
      <p:cViewPr varScale="1">
        <p:scale>
          <a:sx n="86" d="100"/>
          <a:sy n="86" d="100"/>
        </p:scale>
        <p:origin x="1320" y="186"/>
      </p:cViewPr>
      <p:guideLst>
        <p:guide orient="horz" pos="1256"/>
        <p:guide orient="horz" pos="3908"/>
        <p:guide orient="horz" pos="3566"/>
        <p:guide orient="horz" pos="1341"/>
        <p:guide orient="horz" pos="443"/>
        <p:guide pos="681"/>
        <p:guide pos="6519"/>
        <p:guide pos="285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72" y="72"/>
      </p:cViewPr>
      <p:guideLst>
        <p:guide orient="horz" pos="3126"/>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1750" y="0"/>
            <a:ext cx="2938463" cy="496888"/>
          </a:xfrm>
          <a:prstGeom prst="rect">
            <a:avLst/>
          </a:prstGeom>
        </p:spPr>
        <p:txBody>
          <a:bodyPr vert="horz" lIns="91440" tIns="45720" rIns="91440" bIns="45720" rtlCol="0"/>
          <a:lstStyle>
            <a:lvl1pPr algn="r">
              <a:defRPr sz="1200"/>
            </a:lvl1pPr>
          </a:lstStyle>
          <a:p>
            <a:fld id="{2626941D-6ED6-4480-B48D-D720ADA45BFB}" type="datetimeFigureOut">
              <a:rPr lang="sv-SE" smtClean="0"/>
              <a:t>2023-04-14</a:t>
            </a:fld>
            <a:endParaRPr lang="sv-SE"/>
          </a:p>
        </p:txBody>
      </p:sp>
      <p:sp>
        <p:nvSpPr>
          <p:cNvPr id="4" name="Platshållare för sidfot 3"/>
          <p:cNvSpPr>
            <a:spLocks noGrp="1"/>
          </p:cNvSpPr>
          <p:nvPr>
            <p:ph type="ftr" sz="quarter" idx="2"/>
          </p:nvPr>
        </p:nvSpPr>
        <p:spPr>
          <a:xfrm>
            <a:off x="0" y="9428163"/>
            <a:ext cx="2938463"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1750" y="9428163"/>
            <a:ext cx="2938463" cy="496887"/>
          </a:xfrm>
          <a:prstGeom prst="rect">
            <a:avLst/>
          </a:prstGeom>
        </p:spPr>
        <p:txBody>
          <a:bodyPr vert="horz" lIns="91440" tIns="45720" rIns="91440" bIns="45720" rtlCol="0" anchor="b"/>
          <a:lstStyle>
            <a:lvl1pPr algn="r">
              <a:defRPr sz="1200"/>
            </a:lvl1pPr>
          </a:lstStyle>
          <a:p>
            <a:fld id="{4BCD1ED4-416D-4DD7-8370-109B0FEA21A2}" type="slidenum">
              <a:rPr lang="sv-SE" smtClean="0"/>
              <a:t>‹#›</a:t>
            </a:fld>
            <a:endParaRPr lang="sv-SE"/>
          </a:p>
        </p:txBody>
      </p:sp>
    </p:spTree>
    <p:extLst>
      <p:ext uri="{BB962C8B-B14F-4D97-AF65-F5344CB8AC3E}">
        <p14:creationId xmlns:p14="http://schemas.microsoft.com/office/powerpoint/2010/main" val="2197464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38780" cy="496332"/>
          </a:xfrm>
          <a:prstGeom prst="rect">
            <a:avLst/>
          </a:prstGeom>
        </p:spPr>
        <p:txBody>
          <a:bodyPr vert="horz" lIns="95470" tIns="47736" rIns="95470" bIns="47736" rtlCol="0"/>
          <a:lstStyle>
            <a:lvl1pPr algn="l">
              <a:defRPr sz="1200"/>
            </a:lvl1pPr>
          </a:lstStyle>
          <a:p>
            <a:endParaRPr lang="sv-SE"/>
          </a:p>
        </p:txBody>
      </p:sp>
      <p:sp>
        <p:nvSpPr>
          <p:cNvPr id="3" name="Platshållare för datum 2"/>
          <p:cNvSpPr>
            <a:spLocks noGrp="1"/>
          </p:cNvSpPr>
          <p:nvPr>
            <p:ph type="dt" idx="1"/>
          </p:nvPr>
        </p:nvSpPr>
        <p:spPr>
          <a:xfrm>
            <a:off x="3841451" y="1"/>
            <a:ext cx="2938780" cy="496332"/>
          </a:xfrm>
          <a:prstGeom prst="rect">
            <a:avLst/>
          </a:prstGeom>
        </p:spPr>
        <p:txBody>
          <a:bodyPr vert="horz" lIns="95470" tIns="47736" rIns="95470" bIns="47736" rtlCol="0"/>
          <a:lstStyle>
            <a:lvl1pPr algn="r">
              <a:defRPr sz="1200"/>
            </a:lvl1pPr>
          </a:lstStyle>
          <a:p>
            <a:fld id="{00F28322-9E50-4BFC-ADA5-24FE44B8EB92}" type="datetimeFigureOut">
              <a:rPr lang="sv-SE" smtClean="0"/>
              <a:t>2023-04-14</a:t>
            </a:fld>
            <a:endParaRPr lang="sv-SE"/>
          </a:p>
        </p:txBody>
      </p:sp>
      <p:sp>
        <p:nvSpPr>
          <p:cNvPr id="4" name="Platshållare för bildobjekt 3"/>
          <p:cNvSpPr>
            <a:spLocks noGrp="1" noRot="1" noChangeAspect="1"/>
          </p:cNvSpPr>
          <p:nvPr>
            <p:ph type="sldImg" idx="2"/>
          </p:nvPr>
        </p:nvSpPr>
        <p:spPr>
          <a:xfrm>
            <a:off x="85725" y="746125"/>
            <a:ext cx="6610350" cy="3719513"/>
          </a:xfrm>
          <a:prstGeom prst="rect">
            <a:avLst/>
          </a:prstGeom>
          <a:noFill/>
          <a:ln w="12700">
            <a:solidFill>
              <a:prstClr val="black"/>
            </a:solidFill>
          </a:ln>
        </p:spPr>
        <p:txBody>
          <a:bodyPr vert="horz" lIns="95470" tIns="47736" rIns="95470" bIns="47736" rtlCol="0" anchor="ctr"/>
          <a:lstStyle/>
          <a:p>
            <a:endParaRPr lang="sv-SE"/>
          </a:p>
        </p:txBody>
      </p:sp>
      <p:sp>
        <p:nvSpPr>
          <p:cNvPr id="5" name="Platshållare för anteckningar 4"/>
          <p:cNvSpPr>
            <a:spLocks noGrp="1"/>
          </p:cNvSpPr>
          <p:nvPr>
            <p:ph type="body" sz="quarter" idx="3"/>
          </p:nvPr>
        </p:nvSpPr>
        <p:spPr>
          <a:xfrm>
            <a:off x="678180" y="4715153"/>
            <a:ext cx="5425440" cy="4466987"/>
          </a:xfrm>
          <a:prstGeom prst="rect">
            <a:avLst/>
          </a:prstGeom>
        </p:spPr>
        <p:txBody>
          <a:bodyPr vert="horz" lIns="95470" tIns="47736" rIns="95470" bIns="47736"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38780" cy="496332"/>
          </a:xfrm>
          <a:prstGeom prst="rect">
            <a:avLst/>
          </a:prstGeom>
        </p:spPr>
        <p:txBody>
          <a:bodyPr vert="horz" lIns="95470" tIns="47736" rIns="95470" bIns="47736" rtlCol="0" anchor="b"/>
          <a:lstStyle>
            <a:lvl1pPr algn="l">
              <a:defRPr sz="1200"/>
            </a:lvl1pPr>
          </a:lstStyle>
          <a:p>
            <a:endParaRPr lang="sv-SE"/>
          </a:p>
        </p:txBody>
      </p:sp>
      <p:sp>
        <p:nvSpPr>
          <p:cNvPr id="7" name="Platshållare för bildnummer 6"/>
          <p:cNvSpPr>
            <a:spLocks noGrp="1"/>
          </p:cNvSpPr>
          <p:nvPr>
            <p:ph type="sldNum" sz="quarter" idx="5"/>
          </p:nvPr>
        </p:nvSpPr>
        <p:spPr>
          <a:xfrm>
            <a:off x="3841451" y="9428584"/>
            <a:ext cx="2938780" cy="496332"/>
          </a:xfrm>
          <a:prstGeom prst="rect">
            <a:avLst/>
          </a:prstGeom>
        </p:spPr>
        <p:txBody>
          <a:bodyPr vert="horz" lIns="95470" tIns="47736" rIns="95470" bIns="47736" rtlCol="0" anchor="b"/>
          <a:lstStyle>
            <a:lvl1pPr algn="r">
              <a:defRPr sz="1200"/>
            </a:lvl1pPr>
          </a:lstStyle>
          <a:p>
            <a:fld id="{D4045FB0-5EAC-49C2-A7A1-C763FDD81356}" type="slidenum">
              <a:rPr lang="sv-SE" smtClean="0"/>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5725" y="746125"/>
            <a:ext cx="6610350" cy="3719513"/>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a:t>
            </a:fld>
            <a:endParaRPr lang="sv-SE" dirty="0"/>
          </a:p>
        </p:txBody>
      </p:sp>
    </p:spTree>
    <p:extLst>
      <p:ext uri="{BB962C8B-B14F-4D97-AF65-F5344CB8AC3E}">
        <p14:creationId xmlns:p14="http://schemas.microsoft.com/office/powerpoint/2010/main" val="203543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Reablement är den engelska termen på ett arbetssätt. Det finns inget svenskt ord, men  en svensk översättning av innehållet i det engelsk begreppet. I Sverige är arbetssättet numera vanlig förekommande i perioden som följer efter en sjukhusvistelse och vid samarbete mellan hälso-och sjukvård och social omsorg. </a:t>
            </a:r>
          </a:p>
          <a:p>
            <a:endParaRPr lang="sv-SE" dirty="0"/>
          </a:p>
          <a:p>
            <a:r>
              <a:rPr lang="sv-SE" dirty="0"/>
              <a:t>”Reablement är ett personcentrerat, holistiskt arbetssätt som syftar till att förbättra en persons fysiska och/eller övriga funktioner och förmågor. Målet är att öka eller bibehålla personens självständighet i meningsfulla dagliga aktiviteter i bostaden och närmiljön, samt för att minska personens behov av vård och omsorg på längre sikt. Reablement innefattar flera besök och tillhandahålls av ett samordnat och multiprofessionellt team med kompetens i arbetssättet. Det ingår en omfattande initial bedömning, följt av regelbundna uppföljningar och framtagande av en målorienterad plan. Reablement ger stöd åt personer att uppnå sina mål, till exempel genom att ge stöd i dagliga aktiviteter, anpassa hemmiljön och tillhandahålla hjälpmedel, samt att engagera personens sociala nätverk. Reablement är ett inkluderande arbetssätt som är oberoende av en persons ålder, förmåga, diagnos och omgivning.”</a:t>
            </a:r>
          </a:p>
          <a:p>
            <a:endParaRPr lang="sv-SE" dirty="0"/>
          </a:p>
          <a:p>
            <a:r>
              <a:rPr lang="sv-SE" dirty="0"/>
              <a:t>Det är viktigt att sätta in rehabiliterande insatser i tidigt. Flera kommuner i Sverige har påbörjat utvecklingsarbeten för att identifiera rehabiliteringsbehov i samverkan med biståndshandläggare.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även viktigt att främja hälsa och förebygga ytterligare ohälsa hos personer som får rehabilitering i hemmet. </a:t>
            </a:r>
            <a:r>
              <a:rPr lang="sv-SE" sz="1200" kern="1200" dirty="0">
                <a:solidFill>
                  <a:schemeClr val="tx1"/>
                </a:solidFill>
                <a:effectLst/>
                <a:latin typeface="+mn-lt"/>
                <a:ea typeface="+mn-ea"/>
                <a:cs typeface="+mn-cs"/>
              </a:rPr>
              <a:t>Många patienter som får vård och rehabilitering i hemmet har komplexa behov, och för dem kan de preventiva åtgärderna behöva anpassas. </a:t>
            </a:r>
          </a:p>
        </p:txBody>
      </p:sp>
      <p:sp>
        <p:nvSpPr>
          <p:cNvPr id="4" name="Platshållare för bildnummer 3"/>
          <p:cNvSpPr>
            <a:spLocks noGrp="1"/>
          </p:cNvSpPr>
          <p:nvPr>
            <p:ph type="sldNum" sz="quarter" idx="10"/>
          </p:nvPr>
        </p:nvSpPr>
        <p:spPr/>
        <p:txBody>
          <a:bodyPr/>
          <a:lstStyle/>
          <a:p>
            <a:fld id="{D4045FB0-5EAC-49C2-A7A1-C763FDD81356}" type="slidenum">
              <a:rPr lang="sv-SE" smtClean="0"/>
              <a:t>11</a:t>
            </a:fld>
            <a:endParaRPr lang="sv-SE" dirty="0"/>
          </a:p>
        </p:txBody>
      </p:sp>
    </p:spTree>
    <p:extLst>
      <p:ext uri="{BB962C8B-B14F-4D97-AF65-F5344CB8AC3E}">
        <p14:creationId xmlns:p14="http://schemas.microsoft.com/office/powerpoint/2010/main" val="47744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kommer nu reflektera kring den samverkan vi har och behöver i vår verksamhet och om det finns något vi vill förändra.</a:t>
            </a:r>
          </a:p>
          <a:p>
            <a:endParaRPr lang="sv-SE" dirty="0"/>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12</a:t>
            </a:fld>
            <a:endParaRPr lang="sv-SE"/>
          </a:p>
        </p:txBody>
      </p:sp>
    </p:spTree>
    <p:extLst>
      <p:ext uri="{BB962C8B-B14F-4D97-AF65-F5344CB8AC3E}">
        <p14:creationId xmlns:p14="http://schemas.microsoft.com/office/powerpoint/2010/main" val="585888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kan vara många aktörer inblandade i vården i hemmet. Bilden visar de olika aktörerna som kan behöva samverka och arbeta gemensamt för individen. Kombinationerna kan variera mellan olika individer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24323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Både region och kommun bedriver hälso- och sjukvård på primärvårdsnivå.  Organisation och förutsättningarna skiljer sig åt över landet. Därför är det viktigt att lokalt ha goda kontakter.</a:t>
            </a:r>
          </a:p>
          <a:p>
            <a:endParaRPr lang="sv-SE" dirty="0"/>
          </a:p>
          <a:p>
            <a:r>
              <a:rPr lang="sv-SE" sz="1200" kern="1200" dirty="0">
                <a:solidFill>
                  <a:schemeClr val="tx1"/>
                </a:solidFill>
                <a:effectLst/>
                <a:latin typeface="+mn-lt"/>
                <a:ea typeface="+mn-ea"/>
                <a:cs typeface="+mn-cs"/>
              </a:rPr>
              <a:t>Rehabilitering i hemmet på primärvårdsnivå innefattar personer i olika åldrar, med olika typer av diagnoser och funktionsnedsättningar. För att tillgodose unika patienters behov kan samverkan med en specifik specialist eller specialistklinik behövas.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Kontakterna mellan primärvårdens och specialiserade vårdens rehabilitering kan både handla om patienter som är kända i specialistvården sedan tidigare och även om rådgivning kring en patient som eventuellt skulle ha nytta av rehabilitering på specialiserad nivå.</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348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I rapporten  ”Öppna jämförelser 2022 Enhetsundersökningen om äldreomsorg och kommunal hälso-och sjukvård” </a:t>
            </a:r>
            <a:r>
              <a:rPr lang="sv-SE" dirty="0">
                <a:solidFill>
                  <a:srgbClr val="002B45"/>
                </a:solidFill>
              </a:rPr>
              <a:t>uppger 48% av kommunerna att de har rutiner för samverkan mellan hälso- och sjukvården och särskilt boende, samt  40% att de har rutiner för samverkan mellan hälso- och sjukvården och  hemtjänst. </a:t>
            </a:r>
            <a:r>
              <a:rPr lang="sv-SE" sz="1200" b="0" i="0" u="none" strike="noStrike" kern="1200" baseline="0" dirty="0">
                <a:solidFill>
                  <a:schemeClr val="tx1"/>
                </a:solidFill>
                <a:latin typeface="+mn-lt"/>
                <a:ea typeface="+mn-ea"/>
                <a:cs typeface="+mn-cs"/>
              </a:rPr>
              <a:t>En förutsättning för personcentrerad vård och omsorg är samverkan mellan olika personalgrupper. Syftet med samverkan mellan personalgrupperna är att samordna behoven av både medicinska och sociala insatserna.</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15587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kommer nu reflektera kring hur vi får till en strukturerad och personcentrerad rehabilitering i  vår verksamhet och om det finns något vi vill förändra.</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16</a:t>
            </a:fld>
            <a:endParaRPr lang="sv-SE"/>
          </a:p>
        </p:txBody>
      </p:sp>
    </p:spTree>
    <p:extLst>
      <p:ext uri="{BB962C8B-B14F-4D97-AF65-F5344CB8AC3E}">
        <p14:creationId xmlns:p14="http://schemas.microsoft.com/office/powerpoint/2010/main" val="616902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Nationellt program område (NPO) för rehabilitering </a:t>
            </a:r>
            <a:r>
              <a:rPr lang="sv-SE" sz="1200" kern="1200" dirty="0">
                <a:solidFill>
                  <a:schemeClr val="tx1"/>
                </a:solidFill>
                <a:effectLst/>
                <a:latin typeface="+mn-lt"/>
                <a:ea typeface="+mn-ea"/>
                <a:cs typeface="+mn-cs"/>
              </a:rPr>
              <a:t>habilitering och försäkringsmedicin</a:t>
            </a:r>
            <a:r>
              <a:rPr lang="sv-SE" sz="1200" dirty="0"/>
              <a:t> </a:t>
            </a:r>
            <a:r>
              <a:rPr lang="sv-SE" sz="1200" kern="1200" dirty="0">
                <a:solidFill>
                  <a:schemeClr val="tx1"/>
                </a:solidFill>
                <a:effectLst/>
                <a:latin typeface="+mn-lt"/>
                <a:ea typeface="+mn-ea"/>
                <a:cs typeface="+mn-cs"/>
              </a:rPr>
              <a:t>inom Nationellt system för </a:t>
            </a:r>
            <a:r>
              <a:rPr lang="sv-SE" sz="1200" kern="1200" dirty="0" err="1">
                <a:solidFill>
                  <a:schemeClr val="tx1"/>
                </a:solidFill>
                <a:effectLst/>
                <a:latin typeface="+mn-lt"/>
                <a:ea typeface="+mn-ea"/>
                <a:cs typeface="+mn-cs"/>
              </a:rPr>
              <a:t>kunskapsstyrning</a:t>
            </a:r>
            <a:r>
              <a:rPr lang="sv-SE" sz="1200" kern="1200" dirty="0">
                <a:solidFill>
                  <a:schemeClr val="tx1"/>
                </a:solidFill>
                <a:effectLst/>
                <a:latin typeface="+mn-lt"/>
                <a:ea typeface="+mn-ea"/>
                <a:cs typeface="+mn-cs"/>
              </a:rPr>
              <a:t> hälso- och sjukvård tog 2022 fram</a:t>
            </a:r>
            <a:endParaRPr lang="sv-SE" sz="1200" dirty="0"/>
          </a:p>
          <a:p>
            <a:r>
              <a:rPr lang="sv-SE" sz="1200" dirty="0"/>
              <a:t>”Generisk modell för rehabilitering och delar av försäkringsmedicinskt arbete – för klinisk verksamhet”</a:t>
            </a:r>
          </a:p>
          <a:p>
            <a:r>
              <a:rPr lang="sv-SE" sz="1200" kern="1200" dirty="0">
                <a:solidFill>
                  <a:schemeClr val="tx1"/>
                </a:solidFill>
                <a:effectLst/>
                <a:latin typeface="+mn-lt"/>
                <a:ea typeface="+mn-ea"/>
                <a:cs typeface="+mn-cs"/>
              </a:rPr>
              <a:t>Genom att använda den generiska nationell modell för rehabilitering skapas förutsättningar för att alla patienter i behov av rehabilitering får ett strukturerat omhändertagande med tidig individuell bedömning, upprättande av rehabiliteringsplan, evidensbaserade åtgärder och uppföljning. Den är tillämpbar vid all typ av rehabilitering.</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24414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En tidig bedömning och kontakt med rätt instans kan öka förutsättningarna för en förbättrad hälsa och funktion, samt minska risken för bestående besvär. Nytillkomna förändringar kan exempelvis identifieras vid strukturerade riskbedömningar och i ett nära samarbete med omsorgspersonalen och de närstående.</a:t>
            </a:r>
          </a:p>
          <a:p>
            <a:r>
              <a:rPr lang="sv-SE" sz="1200" kern="1200" dirty="0">
                <a:solidFill>
                  <a:schemeClr val="tx1"/>
                </a:solidFill>
                <a:effectLst/>
                <a:latin typeface="+mn-lt"/>
                <a:ea typeface="+mn-ea"/>
                <a:cs typeface="+mn-cs"/>
              </a:rPr>
              <a:t>Förutsättningarna för att patienten får rätt bedömning och omhändertagande utifrån sina mål och behov ökar, när det är lätt att kontakta och remittera vidare till den profession som behövs.</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9298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många olika bedömningsinstrument och de passar vid olika tillfällen och till olika patientgrupper.</a:t>
            </a:r>
            <a:r>
              <a:rPr lang="sv-SE" sz="1200" kern="1200" dirty="0">
                <a:solidFill>
                  <a:schemeClr val="tx1"/>
                </a:solidFill>
                <a:effectLst/>
                <a:latin typeface="+mn-lt"/>
                <a:ea typeface="+mn-ea"/>
                <a:cs typeface="+mn-cs"/>
              </a:rPr>
              <a:t> Vilket eller vilka instrument som är lämpliga avgör den legitimerade professionen utifrån patientens behov och aktuell frågeställning. Det framkom i en stor svensk enkätstudie, om arbetsterapeuter och fysioterapeuter inom kommunal rehabilitering, att strukturerade bedömningar med bedömningsinstrument endast gjordes i strax under hälften av fallen</a:t>
            </a:r>
          </a:p>
          <a:p>
            <a:endParaRPr lang="sv-SE" dirty="0"/>
          </a:p>
          <a:p>
            <a:r>
              <a:rPr lang="sv-SE" dirty="0"/>
              <a:t>Tips: </a:t>
            </a:r>
            <a:r>
              <a:rPr lang="sv-SE" i="1" dirty="0"/>
              <a:t>I Kunskapsunderlag-  Rehabiliteringsinsatser i hemmet</a:t>
            </a:r>
            <a:r>
              <a:rPr lang="sv-SE" dirty="0"/>
              <a:t> (2023) har Socialstyrelsen tittat på kommuner som gjort hälsoekonomiska beräkningar på rehabilitering i hemmet. I bilaga 2.4 redovisas de bedömningsinstrument som de kommunerna använt vid uppföljning.</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92841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En rehabiliteringsplan är värdefull från flera aspekter. Det är ett bra sätt att tillgängliggöra patientens mål. Den visar på ett pedagogiskt sätt kopplingen mellan resultatet av utredning och bedömning, målen och de planerade åtgärderna. Rehabiliteringsplanen är ett verktyg för att skapa delaktighet och motivation. Inom rehabiliteringen förekommer olika varianter av rehabiliteringsplaner, anpassade utifrån verksamheternas och patienternas respektive behov</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9278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3</a:t>
            </a:fld>
            <a:endParaRPr lang="sv-SE"/>
          </a:p>
        </p:txBody>
      </p:sp>
    </p:spTree>
    <p:extLst>
      <p:ext uri="{BB962C8B-B14F-4D97-AF65-F5344CB8AC3E}">
        <p14:creationId xmlns:p14="http://schemas.microsoft.com/office/powerpoint/2010/main" val="2112721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Målen för rehabiliteringen behöver utgå från vad patienten själv vill uppnå. Ett strukturerat sätt att sätta personcentrerade mål ger bättre förutsättningar för en framgångsrik rehabilitering, och innebär att personen aktivt deltar, formulerar sig och reflekterar kring målen. Personalen kan hjälpa till att formulera målen genom att guida med frågor. Personalen behöver få möjlighet att träna på detta. </a:t>
            </a:r>
            <a:endParaRPr lang="sv-SE" dirty="0"/>
          </a:p>
          <a:p>
            <a:endParaRPr lang="sv-SE" dirty="0"/>
          </a:p>
          <a:p>
            <a:r>
              <a:rPr lang="sv-SE" dirty="0"/>
              <a:t>Tips:</a:t>
            </a:r>
          </a:p>
          <a:p>
            <a:r>
              <a:rPr lang="sv-SE" dirty="0"/>
              <a:t>Socialstyrelsen publicerar i samband med Kunskapsstöd för Hälso- och sjukvård i hemmet ett metodstöd för </a:t>
            </a:r>
            <a:r>
              <a:rPr lang="sv-SE" sz="1200" kern="1200" dirty="0">
                <a:solidFill>
                  <a:schemeClr val="tx1"/>
                </a:solidFill>
                <a:effectLst/>
                <a:latin typeface="+mn-lt"/>
                <a:ea typeface="+mn-ea"/>
                <a:cs typeface="+mn-cs"/>
              </a:rPr>
              <a:t>att guida personer att komma fram och formulera sina egna mål. </a:t>
            </a:r>
            <a:r>
              <a:rPr lang="sv-SE" i="1" dirty="0"/>
              <a:t>HUR guida och stödja målsättning vid rehabilitering i hemmet </a:t>
            </a:r>
            <a:r>
              <a:rPr lang="sv-SE" i="0" dirty="0"/>
              <a:t>2023</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70646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vanligaste åtgärder som arbetsterapeuter och fysioterapeuter utförde i kommunala verksamheter år 2021 redovisas i Kunskapsstöd Vård och rehabilitering i hemmet. Vanligast är utprovning och förskrivning av hjälpmedel (exklusive rullstol).</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65552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Uppföljning kan göras både på individ och gruppnivå och det ena utesluter inte det andra.</a:t>
            </a:r>
          </a:p>
          <a:p>
            <a:r>
              <a:rPr lang="sv-SE" sz="1200" kern="1200" dirty="0">
                <a:solidFill>
                  <a:schemeClr val="tx1"/>
                </a:solidFill>
                <a:effectLst/>
                <a:latin typeface="+mn-lt"/>
                <a:ea typeface="+mn-ea"/>
                <a:cs typeface="+mn-cs"/>
              </a:rPr>
              <a:t>En uppföljning gentemot patientens uppsatta mål i rehabiliteringsplanen innebär i praktiken att en ny bedömning görs.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64755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kommer nu reflektera kring att arbeta evidensbaserat. Hur gör vi i dag och om det finns något vi vill förändra.</a:t>
            </a:r>
          </a:p>
          <a:p>
            <a:endParaRPr lang="sv-SE" dirty="0"/>
          </a:p>
          <a:p>
            <a:r>
              <a:rPr lang="sv-SE" dirty="0"/>
              <a:t>Tips: Socialstyrelsen publicerar i samband med Kunskapsstöd för Hälso- och sjukvård i hemmet även ett kunskapsunderlag där vi gått igenom vetenskapliga systematiska översikter från åren 2020- 2022 inom några områden aktuella vid rehabilitering i hemmet.  Där kan ni läsa kort vad artiklarna kommit fram till.</a:t>
            </a:r>
          </a:p>
        </p:txBody>
      </p:sp>
      <p:sp>
        <p:nvSpPr>
          <p:cNvPr id="4" name="Platshållare för bildnummer 3"/>
          <p:cNvSpPr>
            <a:spLocks noGrp="1"/>
          </p:cNvSpPr>
          <p:nvPr>
            <p:ph type="sldNum" sz="quarter" idx="5"/>
          </p:nvPr>
        </p:nvSpPr>
        <p:spPr/>
        <p:txBody>
          <a:bodyPr/>
          <a:lstStyle/>
          <a:p>
            <a:fld id="{D4045FB0-5EAC-49C2-A7A1-C763FDD81356}" type="slidenum">
              <a:rPr lang="sv-SE" smtClean="0"/>
              <a:t>24</a:t>
            </a:fld>
            <a:endParaRPr lang="sv-SE"/>
          </a:p>
        </p:txBody>
      </p:sp>
    </p:spTree>
    <p:extLst>
      <p:ext uri="{BB962C8B-B14F-4D97-AF65-F5344CB8AC3E}">
        <p14:creationId xmlns:p14="http://schemas.microsoft.com/office/powerpoint/2010/main" val="2861893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För att patienterna ska få en god vård som är jämlik över landet arbetar myndigheter, regioner, kommuner och organisationer tillsammans för en gemensam kunskapsstyrning. Kunskapsstyrning handlar om att utveckla, sprida och använda bästa möjliga kunskap. Målet är att bästa kunskap ska finnas tillgänglig och användas i varje patientmöte, för att ge en kunskapsbaserad, jämlik och resurseffektiv vård av hög kvalitet.</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Ett exempel är Nationellt kliniskt kunskapsstöd. (nationelltklinisktkunskapsstod.se) Det är regionernas gemensamma rekommendationer för utredning, behandling och uppföljning. Där återfinns både vårdförlopp, vårdprogram och riktlinjer. Även om regionerna står som ansvariga deltar kommunal hälso- och sjukvård i framtagandet och det finns flera rekommendationer inom området vård och rehabilitering i hemmet</a:t>
            </a:r>
          </a:p>
          <a:p>
            <a:endParaRPr lang="sv-SE" dirty="0"/>
          </a:p>
          <a:p>
            <a:r>
              <a:rPr lang="sv-SE" dirty="0"/>
              <a:t>Socialstyrelsens nationella riktlinjer har sin utgångspunkt i diagnoser och sjukdomstillstånd. Inom kommunal rehabilitering har patienterna ofta flera diagnoser och komplexa funktionsnedsättningar.</a:t>
            </a:r>
          </a:p>
          <a:p>
            <a:r>
              <a:rPr lang="sv-SE" dirty="0"/>
              <a:t>I de olika nationella riktlinjerna finns rekommendationer som är applicerbara vid rehabilitering i hemmet.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Tips: I bilaga 1 i Hälso-och sjukvård i hemmet- Kunskapsstöd för vård och rehabilitering, listas </a:t>
            </a:r>
            <a:r>
              <a:rPr lang="en-US" sz="1200" b="0" kern="1200" dirty="0">
                <a:solidFill>
                  <a:schemeClr val="tx1"/>
                </a:solidFill>
                <a:effectLst/>
                <a:latin typeface="+mn-lt"/>
                <a:ea typeface="+mn-ea"/>
                <a:cs typeface="+mn-cs"/>
              </a:rPr>
              <a:t>några exempel på nationella rekommendationer (från 2022) inom rehabiliteringsområdet, som är möjliga att utföra i hemmet. </a:t>
            </a:r>
            <a:endParaRPr lang="sv-SE" sz="1200" b="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25</a:t>
            </a:fld>
            <a:endParaRPr lang="sv-SE" dirty="0"/>
          </a:p>
        </p:txBody>
      </p:sp>
    </p:spTree>
    <p:extLst>
      <p:ext uri="{BB962C8B-B14F-4D97-AF65-F5344CB8AC3E}">
        <p14:creationId xmlns:p14="http://schemas.microsoft.com/office/powerpoint/2010/main" val="2916804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26</a:t>
            </a:fld>
            <a:endParaRPr lang="sv-SE" dirty="0"/>
          </a:p>
        </p:txBody>
      </p:sp>
    </p:spTree>
    <p:extLst>
      <p:ext uri="{BB962C8B-B14F-4D97-AF65-F5344CB8AC3E}">
        <p14:creationId xmlns:p14="http://schemas.microsoft.com/office/powerpoint/2010/main" val="2435932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Hälso- och sjukvård är en kunskapsintensiv verksamhet och det är många professioner som behövs för att möjliggöra en persons rehabilitering. Att ha en strategisk idé för att en gemensam kunskapsbas och skapa en lärande miljö kan skapar större möjligheter för framgångsrik rehabilitering. </a:t>
            </a:r>
            <a:r>
              <a:rPr lang="sv-SE" sz="1200" kern="1200" dirty="0">
                <a:solidFill>
                  <a:schemeClr val="tx1"/>
                </a:solidFill>
                <a:effectLst/>
                <a:latin typeface="+mn-lt"/>
                <a:ea typeface="+mn-ea"/>
                <a:cs typeface="+mn-cs"/>
              </a:rPr>
              <a:t>Rehabiliteringsprofessionerna har till exempel en viktig roll i att handleda och stödja omsorgspersonalen samt att bidra med sin kunskap och kompetens inom rehabiliterande arbetssätt</a:t>
            </a:r>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27</a:t>
            </a:fld>
            <a:endParaRPr lang="sv-SE" dirty="0"/>
          </a:p>
        </p:txBody>
      </p:sp>
    </p:spTree>
    <p:extLst>
      <p:ext uri="{BB962C8B-B14F-4D97-AF65-F5344CB8AC3E}">
        <p14:creationId xmlns:p14="http://schemas.microsoft.com/office/powerpoint/2010/main" val="2511441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28</a:t>
            </a:fld>
            <a:endParaRPr lang="sv-SE" dirty="0"/>
          </a:p>
        </p:txBody>
      </p:sp>
    </p:spTree>
    <p:extLst>
      <p:ext uri="{BB962C8B-B14F-4D97-AF65-F5344CB8AC3E}">
        <p14:creationId xmlns:p14="http://schemas.microsoft.com/office/powerpoint/2010/main" val="46029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Bär med er dessa tre perspektiv i era fortsatta reflektioner.</a:t>
            </a: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4</a:t>
            </a:fld>
            <a:endParaRPr lang="sv-SE" dirty="0"/>
          </a:p>
        </p:txBody>
      </p:sp>
    </p:spTree>
    <p:extLst>
      <p:ext uri="{BB962C8B-B14F-4D97-AF65-F5344CB8AC3E}">
        <p14:creationId xmlns:p14="http://schemas.microsoft.com/office/powerpoint/2010/main" val="300568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följande sidor finns reflektionsfrågor kring respektive reflektionsområde.</a:t>
            </a:r>
          </a:p>
          <a:p>
            <a:r>
              <a:rPr lang="sv-SE" dirty="0"/>
              <a:t>Välj ett området i taget. Ni behöver inte gå igen alla frågor.</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sv-SE" sz="1200" dirty="0">
              <a:solidFill>
                <a:schemeClr val="tx1"/>
              </a:solidFill>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sv-SE" sz="1200" dirty="0">
                <a:solidFill>
                  <a:schemeClr val="tx1"/>
                </a:solidFill>
              </a:rPr>
              <a:t>Rehabilitering i hemmet kan formas </a:t>
            </a:r>
            <a:r>
              <a:rPr lang="sv-SE" sz="1200" dirty="0">
                <a:solidFill>
                  <a:srgbClr val="002B45"/>
                </a:solidFill>
              </a:rPr>
              <a:t>på flera olika sätt och olika arbetssätt passar i olika lokal förutsättningar. </a:t>
            </a:r>
            <a:r>
              <a:rPr lang="sv-SE" sz="1200" dirty="0">
                <a:solidFill>
                  <a:srgbClr val="002B45"/>
                </a:solidFill>
                <a:latin typeface="+mn-lt"/>
              </a:rPr>
              <a:t>R</a:t>
            </a:r>
            <a:r>
              <a:rPr lang="sv-SE" dirty="0">
                <a:solidFill>
                  <a:srgbClr val="002B45"/>
                </a:solidFill>
                <a:latin typeface="+mn-lt"/>
              </a:rPr>
              <a:t>eflektionsområdena är tänkta att skapa dialog och inspirera till lokal utveckling av rehabilitering i hemmet.</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sv-SE" dirty="0">
              <a:solidFill>
                <a:srgbClr val="002B45"/>
              </a:solidFill>
              <a:latin typeface="+mn-lt"/>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885889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kommer nu reflektera olika arbetssätt man kan använder vid rehabilitering i hemmet och om det finns något vi vill förändra och utveckla hos oss.</a:t>
            </a:r>
          </a:p>
          <a:p>
            <a:r>
              <a:rPr lang="sv-SE" dirty="0"/>
              <a:t>Den som är extra intresserad kan läsa med i Hälso- och sjukvård i hemmet- Kunskapsstöd för personcentrerad vård och rehabilitering.</a:t>
            </a:r>
          </a:p>
        </p:txBody>
      </p:sp>
      <p:sp>
        <p:nvSpPr>
          <p:cNvPr id="4" name="Platshållare för bildnummer 3"/>
          <p:cNvSpPr>
            <a:spLocks noGrp="1"/>
          </p:cNvSpPr>
          <p:nvPr>
            <p:ph type="sldNum" sz="quarter" idx="5"/>
          </p:nvPr>
        </p:nvSpPr>
        <p:spPr/>
        <p:txBody>
          <a:bodyPr/>
          <a:lstStyle/>
          <a:p>
            <a:fld id="{D4045FB0-5EAC-49C2-A7A1-C763FDD81356}" type="slidenum">
              <a:rPr lang="sv-SE" smtClean="0"/>
              <a:t>6</a:t>
            </a:fld>
            <a:endParaRPr lang="sv-SE"/>
          </a:p>
        </p:txBody>
      </p:sp>
    </p:spTree>
    <p:extLst>
      <p:ext uri="{BB962C8B-B14F-4D97-AF65-F5344CB8AC3E}">
        <p14:creationId xmlns:p14="http://schemas.microsoft.com/office/powerpoint/2010/main" val="3059835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Rehabilitering i hemmet kan ske på olika sätt</a:t>
            </a:r>
          </a:p>
          <a:p>
            <a:r>
              <a:rPr lang="sv-SE" dirty="0"/>
              <a:t>All rehabilitering som ges inom hälso- och sjukvården har större framgång om det finns ett hälsofrämjande förhållningssätt och ett rehabiliterande arbetssätt hos de som möter patienten. På så sätt kan nya förmågor upprätthållas.</a:t>
            </a:r>
          </a:p>
          <a:p>
            <a:r>
              <a:rPr lang="sv-SE" dirty="0"/>
              <a:t>Ett hälsofrämjande förhållningssätt och ett rehabiliterande arbetssätt kan ses som en bas, för att övriga rehabiliteringsinsatser ska kunna bli framgångsrika. </a:t>
            </a:r>
          </a:p>
          <a:p>
            <a:endParaRPr lang="sv-SE" dirty="0"/>
          </a:p>
          <a:p>
            <a:r>
              <a:rPr lang="sv-SE" dirty="0"/>
              <a:t>Bilden vi ser beskriver att rehabilitering i hemmet sker på olika nivåer, dels det stöd som individen får för att vara så aktiv som möjligt genom att organisationen och omsorgspersonalen har ett hälsofrämjandeförhållningssätt, samt ett rehabiliterande arbetssätt. Dels att rehabiliteringen inom hälso- och sjukvården kan ges via team, i en direkt kontakt mellan legitimerad personal och patienter samt som egenvård. Vid egenvård kan patienten behöva stöd och hjälp av någon annan t.ex. av anhöriga eller personliga assistenter. Dessa kan sin tur behöva stöd från den legitimerade personalen</a:t>
            </a: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7</a:t>
            </a:fld>
            <a:endParaRPr lang="sv-SE" dirty="0"/>
          </a:p>
        </p:txBody>
      </p:sp>
    </p:spTree>
    <p:extLst>
      <p:ext uri="{BB962C8B-B14F-4D97-AF65-F5344CB8AC3E}">
        <p14:creationId xmlns:p14="http://schemas.microsoft.com/office/powerpoint/2010/main" val="2381505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Tips: Fundera tyst själv en stund över fråga 1. Samtala sen gemensamt i gruppen eller i mindre grupper. Jämföra och diskutera om ni har likande uppfattning eller om det skiljer.</a:t>
            </a:r>
          </a:p>
          <a:p>
            <a:pPr marL="0" indent="0">
              <a:buNone/>
            </a:pPr>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8</a:t>
            </a:fld>
            <a:endParaRPr lang="sv-SE" dirty="0"/>
          </a:p>
        </p:txBody>
      </p:sp>
    </p:spTree>
    <p:extLst>
      <p:ext uri="{BB962C8B-B14F-4D97-AF65-F5344CB8AC3E}">
        <p14:creationId xmlns:p14="http://schemas.microsoft.com/office/powerpoint/2010/main" val="2671169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Times New Roman" panose="02020603050405020304" pitchFamily="18" charset="0"/>
                <a:cs typeface="Times New Roman" panose="02020603050405020304" pitchFamily="18" charset="0"/>
              </a:rPr>
              <a:t>Ett förhållningssätt är en attityd och en inställning som påverkar hur vi tänker och vad vi baserar våra beslut och agerande på. Det är ett perspektiv och synsätt som kan förvärvas och förändras genom kunskap och erfarenheter .  </a:t>
            </a:r>
          </a:p>
          <a:p>
            <a:r>
              <a:rPr lang="sv-SE" sz="1200" dirty="0">
                <a:latin typeface="Times New Roman" panose="02020603050405020304" pitchFamily="18" charset="0"/>
                <a:cs typeface="Times New Roman" panose="02020603050405020304" pitchFamily="18" charset="0"/>
              </a:rPr>
              <a:t>Ett arbetssätt innebär att omsätta förhållningssättet i praktiken.</a:t>
            </a:r>
          </a:p>
          <a:p>
            <a:endParaRPr lang="sv-SE" dirty="0"/>
          </a:p>
          <a:p>
            <a:r>
              <a:rPr lang="sv-SE" dirty="0"/>
              <a:t>Målgrupper – beroende på hur ni är organiserade och eventuella avtal med regionen kan era målgrupper se olika ut. Med målgrupper i det här materialet menar vi de olika grupper som ni ansvara för att ge rehabilitering i hemmet.</a:t>
            </a:r>
          </a:p>
        </p:txBody>
      </p:sp>
      <p:sp>
        <p:nvSpPr>
          <p:cNvPr id="4" name="Platshållare för bildnummer 3"/>
          <p:cNvSpPr>
            <a:spLocks noGrp="1"/>
          </p:cNvSpPr>
          <p:nvPr>
            <p:ph type="sldNum" sz="quarter" idx="10"/>
          </p:nvPr>
        </p:nvSpPr>
        <p:spPr/>
        <p:txBody>
          <a:bodyPr/>
          <a:lstStyle/>
          <a:p>
            <a:fld id="{D4045FB0-5EAC-49C2-A7A1-C763FDD81356}" type="slidenum">
              <a:rPr lang="sv-SE" smtClean="0"/>
              <a:t>9</a:t>
            </a:fld>
            <a:endParaRPr lang="sv-SE" dirty="0"/>
          </a:p>
        </p:txBody>
      </p:sp>
    </p:spTree>
    <p:extLst>
      <p:ext uri="{BB962C8B-B14F-4D97-AF65-F5344CB8AC3E}">
        <p14:creationId xmlns:p14="http://schemas.microsoft.com/office/powerpoint/2010/main" val="380751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Times New Roman" panose="02020603050405020304" pitchFamily="18" charset="0"/>
                <a:cs typeface="Times New Roman" panose="02020603050405020304" pitchFamily="18" charset="0"/>
              </a:rPr>
              <a:t>Vid rehabilitering i hemmet är det vanligt att personen har åtgärder och insatser från både hälso- och sjukvården och socialtjänsten. Samma person kan även behöva insatser från både region och kommun samtidigt, kanske till och med teamet består av professioner som arbetar i olika organisationer?</a:t>
            </a:r>
          </a:p>
          <a:p>
            <a:r>
              <a:rPr lang="sv-SE" sz="1200" dirty="0">
                <a:latin typeface="Times New Roman" panose="02020603050405020304" pitchFamily="18" charset="0"/>
                <a:cs typeface="Times New Roman" panose="02020603050405020304" pitchFamily="18" charset="0"/>
              </a:rPr>
              <a:t>Multiprofessionella team kan organiseras på olika sätt och inom vården och omsorgen finns det många olika slags team. Exakt vad de kallas, bestämmer den som ansvarar för det uppdrag teamet ska utföras. </a:t>
            </a:r>
          </a:p>
          <a:p>
            <a:endParaRPr lang="sv-SE" sz="1200" dirty="0">
              <a:latin typeface="Times New Roman" panose="02020603050405020304" pitchFamily="18" charset="0"/>
              <a:cs typeface="Times New Roman" panose="02020603050405020304" pitchFamily="18" charset="0"/>
            </a:endParaRPr>
          </a:p>
          <a:p>
            <a:r>
              <a:rPr lang="sv-SE" sz="1200" dirty="0">
                <a:latin typeface="Times New Roman" panose="02020603050405020304" pitchFamily="18" charset="0"/>
                <a:cs typeface="Times New Roman" panose="02020603050405020304" pitchFamily="18" charset="0"/>
              </a:rPr>
              <a:t>Tips: Socialstyrelsen har även en webutbildning om att arbeta i team, den hittar ni på kunskapsguiden.se/utbildningar</a:t>
            </a: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10</a:t>
            </a:fld>
            <a:endParaRPr lang="sv-SE" dirty="0"/>
          </a:p>
        </p:txBody>
      </p:sp>
    </p:spTree>
    <p:extLst>
      <p:ext uri="{BB962C8B-B14F-4D97-AF65-F5344CB8AC3E}">
        <p14:creationId xmlns:p14="http://schemas.microsoft.com/office/powerpoint/2010/main" val="1337446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4173580"/>
            <a:ext cx="121968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2059055"/>
            <a:ext cx="10363200" cy="1104900"/>
          </a:xfrm>
        </p:spPr>
        <p:txBody>
          <a:bodyPr/>
          <a:lstStyle>
            <a:lvl1pPr>
              <a:defRPr sz="3400">
                <a:solidFill>
                  <a:srgbClr val="E98300"/>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068918" y="4266502"/>
            <a:ext cx="7811357"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a:xfrm>
            <a:off x="1090120" y="5380363"/>
            <a:ext cx="1536171" cy="267235"/>
          </a:xfrm>
        </p:spPr>
        <p:txBody>
          <a:bodyPr/>
          <a:lstStyle>
            <a:lvl1pPr>
              <a:defRPr sz="900" b="1">
                <a:solidFill>
                  <a:srgbClr val="FFFFFF"/>
                </a:solidFill>
              </a:defRPr>
            </a:lvl1pPr>
          </a:lstStyle>
          <a:p>
            <a:endParaRPr lang="sv-SE" dirty="0"/>
          </a:p>
        </p:txBody>
      </p:sp>
      <p:sp>
        <p:nvSpPr>
          <p:cNvPr id="14" name="Platshållare för text 13"/>
          <p:cNvSpPr>
            <a:spLocks noGrp="1"/>
          </p:cNvSpPr>
          <p:nvPr>
            <p:ph type="body" sz="quarter" idx="14"/>
          </p:nvPr>
        </p:nvSpPr>
        <p:spPr>
          <a:xfrm>
            <a:off x="1068917" y="4475023"/>
            <a:ext cx="7811392" cy="722312"/>
          </a:xfrm>
        </p:spPr>
        <p:txBody>
          <a:bodyPr/>
          <a:lstStyle>
            <a:lvl1pPr marL="0" indent="0">
              <a:spcBef>
                <a:spcPts val="0"/>
              </a:spcBef>
              <a:spcAft>
                <a:spcPts val="0"/>
              </a:spcAft>
              <a:buNone/>
              <a:defRPr sz="1400" b="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Redigera format för bakgrundstext</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 y="800438"/>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punktlista och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8872"/>
            <a:ext cx="4399721" cy="3095625"/>
          </a:xfrm>
        </p:spPr>
        <p:txBody>
          <a:bodyPr/>
          <a:lstStyle>
            <a:lvl1pPr marL="0" indent="0">
              <a:buNone/>
              <a:defRPr sz="1400" b="0" baseline="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5764964" y="5299365"/>
            <a:ext cx="4416293"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58768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8" y="2139351"/>
            <a:ext cx="4547029" cy="3632799"/>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35446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text och bild höger - 1">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96804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text och bild höger - 2">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253887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0425"/>
            <a:ext cx="4336969" cy="3054050"/>
          </a:xfrm>
        </p:spPr>
        <p:txBody>
          <a:bodyPr/>
          <a:lstStyle>
            <a:lvl1pPr marL="0" indent="0">
              <a:buNone/>
              <a:defRPr sz="2600" b="1"/>
            </a:lvl1pPr>
            <a:lvl2pPr marL="285750" indent="0">
              <a:buNone/>
              <a:defRPr/>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Tree>
    <p:extLst>
      <p:ext uri="{BB962C8B-B14F-4D97-AF65-F5344CB8AC3E}">
        <p14:creationId xmlns:p14="http://schemas.microsoft.com/office/powerpoint/2010/main" val="258760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punktlista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49016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punktlista och stor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3"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21058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och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text och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1548842"/>
            <a:ext cx="121968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1068918" y="2074073"/>
            <a:ext cx="9110133" cy="3438525"/>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569715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0" y="2066926"/>
            <a:ext cx="12192000" cy="3438525"/>
          </a:xfrm>
        </p:spPr>
        <p:txBody>
          <a:bodyPr/>
          <a:lstStyle>
            <a:lvl1pPr marL="0" indent="0">
              <a:buNone/>
              <a:defRPr b="0"/>
            </a:lvl1pPr>
          </a:lstStyle>
          <a:p>
            <a:r>
              <a:rPr lang="sv-SE"/>
              <a:t>Klicka på ikonen för att lägga till en bild</a:t>
            </a:r>
            <a:endParaRPr lang="sv-SE" dirty="0"/>
          </a:p>
        </p:txBody>
      </p:sp>
      <p:sp>
        <p:nvSpPr>
          <p:cNvPr id="13"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pic>
        <p:nvPicPr>
          <p:cNvPr id="9" name="Bildobjekt 8">
            <a:extLst>
              <a:ext uri="{FF2B5EF4-FFF2-40B4-BE49-F238E27FC236}">
                <a16:creationId xmlns:a16="http://schemas.microsoft.com/office/drawing/2014/main" id="{5693B71A-7BAE-481B-BD01-4729E5A19A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792280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tfallande bild utan rubri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r>
              <a:rPr lang="sv-SE"/>
              <a:t>Sveriges kunskapsmyndighet för vård och omsorg </a:t>
            </a:r>
            <a:endParaRPr lang="sv-SE" dirty="0"/>
          </a:p>
        </p:txBody>
      </p:sp>
      <p:sp>
        <p:nvSpPr>
          <p:cNvPr id="4" name="Platshållare för bildnummer 3"/>
          <p:cNvSpPr>
            <a:spLocks noGrp="1"/>
          </p:cNvSpPr>
          <p:nvPr>
            <p:ph type="sldNum" sz="quarter" idx="12"/>
          </p:nvPr>
        </p:nvSpPr>
        <p:spPr/>
        <p:txBody>
          <a:bodyPr/>
          <a:lstStyle/>
          <a:p>
            <a:fld id="{F3A1DABF-CD59-47A1-8187-10F3203EF599}" type="slidenum">
              <a:rPr lang="sv-SE" smtClean="0"/>
              <a:t>‹#›</a:t>
            </a:fld>
            <a:endParaRPr lang="sv-SE" dirty="0"/>
          </a:p>
        </p:txBody>
      </p:sp>
      <p:sp>
        <p:nvSpPr>
          <p:cNvPr id="5" name="Platshållare för bild 7"/>
          <p:cNvSpPr>
            <a:spLocks noGrp="1"/>
          </p:cNvSpPr>
          <p:nvPr>
            <p:ph type="pic" sz="quarter" idx="13"/>
          </p:nvPr>
        </p:nvSpPr>
        <p:spPr>
          <a:xfrm>
            <a:off x="0" y="664235"/>
            <a:ext cx="12192000" cy="5003320"/>
          </a:xfrm>
        </p:spPr>
        <p:txBody>
          <a:bodyPr/>
          <a:lstStyle>
            <a:lvl1pPr marL="0" indent="0">
              <a:buNone/>
              <a:defRPr b="0"/>
            </a:lvl1pPr>
          </a:lstStyle>
          <a:p>
            <a:r>
              <a:rPr lang="sv-SE"/>
              <a:t>Klicka på ikonen för att lägga till en bild</a:t>
            </a:r>
            <a:endParaRPr lang="sv-SE" dirty="0"/>
          </a:p>
        </p:txBody>
      </p:sp>
    </p:spTree>
    <p:extLst>
      <p:ext uri="{BB962C8B-B14F-4D97-AF65-F5344CB8AC3E}">
        <p14:creationId xmlns:p14="http://schemas.microsoft.com/office/powerpoint/2010/main" val="3755418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pic>
        <p:nvPicPr>
          <p:cNvPr id="6" name="Bildobjekt 5">
            <a:extLst>
              <a:ext uri="{FF2B5EF4-FFF2-40B4-BE49-F238E27FC236}">
                <a16:creationId xmlns:a16="http://schemas.microsoft.com/office/drawing/2014/main" id="{6F4A1B5A-9724-4D27-88E0-B1A3BA5907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4265631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
        <p:nvSpPr>
          <p:cNvPr id="7" name="textruta 6">
            <a:extLst>
              <a:ext uri="{FF2B5EF4-FFF2-40B4-BE49-F238E27FC236}">
                <a16:creationId xmlns:a16="http://schemas.microsoft.com/office/drawing/2014/main" id="{86EA4738-985C-42D4-BF4F-360677E82956}"/>
              </a:ext>
            </a:extLst>
          </p:cNvPr>
          <p:cNvSpPr txBox="1"/>
          <p:nvPr userDrawn="1"/>
        </p:nvSpPr>
        <p:spPr>
          <a:xfrm>
            <a:off x="6048702" y="4927392"/>
            <a:ext cx="3970284" cy="1079270"/>
          </a:xfrm>
          <a:prstGeom prst="rect">
            <a:avLst/>
          </a:prstGeom>
          <a:noFill/>
        </p:spPr>
        <p:txBody>
          <a:bodyPr wrap="square" lIns="0" tIns="0" rIns="0" bIns="0" rtlCol="0">
            <a:spAutoFit/>
          </a:bodyPr>
          <a:lstStyle/>
          <a:p>
            <a:pPr algn="r"/>
            <a:r>
              <a:rPr lang="sv-SE" sz="2600" b="1" dirty="0">
                <a:solidFill>
                  <a:schemeClr val="accent4"/>
                </a:solidFill>
              </a:rPr>
              <a:t>Mer information finns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436351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4173580"/>
            <a:ext cx="121968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2059055"/>
            <a:ext cx="10363200" cy="1104900"/>
          </a:xfrm>
        </p:spPr>
        <p:txBody>
          <a:bodyPr/>
          <a:lstStyle>
            <a:lvl1pPr>
              <a:defRPr sz="34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1068918" y="4266502"/>
            <a:ext cx="7811357"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a:xfrm>
            <a:off x="1090120" y="5380363"/>
            <a:ext cx="1536171" cy="267235"/>
          </a:xfrm>
        </p:spPr>
        <p:txBody>
          <a:bodyPr/>
          <a:lstStyle>
            <a:lvl1pPr>
              <a:defRPr sz="900" b="1">
                <a:solidFill>
                  <a:srgbClr val="FFFFFF"/>
                </a:solidFill>
              </a:defRPr>
            </a:lvl1pPr>
          </a:lstStyle>
          <a:p>
            <a:endParaRPr lang="sv-SE" dirty="0"/>
          </a:p>
        </p:txBody>
      </p:sp>
      <p:sp>
        <p:nvSpPr>
          <p:cNvPr id="14" name="Platshållare för text 13"/>
          <p:cNvSpPr>
            <a:spLocks noGrp="1"/>
          </p:cNvSpPr>
          <p:nvPr>
            <p:ph type="body" sz="quarter" idx="14"/>
          </p:nvPr>
        </p:nvSpPr>
        <p:spPr>
          <a:xfrm>
            <a:off x="1068917" y="4475023"/>
            <a:ext cx="7811392" cy="722312"/>
          </a:xfrm>
        </p:spPr>
        <p:txBody>
          <a:bodyPr/>
          <a:lstStyle>
            <a:lvl1pPr marL="0" indent="0">
              <a:spcBef>
                <a:spcPts val="0"/>
              </a:spcBef>
              <a:spcAft>
                <a:spcPts val="0"/>
              </a:spcAft>
              <a:buNone/>
              <a:defRPr sz="1400" b="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Redigera format för bakgrundstext</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 y="800438"/>
            <a:ext cx="2592000" cy="544144"/>
          </a:xfrm>
          <a:prstGeom prst="rect">
            <a:avLst/>
          </a:prstGeom>
        </p:spPr>
      </p:pic>
    </p:spTree>
    <p:extLst>
      <p:ext uri="{BB962C8B-B14F-4D97-AF65-F5344CB8AC3E}">
        <p14:creationId xmlns:p14="http://schemas.microsoft.com/office/powerpoint/2010/main" val="3868308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1548842"/>
            <a:ext cx="121968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785963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sp>
        <p:nvSpPr>
          <p:cNvPr id="9"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format</a:t>
            </a:r>
            <a:endParaRPr lang="sv-SE"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252374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sp>
        <p:nvSpPr>
          <p:cNvPr id="9"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mall för rubrikformat</a:t>
            </a:r>
            <a:endParaRPr lang="sv-SE"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428273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867756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849543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150991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421049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5807968" y="2060206"/>
            <a:ext cx="4540416" cy="3708400"/>
          </a:xfrm>
        </p:spPr>
        <p:txBody>
          <a:bodyPr/>
          <a:lstStyle>
            <a:lvl1pPr>
              <a:spcBef>
                <a:spcPts val="800"/>
              </a:spcBef>
              <a:defRPr sz="2600" b="0"/>
            </a:lvl1pPr>
            <a:lvl2pPr>
              <a:defRPr sz="2000"/>
            </a:lvl2pPr>
            <a:lvl3pPr>
              <a:defRPr sz="1600"/>
            </a:lvl3pPr>
            <a:lvl4pPr>
              <a:defRPr sz="1400"/>
            </a:lvl4pPr>
            <a:lvl5pPr marL="9271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hasCustomPrompt="1"/>
          </p:nvPr>
        </p:nvSpPr>
        <p:spPr>
          <a:xfrm>
            <a:off x="1" y="2113906"/>
            <a:ext cx="5422900" cy="3455988"/>
          </a:xfrm>
          <a:solidFill>
            <a:schemeClr val="accent4"/>
          </a:solidFill>
          <a:ln>
            <a:noFill/>
          </a:ln>
        </p:spPr>
        <p:txBody>
          <a:bodyPr lIns="180000" tIns="180000" rIns="180000" bIns="180000" anchor="ctr" anchorCtr="1"/>
          <a:lstStyle>
            <a:lvl1pPr marL="0" indent="0" algn="ctr">
              <a:buNone/>
              <a:defRPr sz="2600" b="0" i="1">
                <a:solidFill>
                  <a:srgbClr val="FFFFFF"/>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dirty="0"/>
              <a:t>Klicka här för att </a:t>
            </a:r>
            <a:br>
              <a:rPr lang="sv-SE" dirty="0"/>
            </a:br>
            <a:r>
              <a:rPr lang="sv-SE" dirty="0"/>
              <a:t>ändra format på bakgrundstexten</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025698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punktlista och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8872"/>
            <a:ext cx="4399721" cy="3095625"/>
          </a:xfrm>
        </p:spPr>
        <p:txBody>
          <a:bodyPr/>
          <a:lstStyle>
            <a:lvl1pPr marL="0" indent="0">
              <a:buNone/>
              <a:defRPr sz="1400" b="0" baseline="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5764964" y="5299365"/>
            <a:ext cx="4416293"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4202668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8" y="2139351"/>
            <a:ext cx="4547029" cy="3632799"/>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38994516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text och bild höger - 1">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558388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text och bild höger - 2">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327250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2224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0425"/>
            <a:ext cx="4336969" cy="3054050"/>
          </a:xfrm>
        </p:spPr>
        <p:txBody>
          <a:bodyPr/>
          <a:lstStyle>
            <a:lvl1pPr marL="0" indent="0">
              <a:buNone/>
              <a:defRPr sz="2600" b="1"/>
            </a:lvl1pPr>
            <a:lvl2pPr marL="285750" indent="0">
              <a:buNone/>
              <a:defRPr/>
            </a:lvl2pPr>
            <a:lvl3pPr marL="539750" indent="0">
              <a:buNone/>
              <a:defRPr/>
            </a:lvl3pPr>
            <a:lvl4pPr marL="723900" indent="0">
              <a:buNone/>
              <a:defRPr/>
            </a:lvl4pPr>
            <a:lvl5pPr marL="927100" indent="0">
              <a:buNone/>
              <a:defRPr/>
            </a:lvl5pPr>
          </a:lstStyle>
          <a:p>
            <a:pPr lvl="0"/>
            <a:r>
              <a:rPr lang="sv-SE"/>
              <a:t>Redigera format för bakgrundstext</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3475829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961811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punktlista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5234698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punktlista och stor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3"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421879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text och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3196982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text och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3679603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6669519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632248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1068918" y="2074073"/>
            <a:ext cx="9110133" cy="3438525"/>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1731684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0" y="2066926"/>
            <a:ext cx="12192000" cy="3438525"/>
          </a:xfrm>
        </p:spPr>
        <p:txBody>
          <a:bodyPr/>
          <a:lstStyle>
            <a:lvl1pPr marL="0" indent="0">
              <a:buNone/>
              <a:defRPr b="0"/>
            </a:lvl1pPr>
          </a:lstStyle>
          <a:p>
            <a:r>
              <a:rPr lang="sv-SE"/>
              <a:t>Klicka på ikonen för att lägga till en bild</a:t>
            </a:r>
            <a:endParaRPr lang="sv-SE" dirty="0"/>
          </a:p>
        </p:txBody>
      </p:sp>
      <p:sp>
        <p:nvSpPr>
          <p:cNvPr id="13"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482069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40547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tfallande bild utan rubri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r>
              <a:rPr lang="sv-SE"/>
              <a:t>Sveriges kunskapsmyndighet för vård och omsorg </a:t>
            </a:r>
            <a:endParaRPr lang="sv-SE" dirty="0"/>
          </a:p>
        </p:txBody>
      </p:sp>
      <p:sp>
        <p:nvSpPr>
          <p:cNvPr id="4" name="Platshållare för bildnummer 3"/>
          <p:cNvSpPr>
            <a:spLocks noGrp="1"/>
          </p:cNvSpPr>
          <p:nvPr>
            <p:ph type="sldNum" sz="quarter" idx="12"/>
          </p:nvPr>
        </p:nvSpPr>
        <p:spPr/>
        <p:txBody>
          <a:bodyPr/>
          <a:lstStyle/>
          <a:p>
            <a:fld id="{F3A1DABF-CD59-47A1-8187-10F3203EF599}" type="slidenum">
              <a:rPr lang="sv-SE" smtClean="0"/>
              <a:t>‹#›</a:t>
            </a:fld>
            <a:endParaRPr lang="sv-SE" dirty="0"/>
          </a:p>
        </p:txBody>
      </p:sp>
      <p:sp>
        <p:nvSpPr>
          <p:cNvPr id="5" name="Platshållare för bild 7"/>
          <p:cNvSpPr>
            <a:spLocks noGrp="1"/>
          </p:cNvSpPr>
          <p:nvPr>
            <p:ph type="pic" sz="quarter" idx="13"/>
          </p:nvPr>
        </p:nvSpPr>
        <p:spPr>
          <a:xfrm>
            <a:off x="0" y="664235"/>
            <a:ext cx="12192000" cy="5003320"/>
          </a:xfrm>
        </p:spPr>
        <p:txBody>
          <a:bodyPr/>
          <a:lstStyle>
            <a:lvl1pPr marL="0" indent="0">
              <a:buNone/>
              <a:defRPr b="0"/>
            </a:lvl1pPr>
          </a:lstStyle>
          <a:p>
            <a:r>
              <a:rPr lang="sv-SE"/>
              <a:t>Klicka på ikonen för att lägga till en bild</a:t>
            </a:r>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3094427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9162583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
        <p:nvSpPr>
          <p:cNvPr id="7" name="textruta 6">
            <a:extLst>
              <a:ext uri="{FF2B5EF4-FFF2-40B4-BE49-F238E27FC236}">
                <a16:creationId xmlns:a16="http://schemas.microsoft.com/office/drawing/2014/main" id="{86EA4738-985C-42D4-BF4F-360677E82956}"/>
              </a:ext>
            </a:extLst>
          </p:cNvPr>
          <p:cNvSpPr txBox="1"/>
          <p:nvPr userDrawn="1"/>
        </p:nvSpPr>
        <p:spPr>
          <a:xfrm>
            <a:off x="6048702" y="4927392"/>
            <a:ext cx="3970284" cy="1079270"/>
          </a:xfrm>
          <a:prstGeom prst="rect">
            <a:avLst/>
          </a:prstGeom>
          <a:noFill/>
        </p:spPr>
        <p:txBody>
          <a:bodyPr wrap="square" lIns="0" tIns="0" rIns="0" bIns="0" rtlCol="0">
            <a:spAutoFit/>
          </a:bodyPr>
          <a:lstStyle/>
          <a:p>
            <a:pPr algn="r"/>
            <a:r>
              <a:rPr lang="sv-SE" sz="2600" b="1" dirty="0">
                <a:solidFill>
                  <a:schemeClr val="accent4"/>
                </a:solidFill>
              </a:rPr>
              <a:t>Mer information finns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39228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4446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5807968" y="2060206"/>
            <a:ext cx="4540416" cy="3708400"/>
          </a:xfrm>
        </p:spPr>
        <p:txBody>
          <a:bodyPr/>
          <a:lstStyle>
            <a:lvl1pPr>
              <a:spcBef>
                <a:spcPts val="800"/>
              </a:spcBef>
              <a:defRPr sz="2600" b="0"/>
            </a:lvl1pPr>
            <a:lvl2pPr>
              <a:defRPr sz="2000"/>
            </a:lvl2pPr>
            <a:lvl3pPr>
              <a:defRPr sz="1600"/>
            </a:lvl3pPr>
            <a:lvl4pPr>
              <a:defRPr sz="1400"/>
            </a:lvl4pPr>
            <a:lvl5pPr marL="9271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hasCustomPrompt="1"/>
          </p:nvPr>
        </p:nvSpPr>
        <p:spPr>
          <a:xfrm>
            <a:off x="1" y="2113906"/>
            <a:ext cx="5422900" cy="3455988"/>
          </a:xfrm>
          <a:solidFill>
            <a:schemeClr val="accent4"/>
          </a:solidFill>
          <a:ln>
            <a:noFill/>
          </a:ln>
        </p:spPr>
        <p:txBody>
          <a:bodyPr lIns="180000" tIns="180000" rIns="180000" bIns="180000" anchor="ctr" anchorCtr="1"/>
          <a:lstStyle>
            <a:lvl1pPr marL="0" indent="0" algn="ctr">
              <a:buNone/>
              <a:defRPr sz="2600" b="0" i="1">
                <a:solidFill>
                  <a:srgbClr val="FFFFFF"/>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dirty="0"/>
              <a:t>Klicka här för att </a:t>
            </a:r>
            <a:br>
              <a:rPr lang="sv-SE" dirty="0"/>
            </a:br>
            <a:r>
              <a:rPr lang="sv-SE" dirty="0"/>
              <a:t>ändra format på bakgrundstexten</a:t>
            </a:r>
          </a:p>
        </p:txBody>
      </p:sp>
    </p:spTree>
    <p:extLst>
      <p:ext uri="{BB962C8B-B14F-4D97-AF65-F5344CB8AC3E}">
        <p14:creationId xmlns:p14="http://schemas.microsoft.com/office/powerpoint/2010/main" val="30635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image" Target="../media/image1.emf"/><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71792" y="686594"/>
            <a:ext cx="92688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1068918" y="2057400"/>
            <a:ext cx="9268485"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9896121" y="6295896"/>
            <a:ext cx="153617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endParaRPr lang="sv-SE" dirty="0"/>
          </a:p>
        </p:txBody>
      </p:sp>
      <p:sp>
        <p:nvSpPr>
          <p:cNvPr id="5" name="Platshållare för sidfot 4"/>
          <p:cNvSpPr>
            <a:spLocks noGrp="1"/>
          </p:cNvSpPr>
          <p:nvPr>
            <p:ph type="ftr" sz="quarter" idx="3"/>
          </p:nvPr>
        </p:nvSpPr>
        <p:spPr>
          <a:xfrm>
            <a:off x="2753728" y="6295894"/>
            <a:ext cx="540000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r>
              <a:rPr lang="sv-SE"/>
              <a:t>Sveriges kunskapsmyndighet för vård och omsorg </a:t>
            </a:r>
            <a:endParaRPr lang="sv-SE" dirty="0"/>
          </a:p>
        </p:txBody>
      </p:sp>
      <p:sp>
        <p:nvSpPr>
          <p:cNvPr id="6" name="Platshållare för bildnummer 5"/>
          <p:cNvSpPr>
            <a:spLocks noGrp="1"/>
          </p:cNvSpPr>
          <p:nvPr>
            <p:ph type="sldNum" sz="quarter" idx="4"/>
          </p:nvPr>
        </p:nvSpPr>
        <p:spPr>
          <a:xfrm>
            <a:off x="11211984" y="6295895"/>
            <a:ext cx="576725" cy="267235"/>
          </a:xfrm>
          <a:prstGeom prst="rect">
            <a:avLst/>
          </a:prstGeom>
        </p:spPr>
        <p:txBody>
          <a:bodyPr vert="horz" lIns="0" tIns="0" rIns="0" bIns="0" rtlCol="0" anchor="ctr"/>
          <a:lstStyle>
            <a:lvl1pPr algn="r">
              <a:defRPr sz="800">
                <a:solidFill>
                  <a:schemeClr val="accent4"/>
                </a:solidFill>
                <a:latin typeface="Arial" panose="020B0604020202020204" pitchFamily="34" charset="0"/>
                <a:cs typeface="Arial" panose="020B0604020202020204" pitchFamily="34" charset="0"/>
              </a:defRPr>
            </a:lvl1pPr>
          </a:lstStyle>
          <a:p>
            <a:fld id="{F3A1DABF-CD59-47A1-8187-10F3203EF599}" type="slidenum">
              <a:rPr lang="sv-SE" smtClean="0"/>
              <a:pPr/>
              <a:t>‹#›</a:t>
            </a:fld>
            <a:endParaRPr lang="sv-SE" dirty="0"/>
          </a:p>
        </p:txBody>
      </p:sp>
      <p:cxnSp>
        <p:nvCxnSpPr>
          <p:cNvPr id="9" name="Rak 8"/>
          <p:cNvCxnSpPr/>
          <p:nvPr/>
        </p:nvCxnSpPr>
        <p:spPr>
          <a:xfrm>
            <a:off x="-48307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48307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48307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48307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1235302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1235302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1235302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1235302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V="1">
            <a:off x="1070115"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flipV="1">
            <a:off x="10335684"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1070115"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flipV="1">
            <a:off x="10335684"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pic>
        <p:nvPicPr>
          <p:cNvPr id="23" name="Bildobjekt 22"/>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700" r:id="rId8"/>
    <p:sldLayoutId id="2147483663" r:id="rId9"/>
    <p:sldLayoutId id="2147483664" r:id="rId10"/>
    <p:sldLayoutId id="2147483703" r:id="rId11"/>
    <p:sldLayoutId id="2147483702" r:id="rId12"/>
    <p:sldLayoutId id="2147483704" r:id="rId13"/>
    <p:sldLayoutId id="2147483667" r:id="rId14"/>
    <p:sldLayoutId id="2147483705" r:id="rId15"/>
    <p:sldLayoutId id="2147483670" r:id="rId16"/>
    <p:sldLayoutId id="2147483668" r:id="rId17"/>
    <p:sldLayoutId id="2147483707" r:id="rId18"/>
    <p:sldLayoutId id="2147483706" r:id="rId19"/>
    <p:sldLayoutId id="2147483708" r:id="rId20"/>
    <p:sldLayoutId id="2147483709" r:id="rId21"/>
    <p:sldLayoutId id="2147483666" r:id="rId22"/>
    <p:sldLayoutId id="2147483669" r:id="rId23"/>
    <p:sldLayoutId id="2147483655" r:id="rId24"/>
    <p:sldLayoutId id="2147483654" r:id="rId25"/>
    <p:sldLayoutId id="2147483698" r:id="rId26"/>
  </p:sldLayoutIdLst>
  <p:hf sldNum="0" hdr="0"/>
  <p:txStyles>
    <p:title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71792" y="686594"/>
            <a:ext cx="92688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1068918" y="2057400"/>
            <a:ext cx="9268485"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9896121" y="6295896"/>
            <a:ext cx="153617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endParaRPr lang="sv-SE" dirty="0"/>
          </a:p>
        </p:txBody>
      </p:sp>
      <p:sp>
        <p:nvSpPr>
          <p:cNvPr id="5" name="Platshållare för sidfot 4"/>
          <p:cNvSpPr>
            <a:spLocks noGrp="1"/>
          </p:cNvSpPr>
          <p:nvPr>
            <p:ph type="ftr" sz="quarter" idx="3"/>
          </p:nvPr>
        </p:nvSpPr>
        <p:spPr>
          <a:xfrm>
            <a:off x="2753728" y="6295894"/>
            <a:ext cx="540000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r>
              <a:rPr lang="sv-SE"/>
              <a:t>Sveriges kunskapsmyndighet för vård och omsorg </a:t>
            </a:r>
            <a:endParaRPr lang="sv-SE" dirty="0"/>
          </a:p>
        </p:txBody>
      </p:sp>
      <p:sp>
        <p:nvSpPr>
          <p:cNvPr id="6" name="Platshållare för bildnummer 5"/>
          <p:cNvSpPr>
            <a:spLocks noGrp="1"/>
          </p:cNvSpPr>
          <p:nvPr>
            <p:ph type="sldNum" sz="quarter" idx="4"/>
          </p:nvPr>
        </p:nvSpPr>
        <p:spPr>
          <a:xfrm>
            <a:off x="11211984" y="6295895"/>
            <a:ext cx="576725" cy="267235"/>
          </a:xfrm>
          <a:prstGeom prst="rect">
            <a:avLst/>
          </a:prstGeom>
        </p:spPr>
        <p:txBody>
          <a:bodyPr vert="horz" lIns="0" tIns="0" rIns="0" bIns="0" rtlCol="0" anchor="ctr"/>
          <a:lstStyle>
            <a:lvl1pPr algn="r">
              <a:defRPr sz="800">
                <a:solidFill>
                  <a:schemeClr val="accent4"/>
                </a:solidFill>
                <a:latin typeface="Arial" panose="020B0604020202020204" pitchFamily="34" charset="0"/>
                <a:cs typeface="Arial" panose="020B0604020202020204" pitchFamily="34" charset="0"/>
              </a:defRPr>
            </a:lvl1pPr>
          </a:lstStyle>
          <a:p>
            <a:fld id="{F3A1DABF-CD59-47A1-8187-10F3203EF599}" type="slidenum">
              <a:rPr lang="sv-SE" smtClean="0"/>
              <a:pPr/>
              <a:t>‹#›</a:t>
            </a:fld>
            <a:endParaRPr lang="sv-SE" dirty="0"/>
          </a:p>
        </p:txBody>
      </p:sp>
      <p:cxnSp>
        <p:nvCxnSpPr>
          <p:cNvPr id="9" name="Rak 8"/>
          <p:cNvCxnSpPr/>
          <p:nvPr/>
        </p:nvCxnSpPr>
        <p:spPr>
          <a:xfrm>
            <a:off x="-48307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48307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48307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48307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1235302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1235302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1235302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1235302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V="1">
            <a:off x="1070115"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flipV="1">
            <a:off x="10335684"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1070115"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flipV="1">
            <a:off x="10335684"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pic>
        <p:nvPicPr>
          <p:cNvPr id="23" name="Bildobjekt 22"/>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60505822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Lst>
  <p:hf sldNum="0" hdr="0"/>
  <p:txStyles>
    <p:title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ctrTitle"/>
          </p:nvPr>
        </p:nvSpPr>
        <p:spPr/>
        <p:txBody>
          <a:bodyPr/>
          <a:lstStyle/>
          <a:p>
            <a:r>
              <a:rPr lang="sv-SE" dirty="0"/>
              <a:t>Reflektionsmaterial för utveckling </a:t>
            </a:r>
            <a:br>
              <a:rPr lang="sv-SE" dirty="0"/>
            </a:br>
            <a:r>
              <a:rPr lang="sv-SE" dirty="0"/>
              <a:t>av kommunal rehabilitering</a:t>
            </a:r>
            <a:br>
              <a:rPr lang="sv-SE" sz="3600" dirty="0"/>
            </a:br>
            <a:endParaRPr lang="sv-SE" dirty="0"/>
          </a:p>
        </p:txBody>
      </p:sp>
      <p:sp>
        <p:nvSpPr>
          <p:cNvPr id="13" name="Underrubrik 12"/>
          <p:cNvSpPr>
            <a:spLocks noGrp="1"/>
          </p:cNvSpPr>
          <p:nvPr>
            <p:ph type="subTitle" idx="1"/>
          </p:nvPr>
        </p:nvSpPr>
        <p:spPr/>
        <p:txBody>
          <a:bodyPr/>
          <a:lstStyle/>
          <a:p>
            <a:r>
              <a:rPr lang="sv-SE"/>
              <a:t>Framtagen </a:t>
            </a:r>
            <a:r>
              <a:rPr lang="sv-SE" dirty="0"/>
              <a:t>2023</a:t>
            </a:r>
          </a:p>
        </p:txBody>
      </p:sp>
      <p:sp>
        <p:nvSpPr>
          <p:cNvPr id="15" name="Platshållare för text 14"/>
          <p:cNvSpPr>
            <a:spLocks noGrp="1"/>
          </p:cNvSpPr>
          <p:nvPr>
            <p:ph type="body" sz="quarter" idx="14"/>
          </p:nvPr>
        </p:nvSpPr>
        <p:spPr/>
        <p:txBody>
          <a:bodyPr/>
          <a:lstStyle/>
          <a:p>
            <a:endParaRPr lang="sv-SE"/>
          </a:p>
        </p:txBody>
      </p:sp>
      <p:sp>
        <p:nvSpPr>
          <p:cNvPr id="14" name="Platshållare för bild 13" descr="Artefakt"/>
          <p:cNvSpPr>
            <a:spLocks noGrp="1"/>
          </p:cNvSpPr>
          <p:nvPr>
            <p:ph type="pic" sz="quarter" idx="13"/>
          </p:nvPr>
        </p:nvSpPr>
        <p:spPr>
          <a:xfrm>
            <a:off x="6980" y="4173580"/>
            <a:ext cx="12192000" cy="2684421"/>
          </a:xfrm>
        </p:spPr>
      </p:sp>
      <p:sp>
        <p:nvSpPr>
          <p:cNvPr id="5" name="Platshållare för datum 4"/>
          <p:cNvSpPr>
            <a:spLocks noGrp="1"/>
          </p:cNvSpPr>
          <p:nvPr>
            <p:ph type="dt" sz="half" idx="10"/>
          </p:nvPr>
        </p:nvSpPr>
        <p:spPr/>
        <p:txBody>
          <a:bodyPr/>
          <a:lstStyle/>
          <a:p>
            <a:endParaRPr lang="sv-SE" dirty="0"/>
          </a:p>
        </p:txBody>
      </p:sp>
      <p:pic>
        <p:nvPicPr>
          <p:cNvPr id="16" name="Bildobjekt 15" descr="God och nära vå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3132360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ubrik 1"/>
          <p:cNvSpPr>
            <a:spLocks noGrp="1"/>
          </p:cNvSpPr>
          <p:nvPr>
            <p:ph type="title"/>
          </p:nvPr>
        </p:nvSpPr>
        <p:spPr>
          <a:xfrm>
            <a:off x="1069200" y="1113900"/>
            <a:ext cx="8277690" cy="587564"/>
          </a:xfrm>
        </p:spPr>
        <p:txBody>
          <a:bodyPr/>
          <a:lstStyle/>
          <a:p>
            <a:r>
              <a:rPr lang="sv-SE" dirty="0">
                <a:solidFill>
                  <a:srgbClr val="002B45"/>
                </a:solidFill>
              </a:rPr>
              <a:t>Arbetssätt</a:t>
            </a:r>
            <a:r>
              <a:rPr lang="sv-SE" sz="3600" dirty="0">
                <a:solidFill>
                  <a:srgbClr val="FFFFFF"/>
                </a:solidFill>
              </a:rPr>
              <a:t> </a:t>
            </a:r>
          </a:p>
        </p:txBody>
      </p:sp>
      <p:sp>
        <p:nvSpPr>
          <p:cNvPr id="25" name="Rektangel 24"/>
          <p:cNvSpPr/>
          <p:nvPr/>
        </p:nvSpPr>
        <p:spPr>
          <a:xfrm>
            <a:off x="1069200" y="2198800"/>
            <a:ext cx="9759280" cy="3139321"/>
          </a:xfrm>
          <a:prstGeom prst="rect">
            <a:avLst/>
          </a:prstGeom>
        </p:spPr>
        <p:txBody>
          <a:bodyPr wrap="square">
            <a:spAutoFit/>
          </a:bodyPr>
          <a:lstStyle/>
          <a:p>
            <a:pPr marL="342900" indent="-342900">
              <a:buFont typeface="+mj-lt"/>
              <a:buAutoNum type="arabicPeriod"/>
            </a:pPr>
            <a:r>
              <a:rPr lang="sv-SE" dirty="0">
                <a:solidFill>
                  <a:schemeClr val="accent4"/>
                </a:solidFill>
              </a:rPr>
              <a:t>Det kan finnas många olika typer av team beroende på patienternas behov. Våra team, motsvarar de målgruppernas behov?</a:t>
            </a:r>
          </a:p>
          <a:p>
            <a:pPr marL="342900" indent="-342900">
              <a:buFont typeface="+mj-lt"/>
              <a:buAutoNum type="arabicPeriod"/>
            </a:pPr>
            <a:endParaRPr lang="sv-SE" dirty="0">
              <a:solidFill>
                <a:schemeClr val="accent4"/>
              </a:solidFill>
            </a:endParaRPr>
          </a:p>
          <a:p>
            <a:pPr marL="342900" indent="-342900">
              <a:buFont typeface="+mj-lt"/>
              <a:buAutoNum type="arabicPeriod"/>
            </a:pPr>
            <a:r>
              <a:rPr lang="sv-SE" dirty="0">
                <a:solidFill>
                  <a:schemeClr val="accent4"/>
                </a:solidFill>
              </a:rPr>
              <a:t>För att ha välfungerande teamsamarbeten behöver deltagna ha kännedom om varandras kompetenser. Även de som verkar inom en annan organisation. Har vi tillgång till olika expertområden och kompetenser? Kompletterar professionerna varandra och finns överenskomna kontaktvägar?</a:t>
            </a:r>
          </a:p>
          <a:p>
            <a:pPr marL="342900" indent="-342900">
              <a:buFont typeface="+mj-lt"/>
              <a:buAutoNum type="arabicPeriod"/>
            </a:pPr>
            <a:endParaRPr lang="sv-SE" dirty="0">
              <a:solidFill>
                <a:schemeClr val="accent4"/>
              </a:solidFill>
            </a:endParaRPr>
          </a:p>
          <a:p>
            <a:pPr marL="342900" indent="-342900">
              <a:buFont typeface="+mj-lt"/>
              <a:buAutoNum type="arabicPeriod"/>
            </a:pPr>
            <a:r>
              <a:rPr lang="sv-SE" dirty="0">
                <a:solidFill>
                  <a:schemeClr val="accent4"/>
                </a:solidFill>
              </a:rPr>
              <a:t>På vilket sätt säkerställer vi att nya kollegor har kunskap </a:t>
            </a:r>
          </a:p>
          <a:p>
            <a:r>
              <a:rPr lang="sv-SE" dirty="0">
                <a:solidFill>
                  <a:schemeClr val="accent4"/>
                </a:solidFill>
              </a:rPr>
              <a:t>     om andra professioners kompetensområden och </a:t>
            </a:r>
          </a:p>
          <a:p>
            <a:r>
              <a:rPr lang="sv-SE" dirty="0">
                <a:solidFill>
                  <a:schemeClr val="accent4"/>
                </a:solidFill>
              </a:rPr>
              <a:t>     de olika  teamens uppdrag?</a:t>
            </a:r>
          </a:p>
        </p:txBody>
      </p:sp>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p:txBody>
          <a:bodyPr/>
          <a:lstStyle/>
          <a:p>
            <a:r>
              <a:rPr lang="sv-SE"/>
              <a:t>Sveriges kunskapsmyndighet för vård och omsorg </a:t>
            </a:r>
            <a:endParaRPr lang="sv-SE" dirty="0"/>
          </a:p>
        </p:txBody>
      </p:sp>
      <p:sp>
        <p:nvSpPr>
          <p:cNvPr id="7" name="Platshållare för datum 6"/>
          <p:cNvSpPr>
            <a:spLocks noGrp="1"/>
          </p:cNvSpPr>
          <p:nvPr>
            <p:ph type="dt" sz="half" idx="10"/>
          </p:nvPr>
        </p:nvSpPr>
        <p:spPr/>
        <p:txBody>
          <a:bodyPr/>
          <a:lstStyle/>
          <a:p>
            <a:endParaRPr lang="sv-SE" dirty="0"/>
          </a:p>
        </p:txBody>
      </p:sp>
      <p:sp>
        <p:nvSpPr>
          <p:cNvPr id="16" name="Rubrik 1">
            <a:extLst>
              <a:ext uri="{FF2B5EF4-FFF2-40B4-BE49-F238E27FC236}">
                <a16:creationId xmlns:a16="http://schemas.microsoft.com/office/drawing/2014/main" id="{8CEF8A7D-F67B-474D-A69B-1C4AA8DE7C04}"/>
              </a:ext>
            </a:extLst>
          </p:cNvPr>
          <p:cNvSpPr txBox="1">
            <a:spLocks/>
          </p:cNvSpPr>
          <p:nvPr/>
        </p:nvSpPr>
        <p:spPr>
          <a:xfrm>
            <a:off x="1069199" y="1647169"/>
            <a:ext cx="8464009"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z="2400" b="0" dirty="0">
                <a:solidFill>
                  <a:srgbClr val="002B45"/>
                </a:solidFill>
              </a:rPr>
              <a:t>Multiprofessionella team </a:t>
            </a:r>
          </a:p>
        </p:txBody>
      </p:sp>
      <p:pic>
        <p:nvPicPr>
          <p:cNvPr id="27" name="Bildobjekt 26">
            <a:extLst>
              <a:ext uri="{FF2B5EF4-FFF2-40B4-BE49-F238E27FC236}">
                <a16:creationId xmlns:a16="http://schemas.microsoft.com/office/drawing/2014/main" id="{FC57B525-2FCE-4667-A41A-70C2AB8EE0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94381" y="4304206"/>
            <a:ext cx="3662559" cy="1521063"/>
          </a:xfrm>
          <a:prstGeom prst="rect">
            <a:avLst/>
          </a:prstGeom>
        </p:spPr>
      </p:pic>
      <p:sp>
        <p:nvSpPr>
          <p:cNvPr id="28" name="Ellips 27">
            <a:extLst>
              <a:ext uri="{FF2B5EF4-FFF2-40B4-BE49-F238E27FC236}">
                <a16:creationId xmlns:a16="http://schemas.microsoft.com/office/drawing/2014/main" id="{E9938F77-816C-4C5E-8677-3F172C8720E5}"/>
              </a:ext>
              <a:ext uri="{C183D7F6-B498-43B3-948B-1728B52AA6E4}">
                <adec:decorative xmlns:adec="http://schemas.microsoft.com/office/drawing/2017/decorative" val="1"/>
              </a:ext>
            </a:extLst>
          </p:cNvPr>
          <p:cNvSpPr/>
          <p:nvPr/>
        </p:nvSpPr>
        <p:spPr>
          <a:xfrm>
            <a:off x="7302500" y="4304204"/>
            <a:ext cx="1295400" cy="1055195"/>
          </a:xfrm>
          <a:prstGeom prst="ellipse">
            <a:avLst/>
          </a:prstGeom>
          <a:no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grpSp>
        <p:nvGrpSpPr>
          <p:cNvPr id="2" name="Grupp 1">
            <a:extLst>
              <a:ext uri="{FF2B5EF4-FFF2-40B4-BE49-F238E27FC236}">
                <a16:creationId xmlns:a16="http://schemas.microsoft.com/office/drawing/2014/main" id="{43D73E9A-2B3C-44AC-AA73-126EB7F0BB65}"/>
              </a:ext>
              <a:ext uri="{C183D7F6-B498-43B3-948B-1728B52AA6E4}">
                <adec:decorative xmlns:adec="http://schemas.microsoft.com/office/drawing/2017/decorative" val="1"/>
              </a:ext>
            </a:extLst>
          </p:cNvPr>
          <p:cNvGrpSpPr>
            <a:grpSpLocks noChangeAspect="1"/>
          </p:cNvGrpSpPr>
          <p:nvPr/>
        </p:nvGrpSpPr>
        <p:grpSpPr>
          <a:xfrm>
            <a:off x="10058143" y="1152090"/>
            <a:ext cx="1964016" cy="897166"/>
            <a:chOff x="9698133" y="985414"/>
            <a:chExt cx="2142624" cy="1005816"/>
          </a:xfrm>
        </p:grpSpPr>
        <p:sp>
          <p:nvSpPr>
            <p:cNvPr id="29" name="textruta 28">
              <a:extLst>
                <a:ext uri="{FF2B5EF4-FFF2-40B4-BE49-F238E27FC236}">
                  <a16:creationId xmlns:a16="http://schemas.microsoft.com/office/drawing/2014/main" id="{1BA12F08-FC71-41FF-AC4C-E9ECBD1CBD39}"/>
                </a:ext>
              </a:extLst>
            </p:cNvPr>
            <p:cNvSpPr txBox="1"/>
            <p:nvPr/>
          </p:nvSpPr>
          <p:spPr>
            <a:xfrm>
              <a:off x="9698133" y="1652676"/>
              <a:ext cx="2142624" cy="338554"/>
            </a:xfrm>
            <a:prstGeom prst="rect">
              <a:avLst/>
            </a:prstGeom>
            <a:noFill/>
          </p:spPr>
          <p:txBody>
            <a:bodyPr wrap="square" rtlCol="0">
              <a:spAutoFit/>
            </a:bodyPr>
            <a:lstStyle/>
            <a:p>
              <a:pPr algn="ctr"/>
              <a:r>
                <a:rPr lang="sv-SE" sz="1600" b="1" dirty="0">
                  <a:solidFill>
                    <a:schemeClr val="accent4"/>
                  </a:solidFill>
                </a:rPr>
                <a:t>Reflektionsfrågor</a:t>
              </a:r>
            </a:p>
          </p:txBody>
        </p:sp>
        <p:sp>
          <p:nvSpPr>
            <p:cNvPr id="30" name="Kommentar i oval 20" descr="Pratbubbla med utropstecken">
              <a:extLst>
                <a:ext uri="{FF2B5EF4-FFF2-40B4-BE49-F238E27FC236}">
                  <a16:creationId xmlns:a16="http://schemas.microsoft.com/office/drawing/2014/main" id="{918F9853-B768-4064-944A-50F6843A6250}"/>
                </a:ext>
              </a:extLst>
            </p:cNvPr>
            <p:cNvSpPr/>
            <p:nvPr/>
          </p:nvSpPr>
          <p:spPr>
            <a:xfrm rot="1228642">
              <a:off x="10859330" y="1040740"/>
              <a:ext cx="677823" cy="629044"/>
            </a:xfrm>
            <a:prstGeom prst="wedgeEllipseCallou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31" name="textruta 30">
              <a:extLst>
                <a:ext uri="{FF2B5EF4-FFF2-40B4-BE49-F238E27FC236}">
                  <a16:creationId xmlns:a16="http://schemas.microsoft.com/office/drawing/2014/main" id="{7FC700A1-EFED-4FF5-BAD6-E373F75C79AA}"/>
                </a:ext>
              </a:extLst>
            </p:cNvPr>
            <p:cNvSpPr txBox="1"/>
            <p:nvPr/>
          </p:nvSpPr>
          <p:spPr>
            <a:xfrm>
              <a:off x="11039827" y="985414"/>
              <a:ext cx="462291" cy="646331"/>
            </a:xfrm>
            <a:prstGeom prst="rect">
              <a:avLst/>
            </a:prstGeom>
            <a:noFill/>
          </p:spPr>
          <p:txBody>
            <a:bodyPr wrap="square" rtlCol="0">
              <a:spAutoFit/>
            </a:bodyPr>
            <a:lstStyle/>
            <a:p>
              <a:r>
                <a:rPr lang="sv-SE" sz="3600" b="1" dirty="0">
                  <a:solidFill>
                    <a:srgbClr val="FFFFFF"/>
                  </a:solidFill>
                </a:rPr>
                <a:t>!</a:t>
              </a:r>
            </a:p>
          </p:txBody>
        </p:sp>
        <p:sp>
          <p:nvSpPr>
            <p:cNvPr id="32" name="Kommentar i oval 21" descr="Pratbubbla med frågetecken">
              <a:extLst>
                <a:ext uri="{FF2B5EF4-FFF2-40B4-BE49-F238E27FC236}">
                  <a16:creationId xmlns:a16="http://schemas.microsoft.com/office/drawing/2014/main" id="{E38C33C5-B403-4568-855C-EF46B1551B61}"/>
                </a:ext>
              </a:extLst>
            </p:cNvPr>
            <p:cNvSpPr/>
            <p:nvPr/>
          </p:nvSpPr>
          <p:spPr>
            <a:xfrm rot="18128350">
              <a:off x="9863740" y="1005975"/>
              <a:ext cx="644339" cy="629044"/>
            </a:xfrm>
            <a:prstGeom prst="wedgeEllipseCallou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33" name="textruta 32">
              <a:extLst>
                <a:ext uri="{FF2B5EF4-FFF2-40B4-BE49-F238E27FC236}">
                  <a16:creationId xmlns:a16="http://schemas.microsoft.com/office/drawing/2014/main" id="{9D2B0877-CEB5-4D14-95FD-FCBFD0076A09}"/>
                </a:ext>
              </a:extLst>
            </p:cNvPr>
            <p:cNvSpPr txBox="1"/>
            <p:nvPr/>
          </p:nvSpPr>
          <p:spPr>
            <a:xfrm>
              <a:off x="9931210" y="997331"/>
              <a:ext cx="368964" cy="646331"/>
            </a:xfrm>
            <a:prstGeom prst="rect">
              <a:avLst/>
            </a:prstGeom>
            <a:noFill/>
          </p:spPr>
          <p:txBody>
            <a:bodyPr wrap="square" rtlCol="0">
              <a:spAutoFit/>
            </a:bodyPr>
            <a:lstStyle/>
            <a:p>
              <a:r>
                <a:rPr lang="sv-SE" sz="3600" b="1" dirty="0">
                  <a:solidFill>
                    <a:srgbClr val="FFFFFF"/>
                  </a:solidFill>
                </a:rPr>
                <a:t>?</a:t>
              </a:r>
            </a:p>
          </p:txBody>
        </p:sp>
      </p:grpSp>
    </p:spTree>
    <p:extLst>
      <p:ext uri="{BB962C8B-B14F-4D97-AF65-F5344CB8AC3E}">
        <p14:creationId xmlns:p14="http://schemas.microsoft.com/office/powerpoint/2010/main" val="1151123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ubrik 1"/>
          <p:cNvSpPr>
            <a:spLocks noGrp="1"/>
          </p:cNvSpPr>
          <p:nvPr>
            <p:ph type="title"/>
          </p:nvPr>
        </p:nvSpPr>
        <p:spPr>
          <a:xfrm>
            <a:off x="1069200" y="1113900"/>
            <a:ext cx="7314881" cy="587564"/>
          </a:xfrm>
        </p:spPr>
        <p:txBody>
          <a:bodyPr/>
          <a:lstStyle/>
          <a:p>
            <a:r>
              <a:rPr lang="sv-SE" dirty="0">
                <a:solidFill>
                  <a:srgbClr val="002B45"/>
                </a:solidFill>
              </a:rPr>
              <a:t>Arbetssätt</a:t>
            </a:r>
          </a:p>
        </p:txBody>
      </p:sp>
      <p:sp>
        <p:nvSpPr>
          <p:cNvPr id="25" name="Rektangel 24"/>
          <p:cNvSpPr/>
          <p:nvPr/>
        </p:nvSpPr>
        <p:spPr>
          <a:xfrm>
            <a:off x="1069200" y="2198800"/>
            <a:ext cx="9759280" cy="3693319"/>
          </a:xfrm>
          <a:prstGeom prst="rect">
            <a:avLst/>
          </a:prstGeom>
        </p:spPr>
        <p:txBody>
          <a:bodyPr wrap="square">
            <a:spAutoFit/>
          </a:bodyPr>
          <a:lstStyle/>
          <a:p>
            <a:pPr marL="342900" indent="-342900">
              <a:buFont typeface="+mj-lt"/>
              <a:buAutoNum type="arabicPeriod"/>
            </a:pPr>
            <a:r>
              <a:rPr lang="sv-SE" dirty="0">
                <a:solidFill>
                  <a:schemeClr val="accent4"/>
                </a:solidFill>
              </a:rPr>
              <a:t>Har vi verksamhet som kan jämställas med definitionen av reablement? </a:t>
            </a:r>
            <a:br>
              <a:rPr lang="sv-SE" dirty="0">
                <a:solidFill>
                  <a:schemeClr val="accent4"/>
                </a:solidFill>
              </a:rPr>
            </a:br>
            <a:r>
              <a:rPr lang="sv-SE" dirty="0">
                <a:solidFill>
                  <a:schemeClr val="accent4"/>
                </a:solidFill>
              </a:rPr>
              <a:t>Finns det målgrupper som vi ansvarar för, där arbetssättet reablement skulle kunna användas mer?</a:t>
            </a:r>
          </a:p>
          <a:p>
            <a:pPr marL="342900" indent="-342900">
              <a:buFont typeface="+mj-lt"/>
              <a:buAutoNum type="arabicPeriod"/>
            </a:pPr>
            <a:endParaRPr lang="sv-SE" dirty="0">
              <a:solidFill>
                <a:schemeClr val="accent4"/>
              </a:solidFill>
            </a:endParaRPr>
          </a:p>
          <a:p>
            <a:pPr marL="342900" indent="-342900">
              <a:buFont typeface="+mj-lt"/>
              <a:buAutoNum type="arabicPeriod"/>
            </a:pPr>
            <a:r>
              <a:rPr lang="sv-SE" dirty="0">
                <a:solidFill>
                  <a:schemeClr val="accent4"/>
                </a:solidFill>
              </a:rPr>
              <a:t>På vilket sätt används rehabiliteringskompetens i samband med utredning av behov enligt Socialtjänstlagen hos</a:t>
            </a:r>
            <a:r>
              <a:rPr lang="sv-SE" dirty="0"/>
              <a:t> </a:t>
            </a:r>
            <a:r>
              <a:rPr lang="sv-SE" dirty="0">
                <a:solidFill>
                  <a:schemeClr val="accent4"/>
                </a:solidFill>
              </a:rPr>
              <a:t>oss? Finns det behov av att utveckla den samverkan? Och i så fall hur ser ett nästa steg ut? </a:t>
            </a:r>
          </a:p>
          <a:p>
            <a:pPr marL="342900" indent="-342900">
              <a:buFont typeface="+mj-lt"/>
              <a:buAutoNum type="arabicPeriod"/>
            </a:pPr>
            <a:endParaRPr lang="sv-SE" dirty="0">
              <a:solidFill>
                <a:schemeClr val="accent4"/>
              </a:solidFill>
            </a:endParaRPr>
          </a:p>
          <a:p>
            <a:pPr marL="342900" indent="-342900">
              <a:buFont typeface="+mj-lt"/>
              <a:buAutoNum type="arabicPeriod"/>
            </a:pPr>
            <a:r>
              <a:rPr lang="sv-SE" dirty="0">
                <a:solidFill>
                  <a:schemeClr val="accent4"/>
                </a:solidFill>
              </a:rPr>
              <a:t>Hur arbetar vi för att främja hälsa och förebygga ohälsosamma levnadsvanor hos våra målgrupper? När allt fler lever med långvariga sjukdomstillstånd och funktionsnedsättningar - hur vi kan erbjuda förebyggande åtgärder under ett helt sjukdoms- och insatsförlopp?</a:t>
            </a:r>
          </a:p>
          <a:p>
            <a:pPr marL="342900" indent="-342900">
              <a:buFont typeface="+mj-lt"/>
              <a:buAutoNum type="arabicPeriod"/>
            </a:pPr>
            <a:endParaRPr lang="sv-SE" dirty="0">
              <a:solidFill>
                <a:schemeClr val="accent4"/>
              </a:solidFill>
            </a:endParaRPr>
          </a:p>
          <a:p>
            <a:endParaRPr lang="sv-SE" dirty="0">
              <a:solidFill>
                <a:schemeClr val="accent4"/>
              </a:solidFill>
            </a:endParaRPr>
          </a:p>
        </p:txBody>
      </p:sp>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p:txBody>
          <a:bodyPr/>
          <a:lstStyle/>
          <a:p>
            <a:r>
              <a:rPr lang="sv-SE"/>
              <a:t>Sveriges kunskapsmyndighet för vård och omsorg </a:t>
            </a:r>
            <a:endParaRPr lang="sv-SE" dirty="0"/>
          </a:p>
        </p:txBody>
      </p:sp>
      <p:sp>
        <p:nvSpPr>
          <p:cNvPr id="7" name="Platshållare för datum 6"/>
          <p:cNvSpPr>
            <a:spLocks noGrp="1"/>
          </p:cNvSpPr>
          <p:nvPr>
            <p:ph type="dt" sz="half" idx="10"/>
          </p:nvPr>
        </p:nvSpPr>
        <p:spPr/>
        <p:txBody>
          <a:bodyPr/>
          <a:lstStyle/>
          <a:p>
            <a:endParaRPr lang="sv-SE" dirty="0"/>
          </a:p>
        </p:txBody>
      </p:sp>
      <p:sp>
        <p:nvSpPr>
          <p:cNvPr id="13" name="Rubrik 1">
            <a:extLst>
              <a:ext uri="{FF2B5EF4-FFF2-40B4-BE49-F238E27FC236}">
                <a16:creationId xmlns:a16="http://schemas.microsoft.com/office/drawing/2014/main" id="{300DD748-6223-4704-9B8E-743A376AFD88}"/>
              </a:ext>
            </a:extLst>
          </p:cNvPr>
          <p:cNvSpPr txBox="1">
            <a:spLocks/>
          </p:cNvSpPr>
          <p:nvPr/>
        </p:nvSpPr>
        <p:spPr>
          <a:xfrm>
            <a:off x="1069199" y="1647169"/>
            <a:ext cx="8464009"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z="2400" b="0" dirty="0">
                <a:solidFill>
                  <a:srgbClr val="002B45"/>
                </a:solidFill>
              </a:rPr>
              <a:t>Övrigt </a:t>
            </a:r>
          </a:p>
        </p:txBody>
      </p:sp>
      <p:grpSp>
        <p:nvGrpSpPr>
          <p:cNvPr id="2" name="Grupp 1">
            <a:extLst>
              <a:ext uri="{FF2B5EF4-FFF2-40B4-BE49-F238E27FC236}">
                <a16:creationId xmlns:a16="http://schemas.microsoft.com/office/drawing/2014/main" id="{731AE673-91DA-4F3D-AFC9-25454F1B62B7}"/>
              </a:ext>
              <a:ext uri="{C183D7F6-B498-43B3-948B-1728B52AA6E4}">
                <adec:decorative xmlns:adec="http://schemas.microsoft.com/office/drawing/2017/decorative" val="1"/>
              </a:ext>
            </a:extLst>
          </p:cNvPr>
          <p:cNvGrpSpPr>
            <a:grpSpLocks/>
          </p:cNvGrpSpPr>
          <p:nvPr/>
        </p:nvGrpSpPr>
        <p:grpSpPr>
          <a:xfrm>
            <a:off x="10027070" y="1206498"/>
            <a:ext cx="1992898" cy="924437"/>
            <a:chOff x="9698133" y="967675"/>
            <a:chExt cx="2142624" cy="1023555"/>
          </a:xfrm>
        </p:grpSpPr>
        <p:sp>
          <p:nvSpPr>
            <p:cNvPr id="18" name="textruta 17">
              <a:extLst>
                <a:ext uri="{FF2B5EF4-FFF2-40B4-BE49-F238E27FC236}">
                  <a16:creationId xmlns:a16="http://schemas.microsoft.com/office/drawing/2014/main" id="{A4C03FD1-4D3A-4446-BBDA-23703683673F}"/>
                </a:ext>
              </a:extLst>
            </p:cNvPr>
            <p:cNvSpPr txBox="1"/>
            <p:nvPr/>
          </p:nvSpPr>
          <p:spPr>
            <a:xfrm>
              <a:off x="9698133" y="1652676"/>
              <a:ext cx="2142624" cy="338554"/>
            </a:xfrm>
            <a:prstGeom prst="rect">
              <a:avLst/>
            </a:prstGeom>
            <a:noFill/>
          </p:spPr>
          <p:txBody>
            <a:bodyPr wrap="square" rtlCol="0">
              <a:spAutoFit/>
            </a:bodyPr>
            <a:lstStyle/>
            <a:p>
              <a:pPr algn="ctr"/>
              <a:r>
                <a:rPr lang="sv-SE" sz="1600" b="1" dirty="0">
                  <a:solidFill>
                    <a:schemeClr val="accent4"/>
                  </a:solidFill>
                </a:rPr>
                <a:t>Reflektionsfrågor</a:t>
              </a:r>
            </a:p>
          </p:txBody>
        </p:sp>
        <p:sp>
          <p:nvSpPr>
            <p:cNvPr id="21" name="Kommentar i oval 20" descr="Pratbubbla med utropstecken">
              <a:extLst>
                <a:ext uri="{FF2B5EF4-FFF2-40B4-BE49-F238E27FC236}">
                  <a16:creationId xmlns:a16="http://schemas.microsoft.com/office/drawing/2014/main" id="{0DD8C284-650E-4567-BB36-74980E2E94E6}"/>
                </a:ext>
              </a:extLst>
            </p:cNvPr>
            <p:cNvSpPr/>
            <p:nvPr/>
          </p:nvSpPr>
          <p:spPr>
            <a:xfrm rot="1228642">
              <a:off x="10859330" y="1040740"/>
              <a:ext cx="677823" cy="629044"/>
            </a:xfrm>
            <a:prstGeom prst="wedgeEllipseCallou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22" name="textruta 21">
              <a:extLst>
                <a:ext uri="{FF2B5EF4-FFF2-40B4-BE49-F238E27FC236}">
                  <a16:creationId xmlns:a16="http://schemas.microsoft.com/office/drawing/2014/main" id="{B4EDFE60-EEA2-4391-96F5-6F42C375628D}"/>
                </a:ext>
              </a:extLst>
            </p:cNvPr>
            <p:cNvSpPr txBox="1"/>
            <p:nvPr/>
          </p:nvSpPr>
          <p:spPr>
            <a:xfrm>
              <a:off x="11039827" y="985414"/>
              <a:ext cx="462291" cy="646331"/>
            </a:xfrm>
            <a:prstGeom prst="rect">
              <a:avLst/>
            </a:prstGeom>
            <a:noFill/>
          </p:spPr>
          <p:txBody>
            <a:bodyPr wrap="square" rtlCol="0">
              <a:spAutoFit/>
            </a:bodyPr>
            <a:lstStyle/>
            <a:p>
              <a:r>
                <a:rPr lang="sv-SE" sz="3600" b="1" dirty="0">
                  <a:solidFill>
                    <a:srgbClr val="FFFFFF"/>
                  </a:solidFill>
                </a:rPr>
                <a:t>!</a:t>
              </a:r>
            </a:p>
          </p:txBody>
        </p:sp>
        <p:sp>
          <p:nvSpPr>
            <p:cNvPr id="27" name="Kommentar i oval 21" descr="Pratbubbla med frågetecken">
              <a:extLst>
                <a:ext uri="{FF2B5EF4-FFF2-40B4-BE49-F238E27FC236}">
                  <a16:creationId xmlns:a16="http://schemas.microsoft.com/office/drawing/2014/main" id="{2FC1DCD2-118F-4048-94ED-79526C73F2EE}"/>
                </a:ext>
              </a:extLst>
            </p:cNvPr>
            <p:cNvSpPr/>
            <p:nvPr/>
          </p:nvSpPr>
          <p:spPr>
            <a:xfrm rot="18128350">
              <a:off x="9863740" y="1005975"/>
              <a:ext cx="644339" cy="629044"/>
            </a:xfrm>
            <a:prstGeom prst="wedgeEllipseCallou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28" name="textruta 27">
              <a:extLst>
                <a:ext uri="{FF2B5EF4-FFF2-40B4-BE49-F238E27FC236}">
                  <a16:creationId xmlns:a16="http://schemas.microsoft.com/office/drawing/2014/main" id="{C5B21D76-3808-4777-9C69-9A724BF7FCD6}"/>
                </a:ext>
              </a:extLst>
            </p:cNvPr>
            <p:cNvSpPr txBox="1"/>
            <p:nvPr/>
          </p:nvSpPr>
          <p:spPr>
            <a:xfrm>
              <a:off x="9936629" y="967675"/>
              <a:ext cx="295676" cy="715630"/>
            </a:xfrm>
            <a:prstGeom prst="rect">
              <a:avLst/>
            </a:prstGeom>
            <a:noFill/>
          </p:spPr>
          <p:txBody>
            <a:bodyPr wrap="square" rtlCol="0">
              <a:spAutoFit/>
            </a:bodyPr>
            <a:lstStyle/>
            <a:p>
              <a:r>
                <a:rPr lang="sv-SE" sz="3600" b="1" dirty="0">
                  <a:solidFill>
                    <a:srgbClr val="FFFFFF"/>
                  </a:solidFill>
                </a:rPr>
                <a:t>?</a:t>
              </a:r>
            </a:p>
          </p:txBody>
        </p:sp>
      </p:grpSp>
    </p:spTree>
    <p:extLst>
      <p:ext uri="{BB962C8B-B14F-4D97-AF65-F5344CB8AC3E}">
        <p14:creationId xmlns:p14="http://schemas.microsoft.com/office/powerpoint/2010/main" val="42944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78B268-DFBC-47FB-B972-0B54ABB7C6F2}"/>
              </a:ext>
            </a:extLst>
          </p:cNvPr>
          <p:cNvSpPr>
            <a:spLocks noGrp="1"/>
          </p:cNvSpPr>
          <p:nvPr>
            <p:ph type="title"/>
          </p:nvPr>
        </p:nvSpPr>
        <p:spPr/>
        <p:txBody>
          <a:bodyPr/>
          <a:lstStyle/>
          <a:p>
            <a:r>
              <a:rPr lang="sv-SE" dirty="0"/>
              <a:t>Reflektionsområde: Samverkan</a:t>
            </a:r>
          </a:p>
        </p:txBody>
      </p:sp>
      <p:sp>
        <p:nvSpPr>
          <p:cNvPr id="3" name="Platshållare för datum 2">
            <a:extLst>
              <a:ext uri="{FF2B5EF4-FFF2-40B4-BE49-F238E27FC236}">
                <a16:creationId xmlns:a16="http://schemas.microsoft.com/office/drawing/2014/main" id="{ED38A168-DF1B-435E-ADA4-005B49FBED4C}"/>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6AB9F133-FAAA-4356-8894-2BCABAA7CC84}"/>
              </a:ext>
            </a:extLst>
          </p:cNvPr>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text 5">
            <a:extLst>
              <a:ext uri="{FF2B5EF4-FFF2-40B4-BE49-F238E27FC236}">
                <a16:creationId xmlns:a16="http://schemas.microsoft.com/office/drawing/2014/main" id="{3DA0A18D-C97D-4676-A098-D94AA9C3D179}"/>
              </a:ext>
            </a:extLst>
          </p:cNvPr>
          <p:cNvSpPr>
            <a:spLocks noGrp="1"/>
          </p:cNvSpPr>
          <p:nvPr>
            <p:ph type="body" sz="quarter" idx="15"/>
          </p:nvPr>
        </p:nvSpPr>
        <p:spPr/>
        <p:txBody>
          <a:bodyPr/>
          <a:lstStyle/>
          <a:p>
            <a:endParaRPr lang="sv-SE"/>
          </a:p>
        </p:txBody>
      </p:sp>
      <p:sp>
        <p:nvSpPr>
          <p:cNvPr id="7" name="Pratbubbla: oval 6">
            <a:extLst>
              <a:ext uri="{FF2B5EF4-FFF2-40B4-BE49-F238E27FC236}">
                <a16:creationId xmlns:a16="http://schemas.microsoft.com/office/drawing/2014/main" id="{F8EA59AF-6EE7-4CC0-8DD3-E5B8792CF5E2}"/>
              </a:ext>
            </a:extLst>
          </p:cNvPr>
          <p:cNvSpPr/>
          <p:nvPr/>
        </p:nvSpPr>
        <p:spPr>
          <a:xfrm>
            <a:off x="4908024" y="1783299"/>
            <a:ext cx="2564130" cy="1245870"/>
          </a:xfrm>
          <a:prstGeom prst="wedgeEllipse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chemeClr val="tx1"/>
                </a:solidFill>
              </a:rPr>
              <a:t>Med hemtjänst och boenden</a:t>
            </a:r>
          </a:p>
        </p:txBody>
      </p:sp>
      <p:sp>
        <p:nvSpPr>
          <p:cNvPr id="8" name="Pratbubbla: oval 7">
            <a:extLst>
              <a:ext uri="{FF2B5EF4-FFF2-40B4-BE49-F238E27FC236}">
                <a16:creationId xmlns:a16="http://schemas.microsoft.com/office/drawing/2014/main" id="{8EB6BC1E-FCF3-4EE6-A890-0BD60091EFC3}"/>
              </a:ext>
            </a:extLst>
          </p:cNvPr>
          <p:cNvSpPr/>
          <p:nvPr/>
        </p:nvSpPr>
        <p:spPr>
          <a:xfrm>
            <a:off x="6229678" y="3468813"/>
            <a:ext cx="3848100" cy="1245870"/>
          </a:xfrm>
          <a:prstGeom prst="wedgeEllipse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chemeClr val="tx1"/>
                </a:solidFill>
              </a:rPr>
              <a:t>Med biståndshandläggare</a:t>
            </a:r>
          </a:p>
        </p:txBody>
      </p:sp>
      <p:sp>
        <p:nvSpPr>
          <p:cNvPr id="9" name="Pratbubbla: oval 8">
            <a:extLst>
              <a:ext uri="{FF2B5EF4-FFF2-40B4-BE49-F238E27FC236}">
                <a16:creationId xmlns:a16="http://schemas.microsoft.com/office/drawing/2014/main" id="{8FE6B702-8343-4427-989A-B70523111D00}"/>
              </a:ext>
            </a:extLst>
          </p:cNvPr>
          <p:cNvSpPr/>
          <p:nvPr/>
        </p:nvSpPr>
        <p:spPr>
          <a:xfrm>
            <a:off x="695300" y="1983744"/>
            <a:ext cx="3424604" cy="1403478"/>
          </a:xfrm>
          <a:prstGeom prst="wedgeEllipseCallout">
            <a:avLst>
              <a:gd name="adj1" fmla="val 30573"/>
              <a:gd name="adj2" fmla="val 5761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chemeClr val="tx1"/>
                </a:solidFill>
              </a:rPr>
              <a:t>Inom primärvårdsnivån</a:t>
            </a:r>
          </a:p>
        </p:txBody>
      </p:sp>
      <p:sp>
        <p:nvSpPr>
          <p:cNvPr id="10" name="Pratbubbla: oval 9">
            <a:extLst>
              <a:ext uri="{FF2B5EF4-FFF2-40B4-BE49-F238E27FC236}">
                <a16:creationId xmlns:a16="http://schemas.microsoft.com/office/drawing/2014/main" id="{FBC4AE99-E0FE-45C8-8997-E914EF41C199}"/>
              </a:ext>
            </a:extLst>
          </p:cNvPr>
          <p:cNvSpPr/>
          <p:nvPr/>
        </p:nvSpPr>
        <p:spPr>
          <a:xfrm>
            <a:off x="3202441" y="3916985"/>
            <a:ext cx="2564130" cy="1245870"/>
          </a:xfrm>
          <a:prstGeom prst="wedgeEllipseCallout">
            <a:avLst>
              <a:gd name="adj1" fmla="val 32881"/>
              <a:gd name="adj2" fmla="val 61583"/>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chemeClr val="tx1"/>
                </a:solidFill>
              </a:rPr>
              <a:t>Med regional specialist rehabilitering</a:t>
            </a:r>
          </a:p>
        </p:txBody>
      </p:sp>
      <p:sp>
        <p:nvSpPr>
          <p:cNvPr id="12" name="Ellips 11" descr="Tonplatta">
            <a:extLst>
              <a:ext uri="{FF2B5EF4-FFF2-40B4-BE49-F238E27FC236}">
                <a16:creationId xmlns:a16="http://schemas.microsoft.com/office/drawing/2014/main" id="{6F56379C-DB90-4EF2-A10E-3C3D630CA2C6}"/>
              </a:ext>
            </a:extLst>
          </p:cNvPr>
          <p:cNvSpPr/>
          <p:nvPr/>
        </p:nvSpPr>
        <p:spPr>
          <a:xfrm>
            <a:off x="9301419" y="1115857"/>
            <a:ext cx="2195281" cy="198548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900" b="1" i="0" u="none" strike="noStrike" kern="1200" cap="none" spc="0" normalizeH="0" baseline="0" noProof="0" dirty="0">
                <a:ln>
                  <a:noFill/>
                </a:ln>
                <a:solidFill>
                  <a:srgbClr val="000000"/>
                </a:solidFill>
                <a:effectLst/>
                <a:uLnTx/>
                <a:uFillTx/>
                <a:latin typeface="Arial" panose="020B0604020202020204"/>
                <a:ea typeface="+mn-ea"/>
                <a:cs typeface="+mn-cs"/>
              </a:rPr>
              <a:t>Samverkan</a:t>
            </a:r>
          </a:p>
        </p:txBody>
      </p:sp>
    </p:spTree>
    <p:extLst>
      <p:ext uri="{BB962C8B-B14F-4D97-AF65-F5344CB8AC3E}">
        <p14:creationId xmlns:p14="http://schemas.microsoft.com/office/powerpoint/2010/main" val="3791489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ubrik 1"/>
          <p:cNvSpPr>
            <a:spLocks noGrp="1"/>
          </p:cNvSpPr>
          <p:nvPr>
            <p:ph type="title"/>
          </p:nvPr>
        </p:nvSpPr>
        <p:spPr>
          <a:xfrm>
            <a:off x="1069200" y="1152000"/>
            <a:ext cx="7528700" cy="587564"/>
          </a:xfrm>
        </p:spPr>
        <p:txBody>
          <a:bodyPr/>
          <a:lstStyle/>
          <a:p>
            <a:r>
              <a:rPr lang="sv-SE" dirty="0"/>
              <a:t>Samverkan</a:t>
            </a:r>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15" name="Rubrik 1">
            <a:extLst>
              <a:ext uri="{FF2B5EF4-FFF2-40B4-BE49-F238E27FC236}">
                <a16:creationId xmlns:a16="http://schemas.microsoft.com/office/drawing/2014/main" id="{D8AF8E8D-A846-4760-BD88-DFA2C4F2249D}"/>
              </a:ext>
              <a:ext uri="{C183D7F6-B498-43B3-948B-1728B52AA6E4}">
                <adec:decorative xmlns:adec="http://schemas.microsoft.com/office/drawing/2017/decorative" val="1"/>
              </a:ext>
            </a:extLst>
          </p:cNvPr>
          <p:cNvSpPr txBox="1">
            <a:spLocks/>
          </p:cNvSpPr>
          <p:nvPr/>
        </p:nvSpPr>
        <p:spPr>
          <a:xfrm>
            <a:off x="1069200" y="1647169"/>
            <a:ext cx="7528700"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endParaRPr lang="sv-SE" sz="2400" b="0" dirty="0">
              <a:solidFill>
                <a:srgbClr val="FFFFFF"/>
              </a:solidFill>
            </a:endParaRPr>
          </a:p>
        </p:txBody>
      </p:sp>
      <p:sp>
        <p:nvSpPr>
          <p:cNvPr id="2" name="Rektangel 1">
            <a:extLst>
              <a:ext uri="{FF2B5EF4-FFF2-40B4-BE49-F238E27FC236}">
                <a16:creationId xmlns:a16="http://schemas.microsoft.com/office/drawing/2014/main" id="{F143DB74-2AA5-4D23-A217-1066B2E4A019}"/>
              </a:ext>
              <a:ext uri="{C183D7F6-B498-43B3-948B-1728B52AA6E4}">
                <adec:decorative xmlns:adec="http://schemas.microsoft.com/office/drawing/2017/decorative" val="1"/>
              </a:ext>
            </a:extLst>
          </p:cNvPr>
          <p:cNvSpPr/>
          <p:nvPr/>
        </p:nvSpPr>
        <p:spPr>
          <a:xfrm>
            <a:off x="8398042" y="5498432"/>
            <a:ext cx="2286000" cy="797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5" name="Bildobjekt 4" descr="Bilden beskriver olika aktörer som kan behöva samverka i en personcentrerad vård och omsorg med individen i centrum. Aktörerna är kommunal hälso- och sjukvård, regional primärvård, socialtjänsten, regional specialiserad vård, anhöriga, civilsamhället och övriga aktörer exempelvis försäkringskassan och arbetsförmedlingen&#10;">
            <a:extLst>
              <a:ext uri="{FF2B5EF4-FFF2-40B4-BE49-F238E27FC236}">
                <a16:creationId xmlns:a16="http://schemas.microsoft.com/office/drawing/2014/main" id="{2511BF3E-7F90-48A9-8E76-4FC0B38D481C}"/>
              </a:ext>
            </a:extLst>
          </p:cNvPr>
          <p:cNvPicPr>
            <a:picLocks noChangeAspect="1"/>
          </p:cNvPicPr>
          <p:nvPr/>
        </p:nvPicPr>
        <p:blipFill>
          <a:blip r:embed="rId3"/>
          <a:stretch>
            <a:fillRect/>
          </a:stretch>
        </p:blipFill>
        <p:spPr>
          <a:xfrm>
            <a:off x="2599804" y="2083844"/>
            <a:ext cx="7067296" cy="4318903"/>
          </a:xfrm>
          <a:prstGeom prst="rect">
            <a:avLst/>
          </a:prstGeom>
        </p:spPr>
      </p:pic>
    </p:spTree>
    <p:extLst>
      <p:ext uri="{BB962C8B-B14F-4D97-AF65-F5344CB8AC3E}">
        <p14:creationId xmlns:p14="http://schemas.microsoft.com/office/powerpoint/2010/main" val="1622635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dobjekt 28">
            <a:extLst>
              <a:ext uri="{FF2B5EF4-FFF2-40B4-BE49-F238E27FC236}">
                <a16:creationId xmlns:a16="http://schemas.microsoft.com/office/drawing/2014/main" id="{CF234610-E3D8-401C-9CDA-7EFC0E3D0D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58754" y="4427685"/>
            <a:ext cx="2655156" cy="1622595"/>
          </a:xfrm>
          <a:prstGeom prst="rect">
            <a:avLst/>
          </a:prstGeom>
        </p:spPr>
      </p:pic>
      <p:sp>
        <p:nvSpPr>
          <p:cNvPr id="20" name="Rubrik 1"/>
          <p:cNvSpPr>
            <a:spLocks noGrp="1"/>
          </p:cNvSpPr>
          <p:nvPr>
            <p:ph type="title"/>
          </p:nvPr>
        </p:nvSpPr>
        <p:spPr>
          <a:xfrm>
            <a:off x="1069200" y="1113900"/>
            <a:ext cx="7528700" cy="587564"/>
          </a:xfrm>
        </p:spPr>
        <p:txBody>
          <a:bodyPr/>
          <a:lstStyle/>
          <a:p>
            <a:r>
              <a:rPr lang="sv-SE" dirty="0"/>
              <a:t>Samverkan</a:t>
            </a:r>
          </a:p>
        </p:txBody>
      </p:sp>
      <p:grpSp>
        <p:nvGrpSpPr>
          <p:cNvPr id="4" name="Grupp 3">
            <a:extLst>
              <a:ext uri="{FF2B5EF4-FFF2-40B4-BE49-F238E27FC236}">
                <a16:creationId xmlns:a16="http://schemas.microsoft.com/office/drawing/2014/main" id="{393E1042-1B6B-4A95-B9BE-AEB593BBC18C}"/>
              </a:ext>
              <a:ext uri="{C183D7F6-B498-43B3-948B-1728B52AA6E4}">
                <adec:decorative xmlns:adec="http://schemas.microsoft.com/office/drawing/2017/decorative" val="1"/>
              </a:ext>
            </a:extLst>
          </p:cNvPr>
          <p:cNvGrpSpPr>
            <a:grpSpLocks noChangeAspect="1"/>
          </p:cNvGrpSpPr>
          <p:nvPr/>
        </p:nvGrpSpPr>
        <p:grpSpPr>
          <a:xfrm>
            <a:off x="10072555" y="1131075"/>
            <a:ext cx="1992898" cy="947540"/>
            <a:chOff x="9698133" y="865981"/>
            <a:chExt cx="2142624" cy="1125249"/>
          </a:xfrm>
        </p:grpSpPr>
        <p:sp>
          <p:nvSpPr>
            <p:cNvPr id="19" name="textruta 18"/>
            <p:cNvSpPr txBox="1"/>
            <p:nvPr/>
          </p:nvSpPr>
          <p:spPr>
            <a:xfrm>
              <a:off x="9698133" y="1652676"/>
              <a:ext cx="21426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2B45"/>
                  </a:solidFill>
                  <a:effectLst/>
                  <a:uLnTx/>
                  <a:uFillTx/>
                  <a:latin typeface="Arial" panose="020B0604020202020204"/>
                  <a:ea typeface="+mn-ea"/>
                  <a:cs typeface="+mn-cs"/>
                </a:rPr>
                <a:t>Reflektionsfrågor</a:t>
              </a:r>
            </a:p>
          </p:txBody>
        </p:sp>
        <p:sp>
          <p:nvSpPr>
            <p:cNvPr id="21" name="Kommentar i oval 20" descr="Pratbubbla med utropstecken"/>
            <p:cNvSpPr/>
            <p:nvPr/>
          </p:nvSpPr>
          <p:spPr>
            <a:xfrm rot="1228642">
              <a:off x="10859330" y="962359"/>
              <a:ext cx="677823" cy="629044"/>
            </a:xfrm>
            <a:prstGeom prst="wedgeEllipseCallou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textruta 22"/>
            <p:cNvSpPr txBox="1"/>
            <p:nvPr/>
          </p:nvSpPr>
          <p:spPr>
            <a:xfrm>
              <a:off x="11039827" y="907033"/>
              <a:ext cx="4622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22" name="Kommentar i oval 21" descr="Pratbubbla med frågetecken"/>
            <p:cNvSpPr/>
            <p:nvPr/>
          </p:nvSpPr>
          <p:spPr>
            <a:xfrm rot="18128350">
              <a:off x="9863740" y="927594"/>
              <a:ext cx="644339" cy="629044"/>
            </a:xfrm>
            <a:prstGeom prst="wedgeEllipseCallou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extruta 23"/>
            <p:cNvSpPr txBox="1"/>
            <p:nvPr/>
          </p:nvSpPr>
          <p:spPr>
            <a:xfrm>
              <a:off x="9946932" y="865981"/>
              <a:ext cx="3689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grpSp>
      <p:sp>
        <p:nvSpPr>
          <p:cNvPr id="25" name="Rektangel 24"/>
          <p:cNvSpPr/>
          <p:nvPr/>
        </p:nvSpPr>
        <p:spPr>
          <a:xfrm>
            <a:off x="1069200" y="2198800"/>
            <a:ext cx="9258684" cy="3970318"/>
          </a:xfrm>
          <a:prstGeom prst="rect">
            <a:avLst/>
          </a:prstGeom>
        </p:spPr>
        <p:txBody>
          <a:bodyPr wrap="square">
            <a:spAutoFit/>
          </a:bodyPr>
          <a:lstStyle/>
          <a:p>
            <a:pPr marL="342900" lvl="0" indent="-342900">
              <a:buFont typeface="+mj-lt"/>
              <a:buAutoNum type="arabicPeriod"/>
            </a:pPr>
            <a:r>
              <a:rPr lang="sv-SE" dirty="0">
                <a:solidFill>
                  <a:srgbClr val="002B45"/>
                </a:solidFill>
              </a:rPr>
              <a:t>Har vi de kontaktvägar och samverkansformer som behövs mellan den </a:t>
            </a:r>
            <a:r>
              <a:rPr lang="sv-SE" i="1" dirty="0">
                <a:solidFill>
                  <a:srgbClr val="002B45"/>
                </a:solidFill>
              </a:rPr>
              <a:t>kommunala rehabiliteringen</a:t>
            </a:r>
            <a:r>
              <a:rPr lang="sv-SE" dirty="0">
                <a:solidFill>
                  <a:srgbClr val="002B45"/>
                </a:solidFill>
              </a:rPr>
              <a:t> och </a:t>
            </a:r>
            <a:r>
              <a:rPr lang="sv-SE" i="1" dirty="0">
                <a:solidFill>
                  <a:srgbClr val="002B45"/>
                </a:solidFill>
              </a:rPr>
              <a:t>regionala primärvården</a:t>
            </a:r>
            <a:r>
              <a:rPr lang="sv-SE" dirty="0">
                <a:solidFill>
                  <a:srgbClr val="002B45"/>
                </a:solidFill>
              </a:rPr>
              <a:t>? Finns det särskilda patientgrupper som skulle gynnas av en gemensam plan, fasta kontakter och avtalade kontaktvägar eller samverkansformer?</a:t>
            </a:r>
          </a:p>
          <a:p>
            <a:pPr marL="342900" lvl="0" indent="-342900">
              <a:buFont typeface="+mj-lt"/>
              <a:buAutoNum type="arabicPeriod"/>
            </a:pPr>
            <a:endParaRPr lang="sv-SE" dirty="0">
              <a:solidFill>
                <a:srgbClr val="002B45"/>
              </a:solidFill>
            </a:endParaRPr>
          </a:p>
          <a:p>
            <a:pPr marL="342900" lvl="0" indent="-342900">
              <a:buFont typeface="+mj-lt"/>
              <a:buAutoNum type="arabicPeriod"/>
            </a:pPr>
            <a:r>
              <a:rPr lang="sv-SE" dirty="0">
                <a:solidFill>
                  <a:srgbClr val="002B45"/>
                </a:solidFill>
              </a:rPr>
              <a:t>Har ni överenskomna kontaktvägar mellan den </a:t>
            </a:r>
            <a:r>
              <a:rPr lang="sv-SE" i="1" dirty="0">
                <a:solidFill>
                  <a:srgbClr val="002B45"/>
                </a:solidFill>
              </a:rPr>
              <a:t>kommunala rehabiliteringen </a:t>
            </a:r>
            <a:r>
              <a:rPr lang="sv-SE" dirty="0">
                <a:solidFill>
                  <a:srgbClr val="002B45"/>
                </a:solidFill>
              </a:rPr>
              <a:t>och </a:t>
            </a:r>
            <a:r>
              <a:rPr lang="sv-SE" i="1" dirty="0">
                <a:solidFill>
                  <a:srgbClr val="002B45"/>
                </a:solidFill>
              </a:rPr>
              <a:t>regional specialist rehabilitering</a:t>
            </a:r>
            <a:r>
              <a:rPr lang="sv-SE" dirty="0">
                <a:solidFill>
                  <a:srgbClr val="002B45"/>
                </a:solidFill>
              </a:rPr>
              <a:t>, för att kunna t.ex. kunna konsultera  i individärenden?  </a:t>
            </a:r>
          </a:p>
          <a:p>
            <a:pPr marL="342900" lvl="0" indent="-342900">
              <a:buFont typeface="+mj-lt"/>
              <a:buAutoNum type="arabicPeriod"/>
            </a:pPr>
            <a:endParaRPr lang="sv-SE" dirty="0">
              <a:solidFill>
                <a:srgbClr val="002B45"/>
              </a:solidFill>
            </a:endParaRPr>
          </a:p>
          <a:p>
            <a:pPr marL="342900" indent="-342900">
              <a:buFont typeface="+mj-lt"/>
              <a:buAutoNum type="arabicPeriod"/>
            </a:pPr>
            <a:r>
              <a:rPr lang="sv-SE" dirty="0">
                <a:solidFill>
                  <a:srgbClr val="002B45"/>
                </a:solidFill>
              </a:rPr>
              <a:t>Fundera på exempel från er verksamhet där det förekommer </a:t>
            </a:r>
          </a:p>
          <a:p>
            <a:r>
              <a:rPr lang="sv-SE" dirty="0">
                <a:solidFill>
                  <a:srgbClr val="002B45"/>
                </a:solidFill>
              </a:rPr>
              <a:t>     kunskapsöverföring mellan </a:t>
            </a:r>
            <a:r>
              <a:rPr lang="sv-SE" i="1" dirty="0">
                <a:solidFill>
                  <a:srgbClr val="002B45"/>
                </a:solidFill>
              </a:rPr>
              <a:t>primärvårdsnivå</a:t>
            </a:r>
            <a:r>
              <a:rPr lang="sv-SE" dirty="0">
                <a:solidFill>
                  <a:srgbClr val="002B45"/>
                </a:solidFill>
              </a:rPr>
              <a:t> och </a:t>
            </a:r>
            <a:r>
              <a:rPr lang="sv-SE" i="1" dirty="0">
                <a:solidFill>
                  <a:srgbClr val="002B45"/>
                </a:solidFill>
              </a:rPr>
              <a:t>specialist-</a:t>
            </a:r>
          </a:p>
          <a:p>
            <a:r>
              <a:rPr lang="sv-SE" i="1" dirty="0">
                <a:solidFill>
                  <a:srgbClr val="002B45"/>
                </a:solidFill>
              </a:rPr>
              <a:t>     nivå</a:t>
            </a:r>
            <a:r>
              <a:rPr lang="sv-SE" dirty="0">
                <a:solidFill>
                  <a:srgbClr val="002B45"/>
                </a:solidFill>
              </a:rPr>
              <a:t> angående rehabilitering i hemmet. Har patienterna behov </a:t>
            </a:r>
          </a:p>
          <a:p>
            <a:r>
              <a:rPr lang="sv-SE" dirty="0">
                <a:solidFill>
                  <a:srgbClr val="002B45"/>
                </a:solidFill>
              </a:rPr>
              <a:t>     av fler områden som ni skulle kunna utveckla detta kring?</a:t>
            </a:r>
          </a:p>
          <a:p>
            <a:pPr lvl="0"/>
            <a:endParaRPr lang="sv-SE" dirty="0">
              <a:solidFill>
                <a:srgbClr val="002B45"/>
              </a:solidFill>
            </a:endParaRPr>
          </a:p>
        </p:txBody>
      </p:sp>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a:xfrm>
            <a:off x="2753728" y="6295894"/>
            <a:ext cx="5400000" cy="26723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7" name="Platshållare för datum 6"/>
          <p:cNvSpPr>
            <a:spLocks noGrp="1"/>
          </p:cNvSpPr>
          <p:nvPr>
            <p:ph type="dt" sz="half" idx="10"/>
          </p:nvPr>
        </p:nvSpPr>
        <p:spPr>
          <a:xfrm>
            <a:off x="9908153" y="6319960"/>
            <a:ext cx="1536170" cy="26723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15" name="Rubrik 1">
            <a:extLst>
              <a:ext uri="{FF2B5EF4-FFF2-40B4-BE49-F238E27FC236}">
                <a16:creationId xmlns:a16="http://schemas.microsoft.com/office/drawing/2014/main" id="{D8AF8E8D-A846-4760-BD88-DFA2C4F2249D}"/>
              </a:ext>
              <a:ext uri="{C183D7F6-B498-43B3-948B-1728B52AA6E4}">
                <adec:decorative xmlns:adec="http://schemas.microsoft.com/office/drawing/2017/decorative" val="1"/>
              </a:ext>
            </a:extLst>
          </p:cNvPr>
          <p:cNvSpPr txBox="1">
            <a:spLocks/>
          </p:cNvSpPr>
          <p:nvPr/>
        </p:nvSpPr>
        <p:spPr>
          <a:xfrm>
            <a:off x="1069200" y="1647169"/>
            <a:ext cx="7528700"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endParaRPr lang="sv-SE" sz="2400" b="0" dirty="0">
              <a:solidFill>
                <a:srgbClr val="FFFFFF"/>
              </a:solidFill>
            </a:endParaRPr>
          </a:p>
        </p:txBody>
      </p:sp>
      <p:sp>
        <p:nvSpPr>
          <p:cNvPr id="2" name="Ellips 1">
            <a:extLst>
              <a:ext uri="{FF2B5EF4-FFF2-40B4-BE49-F238E27FC236}">
                <a16:creationId xmlns:a16="http://schemas.microsoft.com/office/drawing/2014/main" id="{939B9E57-7312-4CFE-B5BD-D9DD4093086F}"/>
              </a:ext>
              <a:ext uri="{C183D7F6-B498-43B3-948B-1728B52AA6E4}">
                <adec:decorative xmlns:adec="http://schemas.microsoft.com/office/drawing/2017/decorative" val="1"/>
              </a:ext>
            </a:extLst>
          </p:cNvPr>
          <p:cNvSpPr/>
          <p:nvPr/>
        </p:nvSpPr>
        <p:spPr>
          <a:xfrm rot="6255690">
            <a:off x="9583832" y="3818140"/>
            <a:ext cx="424784" cy="2366072"/>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26" name="Rubrik 1">
            <a:extLst>
              <a:ext uri="{FF2B5EF4-FFF2-40B4-BE49-F238E27FC236}">
                <a16:creationId xmlns:a16="http://schemas.microsoft.com/office/drawing/2014/main" id="{921BF5AB-17F5-41AE-BCD0-94CDFFD1DE61}"/>
              </a:ext>
            </a:extLst>
          </p:cNvPr>
          <p:cNvSpPr txBox="1">
            <a:spLocks/>
          </p:cNvSpPr>
          <p:nvPr/>
        </p:nvSpPr>
        <p:spPr>
          <a:xfrm>
            <a:off x="1069200" y="1650328"/>
            <a:ext cx="7528700"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z="2400" b="0" dirty="0"/>
              <a:t>Inom primärvårdsnivån och med specialistnivån</a:t>
            </a:r>
          </a:p>
        </p:txBody>
      </p:sp>
      <p:sp>
        <p:nvSpPr>
          <p:cNvPr id="27" name="Ellips 26">
            <a:extLst>
              <a:ext uri="{FF2B5EF4-FFF2-40B4-BE49-F238E27FC236}">
                <a16:creationId xmlns:a16="http://schemas.microsoft.com/office/drawing/2014/main" id="{409CF8FF-FB97-4A10-B962-D1D025DF2914}"/>
              </a:ext>
              <a:ext uri="{C183D7F6-B498-43B3-948B-1728B52AA6E4}">
                <adec:decorative xmlns:adec="http://schemas.microsoft.com/office/drawing/2017/decorative" val="1"/>
              </a:ext>
            </a:extLst>
          </p:cNvPr>
          <p:cNvSpPr/>
          <p:nvPr/>
        </p:nvSpPr>
        <p:spPr>
          <a:xfrm rot="5400000">
            <a:off x="9414882" y="3830537"/>
            <a:ext cx="342899" cy="1902034"/>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Tree>
    <p:extLst>
      <p:ext uri="{BB962C8B-B14F-4D97-AF65-F5344CB8AC3E}">
        <p14:creationId xmlns:p14="http://schemas.microsoft.com/office/powerpoint/2010/main" val="75492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objekt 26">
            <a:extLst>
              <a:ext uri="{FF2B5EF4-FFF2-40B4-BE49-F238E27FC236}">
                <a16:creationId xmlns:a16="http://schemas.microsoft.com/office/drawing/2014/main" id="{BB1634F6-0E80-4F75-9B78-FED924D0783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92978" y="4569970"/>
            <a:ext cx="2655156" cy="1622595"/>
          </a:xfrm>
          <a:prstGeom prst="rect">
            <a:avLst/>
          </a:prstGeom>
        </p:spPr>
      </p:pic>
      <p:sp>
        <p:nvSpPr>
          <p:cNvPr id="20" name="Rubrik 1"/>
          <p:cNvSpPr>
            <a:spLocks noGrp="1"/>
          </p:cNvSpPr>
          <p:nvPr>
            <p:ph type="title"/>
          </p:nvPr>
        </p:nvSpPr>
        <p:spPr>
          <a:xfrm>
            <a:off x="1069200" y="1113900"/>
            <a:ext cx="7528700" cy="587564"/>
          </a:xfrm>
        </p:spPr>
        <p:txBody>
          <a:bodyPr/>
          <a:lstStyle/>
          <a:p>
            <a:r>
              <a:rPr lang="sv-SE" dirty="0"/>
              <a:t>Samverkan</a:t>
            </a:r>
          </a:p>
        </p:txBody>
      </p:sp>
      <p:sp>
        <p:nvSpPr>
          <p:cNvPr id="25" name="Rektangel 24"/>
          <p:cNvSpPr/>
          <p:nvPr/>
        </p:nvSpPr>
        <p:spPr>
          <a:xfrm>
            <a:off x="1069200" y="2198800"/>
            <a:ext cx="10771557" cy="3693319"/>
          </a:xfrm>
          <a:prstGeom prst="rect">
            <a:avLst/>
          </a:prstGeom>
        </p:spPr>
        <p:txBody>
          <a:bodyPr wrap="square">
            <a:spAutoFit/>
          </a:bodyPr>
          <a:lstStyle/>
          <a:p>
            <a:pPr marL="342900" lvl="0" indent="-342900">
              <a:buFont typeface="+mj-lt"/>
              <a:buAutoNum type="arabicPeriod"/>
            </a:pPr>
            <a:r>
              <a:rPr lang="sv-SE" dirty="0">
                <a:solidFill>
                  <a:srgbClr val="002B45"/>
                </a:solidFill>
              </a:rPr>
              <a:t>40-50% av kommunerna uppger att de har rutiner för samverkan mellan </a:t>
            </a:r>
            <a:br>
              <a:rPr lang="sv-SE" dirty="0">
                <a:solidFill>
                  <a:srgbClr val="002B45"/>
                </a:solidFill>
              </a:rPr>
            </a:br>
            <a:r>
              <a:rPr lang="sv-SE" dirty="0">
                <a:solidFill>
                  <a:srgbClr val="002B45"/>
                </a:solidFill>
              </a:rPr>
              <a:t>hälso- och sjukvården och särskilt boende/ hemtjänst. Tillhör vi de som har rutiner? </a:t>
            </a:r>
            <a:br>
              <a:rPr lang="sv-SE" dirty="0">
                <a:solidFill>
                  <a:srgbClr val="002B45"/>
                </a:solidFill>
              </a:rPr>
            </a:br>
            <a:r>
              <a:rPr lang="sv-SE" dirty="0">
                <a:solidFill>
                  <a:srgbClr val="002B45"/>
                </a:solidFill>
              </a:rPr>
              <a:t>Omfattar vår rutinen även rehabiliteringen? Har vi forum och former för att kunna träffas och ha en god samverkan?</a:t>
            </a:r>
          </a:p>
          <a:p>
            <a:pPr marL="342900" lvl="0" indent="-342900">
              <a:buFont typeface="+mj-lt"/>
              <a:buAutoNum type="arabicPeriod"/>
            </a:pPr>
            <a:endParaRPr lang="sv-SE" dirty="0">
              <a:solidFill>
                <a:srgbClr val="002B45"/>
              </a:solidFill>
            </a:endParaRPr>
          </a:p>
          <a:p>
            <a:pPr marL="342900" lvl="0" indent="-342900">
              <a:buFont typeface="+mj-lt"/>
              <a:buAutoNum type="arabicPeriod"/>
            </a:pPr>
            <a:r>
              <a:rPr lang="sv-SE" dirty="0">
                <a:solidFill>
                  <a:srgbClr val="002B45"/>
                </a:solidFill>
              </a:rPr>
              <a:t>På vilket sätt kan vårt samarbete med </a:t>
            </a:r>
            <a:r>
              <a:rPr lang="sv-SE" i="1" dirty="0">
                <a:solidFill>
                  <a:srgbClr val="002B45"/>
                </a:solidFill>
              </a:rPr>
              <a:t>omsorgspersonal</a:t>
            </a:r>
            <a:r>
              <a:rPr lang="sv-SE" dirty="0">
                <a:solidFill>
                  <a:srgbClr val="002B45"/>
                </a:solidFill>
              </a:rPr>
              <a:t> på särskilt boende/ hemtjänst utvecklas? Kan det bli ännu mer personcentrerat?</a:t>
            </a:r>
          </a:p>
          <a:p>
            <a:pPr marL="342900" lvl="0" indent="-342900">
              <a:buFont typeface="+mj-lt"/>
              <a:buAutoNum type="arabicPeriod"/>
            </a:pPr>
            <a:endParaRPr lang="sv-SE" dirty="0">
              <a:solidFill>
                <a:srgbClr val="002B45"/>
              </a:solidFill>
            </a:endParaRPr>
          </a:p>
          <a:p>
            <a:pPr marL="342900" lvl="0" indent="-342900">
              <a:buFont typeface="+mj-lt"/>
              <a:buAutoNum type="arabicPeriod"/>
            </a:pPr>
            <a:r>
              <a:rPr lang="sv-SE" dirty="0">
                <a:solidFill>
                  <a:srgbClr val="002B45"/>
                </a:solidFill>
              </a:rPr>
              <a:t>Hur arbetar vi för att skapa samordningsvinster i arbetet mellan </a:t>
            </a:r>
            <a:br>
              <a:rPr lang="sv-SE" dirty="0">
                <a:solidFill>
                  <a:srgbClr val="002B45"/>
                </a:solidFill>
              </a:rPr>
            </a:br>
            <a:r>
              <a:rPr lang="sv-SE" i="1" dirty="0">
                <a:solidFill>
                  <a:srgbClr val="002B45"/>
                </a:solidFill>
              </a:rPr>
              <a:t>biståndshandläggarna</a:t>
            </a:r>
            <a:r>
              <a:rPr lang="sv-SE" dirty="0">
                <a:solidFill>
                  <a:srgbClr val="002B45"/>
                </a:solidFill>
              </a:rPr>
              <a:t> och </a:t>
            </a:r>
            <a:r>
              <a:rPr lang="sv-SE" i="1" dirty="0">
                <a:solidFill>
                  <a:srgbClr val="002B45"/>
                </a:solidFill>
              </a:rPr>
              <a:t>rehabiliteringsprofessionerna</a:t>
            </a:r>
            <a:r>
              <a:rPr lang="sv-SE" dirty="0">
                <a:solidFill>
                  <a:srgbClr val="002B45"/>
                </a:solidFill>
              </a:rPr>
              <a:t>? </a:t>
            </a:r>
          </a:p>
          <a:p>
            <a:pPr marL="342900" lvl="0" indent="-342900">
              <a:buFont typeface="+mj-lt"/>
              <a:buAutoNum type="arabicPeriod"/>
            </a:pPr>
            <a:endParaRPr lang="sv-SE" dirty="0">
              <a:solidFill>
                <a:srgbClr val="002B45"/>
              </a:solidFill>
            </a:endParaRPr>
          </a:p>
          <a:p>
            <a:pPr lvl="0"/>
            <a:endParaRPr lang="sv-SE" dirty="0">
              <a:solidFill>
                <a:srgbClr val="002B45"/>
              </a:solidFill>
            </a:endParaRPr>
          </a:p>
          <a:p>
            <a:pPr lvl="0"/>
            <a:endParaRPr lang="sv-SE" dirty="0">
              <a:solidFill>
                <a:srgbClr val="002B45"/>
              </a:solidFill>
            </a:endParaRPr>
          </a:p>
        </p:txBody>
      </p:sp>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15" name="Rubrik 1">
            <a:extLst>
              <a:ext uri="{FF2B5EF4-FFF2-40B4-BE49-F238E27FC236}">
                <a16:creationId xmlns:a16="http://schemas.microsoft.com/office/drawing/2014/main" id="{D8AF8E8D-A846-4760-BD88-DFA2C4F2249D}"/>
              </a:ext>
              <a:ext uri="{C183D7F6-B498-43B3-948B-1728B52AA6E4}">
                <adec:decorative xmlns:adec="http://schemas.microsoft.com/office/drawing/2017/decorative" val="1"/>
              </a:ext>
            </a:extLst>
          </p:cNvPr>
          <p:cNvSpPr txBox="1">
            <a:spLocks/>
          </p:cNvSpPr>
          <p:nvPr/>
        </p:nvSpPr>
        <p:spPr>
          <a:xfrm>
            <a:off x="1069200" y="1647169"/>
            <a:ext cx="7528700"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endParaRPr lang="sv-SE" sz="2400" b="0" dirty="0">
              <a:solidFill>
                <a:srgbClr val="FFFFFF"/>
              </a:solidFill>
            </a:endParaRPr>
          </a:p>
        </p:txBody>
      </p:sp>
      <p:sp>
        <p:nvSpPr>
          <p:cNvPr id="2" name="Ellips 1">
            <a:extLst>
              <a:ext uri="{FF2B5EF4-FFF2-40B4-BE49-F238E27FC236}">
                <a16:creationId xmlns:a16="http://schemas.microsoft.com/office/drawing/2014/main" id="{939B9E57-7312-4CFE-B5BD-D9DD4093086F}"/>
              </a:ext>
              <a:ext uri="{C183D7F6-B498-43B3-948B-1728B52AA6E4}">
                <adec:decorative xmlns:adec="http://schemas.microsoft.com/office/drawing/2017/decorative" val="1"/>
              </a:ext>
            </a:extLst>
          </p:cNvPr>
          <p:cNvSpPr/>
          <p:nvPr/>
        </p:nvSpPr>
        <p:spPr>
          <a:xfrm rot="2361653">
            <a:off x="8615311" y="4632930"/>
            <a:ext cx="526920" cy="91809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16" name="Rubrik 1">
            <a:extLst>
              <a:ext uri="{FF2B5EF4-FFF2-40B4-BE49-F238E27FC236}">
                <a16:creationId xmlns:a16="http://schemas.microsoft.com/office/drawing/2014/main" id="{F73812D5-4FBA-476B-85A5-F41D8D24DB38}"/>
              </a:ext>
            </a:extLst>
          </p:cNvPr>
          <p:cNvSpPr txBox="1">
            <a:spLocks/>
          </p:cNvSpPr>
          <p:nvPr/>
        </p:nvSpPr>
        <p:spPr>
          <a:xfrm>
            <a:off x="1069200" y="1625160"/>
            <a:ext cx="7528700"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z="2400" b="0" dirty="0"/>
              <a:t>Med socialtjänsten</a:t>
            </a:r>
          </a:p>
        </p:txBody>
      </p:sp>
      <p:grpSp>
        <p:nvGrpSpPr>
          <p:cNvPr id="4" name="Grupp 3">
            <a:extLst>
              <a:ext uri="{FF2B5EF4-FFF2-40B4-BE49-F238E27FC236}">
                <a16:creationId xmlns:a16="http://schemas.microsoft.com/office/drawing/2014/main" id="{6BB00DD0-BE16-4412-81AA-A550DB1C7D8E}"/>
              </a:ext>
              <a:ext uri="{C183D7F6-B498-43B3-948B-1728B52AA6E4}">
                <adec:decorative xmlns:adec="http://schemas.microsoft.com/office/drawing/2017/decorative" val="1"/>
              </a:ext>
            </a:extLst>
          </p:cNvPr>
          <p:cNvGrpSpPr>
            <a:grpSpLocks noChangeAspect="1"/>
          </p:cNvGrpSpPr>
          <p:nvPr/>
        </p:nvGrpSpPr>
        <p:grpSpPr>
          <a:xfrm>
            <a:off x="10045202" y="1156638"/>
            <a:ext cx="1992898" cy="953860"/>
            <a:chOff x="9698133" y="858475"/>
            <a:chExt cx="2142624" cy="1132755"/>
          </a:xfrm>
        </p:grpSpPr>
        <p:sp>
          <p:nvSpPr>
            <p:cNvPr id="19" name="textruta 18">
              <a:extLst>
                <a:ext uri="{FF2B5EF4-FFF2-40B4-BE49-F238E27FC236}">
                  <a16:creationId xmlns:a16="http://schemas.microsoft.com/office/drawing/2014/main" id="{EC084553-9109-4373-B9A6-0FA141DDD80E}"/>
                </a:ext>
              </a:extLst>
            </p:cNvPr>
            <p:cNvSpPr txBox="1"/>
            <p:nvPr/>
          </p:nvSpPr>
          <p:spPr>
            <a:xfrm>
              <a:off x="9698133" y="1652676"/>
              <a:ext cx="21426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2B45"/>
                  </a:solidFill>
                  <a:effectLst/>
                  <a:uLnTx/>
                  <a:uFillTx/>
                  <a:latin typeface="Arial" panose="020B0604020202020204"/>
                  <a:ea typeface="+mn-ea"/>
                  <a:cs typeface="+mn-cs"/>
                </a:rPr>
                <a:t>Reflektionsfrågor</a:t>
              </a:r>
            </a:p>
          </p:txBody>
        </p:sp>
        <p:sp>
          <p:nvSpPr>
            <p:cNvPr id="21" name="Kommentar i oval 20" descr="Pratbubbla med utropstecken">
              <a:extLst>
                <a:ext uri="{FF2B5EF4-FFF2-40B4-BE49-F238E27FC236}">
                  <a16:creationId xmlns:a16="http://schemas.microsoft.com/office/drawing/2014/main" id="{ED898EFB-E607-4128-84B9-F7A9C9248D08}"/>
                </a:ext>
              </a:extLst>
            </p:cNvPr>
            <p:cNvSpPr/>
            <p:nvPr/>
          </p:nvSpPr>
          <p:spPr>
            <a:xfrm rot="1228642">
              <a:off x="10859330" y="962359"/>
              <a:ext cx="677823" cy="629044"/>
            </a:xfrm>
            <a:prstGeom prst="wedgeEllipseCallou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ruta 21">
              <a:extLst>
                <a:ext uri="{FF2B5EF4-FFF2-40B4-BE49-F238E27FC236}">
                  <a16:creationId xmlns:a16="http://schemas.microsoft.com/office/drawing/2014/main" id="{58FF4CAC-0BDE-4959-BF81-2F69DE07E126}"/>
                </a:ext>
              </a:extLst>
            </p:cNvPr>
            <p:cNvSpPr txBox="1"/>
            <p:nvPr/>
          </p:nvSpPr>
          <p:spPr>
            <a:xfrm>
              <a:off x="11039827" y="907033"/>
              <a:ext cx="4622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23" name="Kommentar i oval 21" descr="Pratbubbla med frågetecken">
              <a:extLst>
                <a:ext uri="{FF2B5EF4-FFF2-40B4-BE49-F238E27FC236}">
                  <a16:creationId xmlns:a16="http://schemas.microsoft.com/office/drawing/2014/main" id="{D0A6F343-0AD6-4685-9A92-FE54D2D5648D}"/>
                </a:ext>
              </a:extLst>
            </p:cNvPr>
            <p:cNvSpPr/>
            <p:nvPr/>
          </p:nvSpPr>
          <p:spPr>
            <a:xfrm rot="18128350">
              <a:off x="9863740" y="927594"/>
              <a:ext cx="644339" cy="629044"/>
            </a:xfrm>
            <a:prstGeom prst="wedgeEllipseCallou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extruta 23">
              <a:extLst>
                <a:ext uri="{FF2B5EF4-FFF2-40B4-BE49-F238E27FC236}">
                  <a16:creationId xmlns:a16="http://schemas.microsoft.com/office/drawing/2014/main" id="{A4E4E372-9CBC-4A94-84EF-7B258B943E9F}"/>
                </a:ext>
              </a:extLst>
            </p:cNvPr>
            <p:cNvSpPr txBox="1"/>
            <p:nvPr/>
          </p:nvSpPr>
          <p:spPr>
            <a:xfrm>
              <a:off x="9925283" y="858475"/>
              <a:ext cx="368964" cy="646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grpSp>
    </p:spTree>
    <p:extLst>
      <p:ext uri="{BB962C8B-B14F-4D97-AF65-F5344CB8AC3E}">
        <p14:creationId xmlns:p14="http://schemas.microsoft.com/office/powerpoint/2010/main" val="1844994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78B268-DFBC-47FB-B972-0B54ABB7C6F2}"/>
              </a:ext>
            </a:extLst>
          </p:cNvPr>
          <p:cNvSpPr>
            <a:spLocks noGrp="1"/>
          </p:cNvSpPr>
          <p:nvPr>
            <p:ph type="title"/>
          </p:nvPr>
        </p:nvSpPr>
        <p:spPr/>
        <p:txBody>
          <a:bodyPr/>
          <a:lstStyle/>
          <a:p>
            <a:r>
              <a:rPr lang="sv-SE" dirty="0"/>
              <a:t>Reflektionsområde: Strukturerat och personcentrerat</a:t>
            </a:r>
          </a:p>
        </p:txBody>
      </p:sp>
      <p:sp>
        <p:nvSpPr>
          <p:cNvPr id="3" name="Platshållare för datum 2">
            <a:extLst>
              <a:ext uri="{FF2B5EF4-FFF2-40B4-BE49-F238E27FC236}">
                <a16:creationId xmlns:a16="http://schemas.microsoft.com/office/drawing/2014/main" id="{ED38A168-DF1B-435E-ADA4-005B49FBED4C}"/>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6AB9F133-FAAA-4356-8894-2BCABAA7CC84}"/>
              </a:ext>
            </a:extLst>
          </p:cNvPr>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text 5">
            <a:extLst>
              <a:ext uri="{FF2B5EF4-FFF2-40B4-BE49-F238E27FC236}">
                <a16:creationId xmlns:a16="http://schemas.microsoft.com/office/drawing/2014/main" id="{3DA0A18D-C97D-4676-A098-D94AA9C3D179}"/>
              </a:ext>
            </a:extLst>
          </p:cNvPr>
          <p:cNvSpPr>
            <a:spLocks noGrp="1"/>
          </p:cNvSpPr>
          <p:nvPr>
            <p:ph type="body" sz="quarter" idx="15"/>
          </p:nvPr>
        </p:nvSpPr>
        <p:spPr/>
        <p:txBody>
          <a:bodyPr/>
          <a:lstStyle/>
          <a:p>
            <a:endParaRPr lang="sv-SE"/>
          </a:p>
        </p:txBody>
      </p:sp>
      <p:sp>
        <p:nvSpPr>
          <p:cNvPr id="7" name="Pratbubbla: oval 6">
            <a:extLst>
              <a:ext uri="{FF2B5EF4-FFF2-40B4-BE49-F238E27FC236}">
                <a16:creationId xmlns:a16="http://schemas.microsoft.com/office/drawing/2014/main" id="{F8EA59AF-6EE7-4CC0-8DD3-E5B8792CF5E2}"/>
              </a:ext>
            </a:extLst>
          </p:cNvPr>
          <p:cNvSpPr/>
          <p:nvPr/>
        </p:nvSpPr>
        <p:spPr>
          <a:xfrm>
            <a:off x="4124358" y="1773469"/>
            <a:ext cx="2000250" cy="1245870"/>
          </a:xfrm>
          <a:prstGeom prst="wedgeEllipseCallo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chemeClr val="tx1"/>
                </a:solidFill>
              </a:rPr>
              <a:t>Mål</a:t>
            </a:r>
          </a:p>
        </p:txBody>
      </p:sp>
      <p:sp>
        <p:nvSpPr>
          <p:cNvPr id="8" name="Pratbubbla: oval 7">
            <a:extLst>
              <a:ext uri="{FF2B5EF4-FFF2-40B4-BE49-F238E27FC236}">
                <a16:creationId xmlns:a16="http://schemas.microsoft.com/office/drawing/2014/main" id="{8EB6BC1E-FCF3-4EE6-A890-0BD60091EFC3}"/>
              </a:ext>
            </a:extLst>
          </p:cNvPr>
          <p:cNvSpPr/>
          <p:nvPr/>
        </p:nvSpPr>
        <p:spPr>
          <a:xfrm>
            <a:off x="6377939" y="3628387"/>
            <a:ext cx="2564130" cy="1245870"/>
          </a:xfrm>
          <a:prstGeom prst="wedgeEllipseCallo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chemeClr val="tx1"/>
                </a:solidFill>
              </a:rPr>
              <a:t>Uppföljning</a:t>
            </a:r>
          </a:p>
        </p:txBody>
      </p:sp>
      <p:sp>
        <p:nvSpPr>
          <p:cNvPr id="9" name="Pratbubbla: oval 8">
            <a:extLst>
              <a:ext uri="{FF2B5EF4-FFF2-40B4-BE49-F238E27FC236}">
                <a16:creationId xmlns:a16="http://schemas.microsoft.com/office/drawing/2014/main" id="{8FE6B702-8343-4427-989A-B70523111D00}"/>
              </a:ext>
            </a:extLst>
          </p:cNvPr>
          <p:cNvSpPr/>
          <p:nvPr/>
        </p:nvSpPr>
        <p:spPr>
          <a:xfrm>
            <a:off x="1193517" y="2591994"/>
            <a:ext cx="2846069" cy="1403478"/>
          </a:xfrm>
          <a:prstGeom prst="wedgeEllipseCallout">
            <a:avLst>
              <a:gd name="adj1" fmla="val 30573"/>
              <a:gd name="adj2" fmla="val 5761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chemeClr val="tx1"/>
                </a:solidFill>
              </a:rPr>
              <a:t>Tidig upptäckt</a:t>
            </a:r>
          </a:p>
        </p:txBody>
      </p:sp>
      <p:sp>
        <p:nvSpPr>
          <p:cNvPr id="10" name="Pratbubbla: oval 9">
            <a:extLst>
              <a:ext uri="{FF2B5EF4-FFF2-40B4-BE49-F238E27FC236}">
                <a16:creationId xmlns:a16="http://schemas.microsoft.com/office/drawing/2014/main" id="{FBC4AE99-E0FE-45C8-8997-E914EF41C199}"/>
              </a:ext>
            </a:extLst>
          </p:cNvPr>
          <p:cNvSpPr/>
          <p:nvPr/>
        </p:nvSpPr>
        <p:spPr>
          <a:xfrm>
            <a:off x="3531870" y="3953748"/>
            <a:ext cx="2564130" cy="1245870"/>
          </a:xfrm>
          <a:prstGeom prst="wedgeEllipseCallout">
            <a:avLst>
              <a:gd name="adj1" fmla="val 32881"/>
              <a:gd name="adj2" fmla="val 6158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chemeClr val="tx1"/>
                </a:solidFill>
              </a:rPr>
              <a:t>Planering</a:t>
            </a:r>
          </a:p>
        </p:txBody>
      </p:sp>
      <p:sp>
        <p:nvSpPr>
          <p:cNvPr id="11" name="Ellips 10" descr="Tonplatta">
            <a:extLst>
              <a:ext uri="{FF2B5EF4-FFF2-40B4-BE49-F238E27FC236}">
                <a16:creationId xmlns:a16="http://schemas.microsoft.com/office/drawing/2014/main" id="{1ED079D3-691A-4E54-B017-DEF738FC9F84}"/>
              </a:ext>
            </a:extLst>
          </p:cNvPr>
          <p:cNvSpPr/>
          <p:nvPr/>
        </p:nvSpPr>
        <p:spPr>
          <a:xfrm>
            <a:off x="9621815" y="1632745"/>
            <a:ext cx="2195281" cy="1985485"/>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b="1" dirty="0">
              <a:solidFill>
                <a:srgbClr val="000000"/>
              </a:solidFill>
            </a:endParaRPr>
          </a:p>
        </p:txBody>
      </p:sp>
      <p:sp>
        <p:nvSpPr>
          <p:cNvPr id="15" name="textruta 14">
            <a:extLst>
              <a:ext uri="{FF2B5EF4-FFF2-40B4-BE49-F238E27FC236}">
                <a16:creationId xmlns:a16="http://schemas.microsoft.com/office/drawing/2014/main" id="{13766EFC-925C-4CC1-89CF-DF5C2590854E}"/>
              </a:ext>
            </a:extLst>
          </p:cNvPr>
          <p:cNvSpPr txBox="1"/>
          <p:nvPr/>
        </p:nvSpPr>
        <p:spPr>
          <a:xfrm>
            <a:off x="9399494" y="2028502"/>
            <a:ext cx="263992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2B45"/>
                </a:solidFill>
                <a:effectLst/>
                <a:uLnTx/>
                <a:uFillTx/>
                <a:latin typeface="Arial" panose="020B0604020202020204"/>
                <a:ea typeface="+mn-ea"/>
                <a:cs typeface="+mn-cs"/>
              </a:rPr>
              <a:t>Strukturerad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2B45"/>
                </a:solidFill>
                <a:effectLst/>
                <a:uLnTx/>
                <a:uFillTx/>
                <a:latin typeface="Arial" panose="020B0604020202020204"/>
                <a:ea typeface="+mn-ea"/>
                <a:cs typeface="+mn-cs"/>
              </a:rPr>
              <a:t>och</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b="1" dirty="0">
                <a:solidFill>
                  <a:srgbClr val="002B45"/>
                </a:solidFill>
                <a:latin typeface="Arial" panose="020B0604020202020204"/>
              </a:rPr>
              <a:t>personcentrerad</a:t>
            </a:r>
            <a:endParaRPr kumimoji="0" lang="sv-SE" sz="2000" b="1" i="0" u="none" strike="noStrike" kern="1200" cap="none" spc="0" normalizeH="0" baseline="0" noProof="0" dirty="0">
              <a:ln>
                <a:noFill/>
              </a:ln>
              <a:solidFill>
                <a:srgbClr val="002B45"/>
              </a:solidFill>
              <a:effectLst/>
              <a:uLnTx/>
              <a:uFillTx/>
              <a:latin typeface="Arial" panose="020B0604020202020204"/>
              <a:ea typeface="+mn-ea"/>
              <a:cs typeface="+mn-cs"/>
            </a:endParaRPr>
          </a:p>
        </p:txBody>
      </p:sp>
      <p:sp>
        <p:nvSpPr>
          <p:cNvPr id="16" name="Pratbubbla: oval 15">
            <a:extLst>
              <a:ext uri="{FF2B5EF4-FFF2-40B4-BE49-F238E27FC236}">
                <a16:creationId xmlns:a16="http://schemas.microsoft.com/office/drawing/2014/main" id="{BCDA6370-FBA2-483C-B6D9-E482BDF966BC}"/>
              </a:ext>
            </a:extLst>
          </p:cNvPr>
          <p:cNvSpPr/>
          <p:nvPr/>
        </p:nvSpPr>
        <p:spPr>
          <a:xfrm>
            <a:off x="6650766" y="1983744"/>
            <a:ext cx="2000250" cy="1245870"/>
          </a:xfrm>
          <a:prstGeom prst="wedgeEllipseCallo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chemeClr val="tx1"/>
                </a:solidFill>
              </a:rPr>
              <a:t>Åtgärder</a:t>
            </a:r>
          </a:p>
        </p:txBody>
      </p:sp>
    </p:spTree>
    <p:extLst>
      <p:ext uri="{BB962C8B-B14F-4D97-AF65-F5344CB8AC3E}">
        <p14:creationId xmlns:p14="http://schemas.microsoft.com/office/powerpoint/2010/main" val="418696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B5959B4-14B8-4646-953C-5E883E66A547}"/>
              </a:ext>
            </a:extLst>
          </p:cNvPr>
          <p:cNvSpPr>
            <a:spLocks noGrp="1"/>
          </p:cNvSpPr>
          <p:nvPr>
            <p:ph type="title"/>
          </p:nvPr>
        </p:nvSpPr>
        <p:spPr/>
        <p:txBody>
          <a:bodyPr/>
          <a:lstStyle/>
          <a:p>
            <a:r>
              <a:rPr lang="sv-SE" dirty="0"/>
              <a:t>Strukturerad och Personcentrerad</a:t>
            </a:r>
            <a:br>
              <a:rPr lang="sv-SE" dirty="0"/>
            </a:br>
            <a:endParaRPr lang="sv-SE" dirty="0"/>
          </a:p>
        </p:txBody>
      </p:sp>
      <p:sp>
        <p:nvSpPr>
          <p:cNvPr id="7" name="Platshållare för datum 6"/>
          <p:cNvSpPr>
            <a:spLocks noGrp="1"/>
          </p:cNvSpPr>
          <p:nvPr>
            <p:ph type="dt" sz="half" idx="10"/>
          </p:nvPr>
        </p:nvSpPr>
        <p:spPr/>
        <p:txBody>
          <a:bodyPr/>
          <a:lstStyle/>
          <a:p>
            <a:pPr lvl="0"/>
            <a:endParaRPr lang="sv-SE" noProof="0" dirty="0"/>
          </a:p>
        </p:txBody>
      </p:sp>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p:txBody>
          <a:bodyPr/>
          <a:lstStyle/>
          <a:p>
            <a:pPr lvl="0"/>
            <a:r>
              <a:rPr lang="sv-SE" noProof="0"/>
              <a:t>Sveriges kunskapsmyndighet för vård och omsorg </a:t>
            </a:r>
            <a:endParaRPr lang="sv-SE" noProof="0" dirty="0"/>
          </a:p>
        </p:txBody>
      </p:sp>
      <p:sp>
        <p:nvSpPr>
          <p:cNvPr id="9" name="Platshållare för text 8">
            <a:extLst>
              <a:ext uri="{FF2B5EF4-FFF2-40B4-BE49-F238E27FC236}">
                <a16:creationId xmlns:a16="http://schemas.microsoft.com/office/drawing/2014/main" id="{CCAD8882-D692-48D1-9126-2FE977F8FA84}"/>
              </a:ext>
            </a:extLst>
          </p:cNvPr>
          <p:cNvSpPr>
            <a:spLocks noGrp="1"/>
          </p:cNvSpPr>
          <p:nvPr>
            <p:ph type="body" sz="quarter" idx="15"/>
          </p:nvPr>
        </p:nvSpPr>
        <p:spPr/>
        <p:txBody>
          <a:bodyPr/>
          <a:lstStyle/>
          <a:p>
            <a:endParaRPr lang="sv-SE"/>
          </a:p>
        </p:txBody>
      </p:sp>
      <p:pic>
        <p:nvPicPr>
          <p:cNvPr id="13" name="Bildobjekt 12" descr="Bilden föreställer rehabiliteringsprocessen. Med en ingång till en utredning och bedömnings fas. I den bedöms rehabiliteringsbehovet och beslut fattas om rehabiliterande åtgärder. &#10;Där på följer en behandlingsfas. I den ingår planering och upprättande av rehabiliteringsplan enlig ICF samt behandling och åtgärder enligt rehabiliteringsplanen.&#10;Där på följer en uppföljning och utvärderingsfas. I den ingår uppföljning av rehabiliteringsplanen och beslut om planens mål är uppfyllda. Om målen är uppfyllda ingår information och dialog om avslut och fortsattplanering. Om målen inte är uppfyllda tas beslut om de kan nås med ytterligare åtgärder. I så fall börjar processen om.&#10;Det finns en utgången och avslutet av processen.&#10;">
            <a:extLst>
              <a:ext uri="{FF2B5EF4-FFF2-40B4-BE49-F238E27FC236}">
                <a16:creationId xmlns:a16="http://schemas.microsoft.com/office/drawing/2014/main" id="{A5E8E188-546E-4FC6-983C-C21C62A2312B}"/>
              </a:ext>
            </a:extLst>
          </p:cNvPr>
          <p:cNvPicPr/>
          <p:nvPr/>
        </p:nvPicPr>
        <p:blipFill>
          <a:blip r:embed="rId3"/>
          <a:stretch>
            <a:fillRect/>
          </a:stretch>
        </p:blipFill>
        <p:spPr>
          <a:xfrm>
            <a:off x="551741" y="2391800"/>
            <a:ext cx="9938459" cy="3314200"/>
          </a:xfrm>
          <a:prstGeom prst="rect">
            <a:avLst/>
          </a:prstGeom>
        </p:spPr>
      </p:pic>
      <p:sp>
        <p:nvSpPr>
          <p:cNvPr id="4" name="textruta 3">
            <a:extLst>
              <a:ext uri="{FF2B5EF4-FFF2-40B4-BE49-F238E27FC236}">
                <a16:creationId xmlns:a16="http://schemas.microsoft.com/office/drawing/2014/main" id="{4216BE8D-3E6B-4BC2-B149-F9BF18699ED0}"/>
              </a:ext>
            </a:extLst>
          </p:cNvPr>
          <p:cNvSpPr txBox="1"/>
          <p:nvPr/>
        </p:nvSpPr>
        <p:spPr>
          <a:xfrm>
            <a:off x="1069200" y="5819448"/>
            <a:ext cx="9217800" cy="230832"/>
          </a:xfrm>
          <a:prstGeom prst="rect">
            <a:avLst/>
          </a:prstGeom>
          <a:noFill/>
        </p:spPr>
        <p:txBody>
          <a:bodyPr wrap="square" rtlCol="0">
            <a:spAutoFit/>
          </a:bodyPr>
          <a:lstStyle/>
          <a:p>
            <a:r>
              <a:rPr lang="sv-SE" sz="900" dirty="0"/>
              <a:t>Bild från: Generisk modell för rehabilitering och delar av försäkringsmedicinskt arbete – för klinisk verksamhet; Nationellt system för Kunskapsstyrning</a:t>
            </a:r>
          </a:p>
        </p:txBody>
      </p:sp>
    </p:spTree>
    <p:extLst>
      <p:ext uri="{BB962C8B-B14F-4D97-AF65-F5344CB8AC3E}">
        <p14:creationId xmlns:p14="http://schemas.microsoft.com/office/powerpoint/2010/main" val="195441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D18F56D7-D248-4984-9F3C-5F323540C159}"/>
              </a:ext>
              <a:ext uri="{C183D7F6-B498-43B3-948B-1728B52AA6E4}">
                <adec:decorative xmlns:adec="http://schemas.microsoft.com/office/drawing/2017/decorative" val="1"/>
              </a:ext>
            </a:extLst>
          </p:cNvPr>
          <p:cNvPicPr/>
          <p:nvPr/>
        </p:nvPicPr>
        <p:blipFill>
          <a:blip r:embed="rId3"/>
          <a:stretch>
            <a:fillRect/>
          </a:stretch>
        </p:blipFill>
        <p:spPr>
          <a:xfrm>
            <a:off x="7594600" y="4623269"/>
            <a:ext cx="3686517" cy="1666390"/>
          </a:xfrm>
          <a:prstGeom prst="rect">
            <a:avLst/>
          </a:prstGeom>
        </p:spPr>
      </p:pic>
      <p:sp>
        <p:nvSpPr>
          <p:cNvPr id="20" name="Rubrik 1"/>
          <p:cNvSpPr>
            <a:spLocks noGrp="1"/>
          </p:cNvSpPr>
          <p:nvPr>
            <p:ph type="title"/>
          </p:nvPr>
        </p:nvSpPr>
        <p:spPr>
          <a:xfrm>
            <a:off x="1069200" y="1113900"/>
            <a:ext cx="7528700" cy="587564"/>
          </a:xfrm>
        </p:spPr>
        <p:txBody>
          <a:bodyPr/>
          <a:lstStyle/>
          <a:p>
            <a:r>
              <a:rPr lang="sv-SE" dirty="0"/>
              <a:t>Strukturerad och Personcentrerad</a:t>
            </a:r>
          </a:p>
        </p:txBody>
      </p:sp>
      <p:grpSp>
        <p:nvGrpSpPr>
          <p:cNvPr id="2" name="Grupp 1">
            <a:extLst>
              <a:ext uri="{FF2B5EF4-FFF2-40B4-BE49-F238E27FC236}">
                <a16:creationId xmlns:a16="http://schemas.microsoft.com/office/drawing/2014/main" id="{31029589-84A7-440A-9CB4-38A31CE68829}"/>
              </a:ext>
              <a:ext uri="{C183D7F6-B498-43B3-948B-1728B52AA6E4}">
                <adec:decorative xmlns:adec="http://schemas.microsoft.com/office/drawing/2017/decorative" val="1"/>
              </a:ext>
            </a:extLst>
          </p:cNvPr>
          <p:cNvGrpSpPr>
            <a:grpSpLocks noChangeAspect="1"/>
          </p:cNvGrpSpPr>
          <p:nvPr/>
        </p:nvGrpSpPr>
        <p:grpSpPr>
          <a:xfrm>
            <a:off x="10045202" y="1225614"/>
            <a:ext cx="1992898" cy="966949"/>
            <a:chOff x="9698133" y="907033"/>
            <a:chExt cx="2142624" cy="1039593"/>
          </a:xfrm>
        </p:grpSpPr>
        <p:sp>
          <p:nvSpPr>
            <p:cNvPr id="19" name="textruta 18"/>
            <p:cNvSpPr txBox="1"/>
            <p:nvPr/>
          </p:nvSpPr>
          <p:spPr>
            <a:xfrm>
              <a:off x="9698133" y="1608072"/>
              <a:ext cx="21426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2B45"/>
                  </a:solidFill>
                  <a:effectLst/>
                  <a:uLnTx/>
                  <a:uFillTx/>
                  <a:latin typeface="Arial" panose="020B0604020202020204"/>
                  <a:ea typeface="+mn-ea"/>
                  <a:cs typeface="+mn-cs"/>
                </a:rPr>
                <a:t>Reflektionsfrågor</a:t>
              </a:r>
            </a:p>
          </p:txBody>
        </p:sp>
        <p:sp>
          <p:nvSpPr>
            <p:cNvPr id="21" name="Kommentar i oval 20" descr="Pratbubbla med utropstecken"/>
            <p:cNvSpPr/>
            <p:nvPr/>
          </p:nvSpPr>
          <p:spPr>
            <a:xfrm rot="1228642">
              <a:off x="10859330" y="962359"/>
              <a:ext cx="677823" cy="629044"/>
            </a:xfrm>
            <a:prstGeom prst="wedgeEllipse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textruta 22"/>
            <p:cNvSpPr txBox="1"/>
            <p:nvPr/>
          </p:nvSpPr>
          <p:spPr>
            <a:xfrm>
              <a:off x="11039827" y="907033"/>
              <a:ext cx="4622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22" name="Kommentar i oval 21" descr="Pratbubbla med frågetecken"/>
            <p:cNvSpPr/>
            <p:nvPr/>
          </p:nvSpPr>
          <p:spPr>
            <a:xfrm rot="18128350">
              <a:off x="9863740" y="927594"/>
              <a:ext cx="644339" cy="629044"/>
            </a:xfrm>
            <a:prstGeom prst="wedgeEllipse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textruta 23"/>
            <p:cNvSpPr txBox="1"/>
            <p:nvPr/>
          </p:nvSpPr>
          <p:spPr>
            <a:xfrm>
              <a:off x="9931611" y="918950"/>
              <a:ext cx="3689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grpSp>
      <p:sp>
        <p:nvSpPr>
          <p:cNvPr id="25" name="Rektangel 24"/>
          <p:cNvSpPr/>
          <p:nvPr/>
        </p:nvSpPr>
        <p:spPr>
          <a:xfrm>
            <a:off x="1069200" y="2192563"/>
            <a:ext cx="9258684" cy="2308324"/>
          </a:xfrm>
          <a:prstGeom prst="rect">
            <a:avLst/>
          </a:prstGeom>
        </p:spPr>
        <p:txBody>
          <a:bodyPr wrap="square">
            <a:spAutoFit/>
          </a:bodyPr>
          <a:lstStyle/>
          <a:p>
            <a:pPr marL="342900" lvl="0" indent="-342900">
              <a:buFont typeface="+mj-lt"/>
              <a:buAutoNum type="arabicPeriod"/>
            </a:pPr>
            <a:r>
              <a:rPr lang="sv-SE" dirty="0">
                <a:solidFill>
                  <a:schemeClr val="accent4"/>
                </a:solidFill>
              </a:rPr>
              <a:t>Har vi frågat patienter och anhöriga om det är lätt att förstå när och hur man kan vända sig till vår verksamhet? Vad var svaret?</a:t>
            </a:r>
          </a:p>
          <a:p>
            <a:pPr marL="342900" lvl="0" indent="-342900">
              <a:buFont typeface="+mj-lt"/>
              <a:buAutoNum type="arabicPeriod"/>
            </a:pPr>
            <a:endParaRPr lang="sv-SE" dirty="0">
              <a:solidFill>
                <a:schemeClr val="accent4"/>
              </a:solidFill>
            </a:endParaRPr>
          </a:p>
          <a:p>
            <a:pPr marL="342900" lvl="0" indent="-342900">
              <a:buFont typeface="+mj-lt"/>
              <a:buAutoNum type="arabicPeriod"/>
            </a:pPr>
            <a:r>
              <a:rPr lang="sv-SE" dirty="0">
                <a:solidFill>
                  <a:schemeClr val="accent4"/>
                </a:solidFill>
              </a:rPr>
              <a:t>Hur fångas rehabiliteringsbehov in på ett bra sätt vid övergång från andra vårdgivare?</a:t>
            </a:r>
          </a:p>
          <a:p>
            <a:pPr marL="342900" lvl="0" indent="-342900">
              <a:buFont typeface="+mj-lt"/>
              <a:buAutoNum type="arabicPeriod"/>
            </a:pPr>
            <a:endParaRPr lang="sv-SE" dirty="0">
              <a:solidFill>
                <a:schemeClr val="accent4"/>
              </a:solidFill>
            </a:endParaRPr>
          </a:p>
          <a:p>
            <a:pPr marL="342900" lvl="0" indent="-342900">
              <a:buFont typeface="+mj-lt"/>
              <a:buAutoNum type="arabicPeriod"/>
            </a:pPr>
            <a:r>
              <a:rPr lang="sv-SE" dirty="0">
                <a:solidFill>
                  <a:schemeClr val="accent4"/>
                </a:solidFill>
              </a:rPr>
              <a:t>Vet personer utanför hälso- och sjukvården, så som hemtjänstpersonal, boendepersonal och biståndshandläggare om när och vid vilken typ av behov de ska kontakta oss? </a:t>
            </a:r>
          </a:p>
        </p:txBody>
      </p:sp>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14" name="Ellips 13">
            <a:extLst>
              <a:ext uri="{FF2B5EF4-FFF2-40B4-BE49-F238E27FC236}">
                <a16:creationId xmlns:a16="http://schemas.microsoft.com/office/drawing/2014/main" id="{4E78833A-3334-4452-81BE-0BEC2A32EFA5}"/>
              </a:ext>
              <a:ext uri="{C183D7F6-B498-43B3-948B-1728B52AA6E4}">
                <adec:decorative xmlns:adec="http://schemas.microsoft.com/office/drawing/2017/decorative" val="1"/>
              </a:ext>
            </a:extLst>
          </p:cNvPr>
          <p:cNvSpPr/>
          <p:nvPr/>
        </p:nvSpPr>
        <p:spPr>
          <a:xfrm>
            <a:off x="7594600" y="5053140"/>
            <a:ext cx="463876" cy="444735"/>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15" name="Rubrik 1">
            <a:extLst>
              <a:ext uri="{FF2B5EF4-FFF2-40B4-BE49-F238E27FC236}">
                <a16:creationId xmlns:a16="http://schemas.microsoft.com/office/drawing/2014/main" id="{D8AF8E8D-A846-4760-BD88-DFA2C4F2249D}"/>
              </a:ext>
            </a:extLst>
          </p:cNvPr>
          <p:cNvSpPr txBox="1">
            <a:spLocks/>
          </p:cNvSpPr>
          <p:nvPr/>
        </p:nvSpPr>
        <p:spPr>
          <a:xfrm>
            <a:off x="1069200" y="1647169"/>
            <a:ext cx="7528700"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z="2400" b="0" dirty="0"/>
              <a:t>Tidig upptäckt</a:t>
            </a:r>
          </a:p>
        </p:txBody>
      </p:sp>
    </p:spTree>
    <p:extLst>
      <p:ext uri="{BB962C8B-B14F-4D97-AF65-F5344CB8AC3E}">
        <p14:creationId xmlns:p14="http://schemas.microsoft.com/office/powerpoint/2010/main" val="928763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objekt 26">
            <a:extLst>
              <a:ext uri="{FF2B5EF4-FFF2-40B4-BE49-F238E27FC236}">
                <a16:creationId xmlns:a16="http://schemas.microsoft.com/office/drawing/2014/main" id="{61B9A351-7AD8-4655-BC98-899E79F0AEA3}"/>
              </a:ext>
              <a:ext uri="{C183D7F6-B498-43B3-948B-1728B52AA6E4}">
                <adec:decorative xmlns:adec="http://schemas.microsoft.com/office/drawing/2017/decorative" val="1"/>
              </a:ext>
            </a:extLst>
          </p:cNvPr>
          <p:cNvPicPr/>
          <p:nvPr/>
        </p:nvPicPr>
        <p:blipFill>
          <a:blip r:embed="rId3"/>
          <a:stretch>
            <a:fillRect/>
          </a:stretch>
        </p:blipFill>
        <p:spPr>
          <a:xfrm>
            <a:off x="7594600" y="4623269"/>
            <a:ext cx="3686517" cy="1666390"/>
          </a:xfrm>
          <a:prstGeom prst="rect">
            <a:avLst/>
          </a:prstGeom>
        </p:spPr>
      </p:pic>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14" name="Ellips 13">
            <a:extLst>
              <a:ext uri="{FF2B5EF4-FFF2-40B4-BE49-F238E27FC236}">
                <a16:creationId xmlns:a16="http://schemas.microsoft.com/office/drawing/2014/main" id="{4E78833A-3334-4452-81BE-0BEC2A32EFA5}"/>
              </a:ext>
              <a:ext uri="{C183D7F6-B498-43B3-948B-1728B52AA6E4}">
                <adec:decorative xmlns:adec="http://schemas.microsoft.com/office/drawing/2017/decorative" val="1"/>
              </a:ext>
            </a:extLst>
          </p:cNvPr>
          <p:cNvSpPr/>
          <p:nvPr/>
        </p:nvSpPr>
        <p:spPr>
          <a:xfrm>
            <a:off x="8014028" y="5013449"/>
            <a:ext cx="787072" cy="601671"/>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6" name="Rektangel 25">
            <a:extLst>
              <a:ext uri="{FF2B5EF4-FFF2-40B4-BE49-F238E27FC236}">
                <a16:creationId xmlns:a16="http://schemas.microsoft.com/office/drawing/2014/main" id="{88385E90-2022-4D25-9FA4-B8BE63C301E8}"/>
              </a:ext>
            </a:extLst>
          </p:cNvPr>
          <p:cNvSpPr/>
          <p:nvPr/>
        </p:nvSpPr>
        <p:spPr>
          <a:xfrm>
            <a:off x="1069200" y="2198800"/>
            <a:ext cx="9258684" cy="3693319"/>
          </a:xfrm>
          <a:prstGeom prst="rect">
            <a:avLst/>
          </a:prstGeom>
        </p:spPr>
        <p:txBody>
          <a:bodyPr wrap="square">
            <a:spAutoFit/>
          </a:bodyPr>
          <a:lstStyle/>
          <a:p>
            <a:pPr marL="342900" lvl="0" indent="-342900">
              <a:buFont typeface="+mj-lt"/>
              <a:buAutoNum type="arabicPeriod"/>
            </a:pPr>
            <a:r>
              <a:rPr lang="sv-SE" dirty="0">
                <a:solidFill>
                  <a:srgbClr val="002B45"/>
                </a:solidFill>
              </a:rPr>
              <a:t>Använder vi standardiserade bedömningsinstrument? Använder vi det enbart för individuell uppföljning eller även för uppföljning på gruppnivå? Är omfattningen tillräcklig utifrån målgruppens behov?</a:t>
            </a:r>
          </a:p>
          <a:p>
            <a:pPr marL="342900" lvl="0" indent="-342900">
              <a:buFont typeface="+mj-lt"/>
              <a:buAutoNum type="arabicPeriod"/>
            </a:pPr>
            <a:endParaRPr lang="sv-SE" dirty="0">
              <a:solidFill>
                <a:srgbClr val="002B45"/>
              </a:solidFill>
            </a:endParaRPr>
          </a:p>
          <a:p>
            <a:pPr marL="342900" indent="-342900">
              <a:buFont typeface="+mj-lt"/>
              <a:buAutoNum type="arabicPeriod"/>
            </a:pPr>
            <a:r>
              <a:rPr lang="sv-SE" dirty="0">
                <a:solidFill>
                  <a:srgbClr val="002B45"/>
                </a:solidFill>
              </a:rPr>
              <a:t>Har vi bestämt några bedömningsinstrument som ska används i vår verksamhet? Passar de målgruppernas behov? Använder vi samma som verksamheter vi lämnar över till eller får överrapportering ifrån? Vilka fördelar och nackdelar finns det med det?</a:t>
            </a:r>
          </a:p>
          <a:p>
            <a:pPr marL="342900" lvl="0" indent="-342900">
              <a:buFont typeface="+mj-lt"/>
              <a:buAutoNum type="arabicPeriod"/>
            </a:pPr>
            <a:endParaRPr lang="sv-SE" dirty="0">
              <a:solidFill>
                <a:srgbClr val="002B45"/>
              </a:solidFill>
            </a:endParaRPr>
          </a:p>
          <a:p>
            <a:pPr marL="342900" lvl="0" indent="-342900">
              <a:buFont typeface="+mj-lt"/>
              <a:buAutoNum type="arabicPeriod"/>
            </a:pPr>
            <a:r>
              <a:rPr lang="sv-SE" dirty="0">
                <a:solidFill>
                  <a:srgbClr val="002B45"/>
                </a:solidFill>
              </a:rPr>
              <a:t>Finns det några områden där vi saknar bedömningsinstrument? </a:t>
            </a:r>
          </a:p>
          <a:p>
            <a:pPr lvl="0"/>
            <a:r>
              <a:rPr lang="sv-SE" dirty="0">
                <a:solidFill>
                  <a:srgbClr val="002B45"/>
                </a:solidFill>
              </a:rPr>
              <a:t>     Hur har vi strukturerat bedömningarna istället?</a:t>
            </a:r>
          </a:p>
          <a:p>
            <a:pPr marL="342900" lvl="0" indent="-342900">
              <a:buFont typeface="+mj-lt"/>
              <a:buAutoNum type="arabicPeriod"/>
            </a:pPr>
            <a:endParaRPr lang="sv-SE" dirty="0">
              <a:solidFill>
                <a:srgbClr val="002B4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2B45"/>
              </a:solidFill>
              <a:effectLst/>
              <a:uLnTx/>
              <a:uFillTx/>
              <a:latin typeface="Arial" panose="020B0604020202020204"/>
              <a:ea typeface="+mn-ea"/>
              <a:cs typeface="+mn-cs"/>
            </a:endParaRPr>
          </a:p>
        </p:txBody>
      </p:sp>
      <p:sp>
        <p:nvSpPr>
          <p:cNvPr id="16" name="Rubrik 1">
            <a:extLst>
              <a:ext uri="{FF2B5EF4-FFF2-40B4-BE49-F238E27FC236}">
                <a16:creationId xmlns:a16="http://schemas.microsoft.com/office/drawing/2014/main" id="{54B73C2F-E736-4196-B2EB-9DEDE82F8B5F}"/>
              </a:ext>
            </a:extLst>
          </p:cNvPr>
          <p:cNvSpPr txBox="1">
            <a:spLocks/>
          </p:cNvSpPr>
          <p:nvPr/>
        </p:nvSpPr>
        <p:spPr>
          <a:xfrm>
            <a:off x="1069200" y="1647169"/>
            <a:ext cx="7528700"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z="2400" b="0" dirty="0"/>
              <a:t>Bedömningsinstrument</a:t>
            </a:r>
          </a:p>
        </p:txBody>
      </p:sp>
      <p:grpSp>
        <p:nvGrpSpPr>
          <p:cNvPr id="2" name="Grupp 1">
            <a:extLst>
              <a:ext uri="{FF2B5EF4-FFF2-40B4-BE49-F238E27FC236}">
                <a16:creationId xmlns:a16="http://schemas.microsoft.com/office/drawing/2014/main" id="{079282AF-BD91-48B7-8DC9-05FE0DD857A1}"/>
              </a:ext>
              <a:ext uri="{C183D7F6-B498-43B3-948B-1728B52AA6E4}">
                <adec:decorative xmlns:adec="http://schemas.microsoft.com/office/drawing/2017/decorative" val="1"/>
              </a:ext>
            </a:extLst>
          </p:cNvPr>
          <p:cNvGrpSpPr>
            <a:grpSpLocks noChangeAspect="1"/>
          </p:cNvGrpSpPr>
          <p:nvPr/>
        </p:nvGrpSpPr>
        <p:grpSpPr>
          <a:xfrm>
            <a:off x="10045202" y="1214729"/>
            <a:ext cx="1992898" cy="907856"/>
            <a:chOff x="9698133" y="907033"/>
            <a:chExt cx="2142624" cy="1009779"/>
          </a:xfrm>
        </p:grpSpPr>
        <p:sp>
          <p:nvSpPr>
            <p:cNvPr id="28" name="textruta 27">
              <a:extLst>
                <a:ext uri="{FF2B5EF4-FFF2-40B4-BE49-F238E27FC236}">
                  <a16:creationId xmlns:a16="http://schemas.microsoft.com/office/drawing/2014/main" id="{33FC8428-B421-4D94-97C8-0A3598F6FFEF}"/>
                </a:ext>
              </a:extLst>
            </p:cNvPr>
            <p:cNvSpPr txBox="1"/>
            <p:nvPr/>
          </p:nvSpPr>
          <p:spPr>
            <a:xfrm>
              <a:off x="9698133" y="1578258"/>
              <a:ext cx="21426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2B45"/>
                  </a:solidFill>
                  <a:effectLst/>
                  <a:uLnTx/>
                  <a:uFillTx/>
                  <a:latin typeface="Arial" panose="020B0604020202020204"/>
                  <a:ea typeface="+mn-ea"/>
                  <a:cs typeface="+mn-cs"/>
                </a:rPr>
                <a:t>Reflektionsfrågor</a:t>
              </a:r>
            </a:p>
          </p:txBody>
        </p:sp>
        <p:sp>
          <p:nvSpPr>
            <p:cNvPr id="29" name="Kommentar i oval 20" descr="Pratbubbla med utropstecken">
              <a:extLst>
                <a:ext uri="{FF2B5EF4-FFF2-40B4-BE49-F238E27FC236}">
                  <a16:creationId xmlns:a16="http://schemas.microsoft.com/office/drawing/2014/main" id="{95B578E8-B8BE-4B75-ABB3-2DE14777DBE7}"/>
                </a:ext>
              </a:extLst>
            </p:cNvPr>
            <p:cNvSpPr/>
            <p:nvPr/>
          </p:nvSpPr>
          <p:spPr>
            <a:xfrm rot="1228642">
              <a:off x="10859330" y="962359"/>
              <a:ext cx="677823" cy="629044"/>
            </a:xfrm>
            <a:prstGeom prst="wedgeEllipse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textruta 29">
              <a:extLst>
                <a:ext uri="{FF2B5EF4-FFF2-40B4-BE49-F238E27FC236}">
                  <a16:creationId xmlns:a16="http://schemas.microsoft.com/office/drawing/2014/main" id="{9052F780-D980-486F-93A4-D2F4013D8558}"/>
                </a:ext>
              </a:extLst>
            </p:cNvPr>
            <p:cNvSpPr txBox="1"/>
            <p:nvPr/>
          </p:nvSpPr>
          <p:spPr>
            <a:xfrm>
              <a:off x="11039827" y="907033"/>
              <a:ext cx="4622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31" name="Kommentar i oval 21" descr="Pratbubbla med frågetecken">
              <a:extLst>
                <a:ext uri="{FF2B5EF4-FFF2-40B4-BE49-F238E27FC236}">
                  <a16:creationId xmlns:a16="http://schemas.microsoft.com/office/drawing/2014/main" id="{9F454E62-21B3-462F-A07D-BA0136F504B6}"/>
                </a:ext>
              </a:extLst>
            </p:cNvPr>
            <p:cNvSpPr/>
            <p:nvPr/>
          </p:nvSpPr>
          <p:spPr>
            <a:xfrm rot="18128350">
              <a:off x="9863740" y="927594"/>
              <a:ext cx="644339" cy="629044"/>
            </a:xfrm>
            <a:prstGeom prst="wedgeEllipse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textruta 31">
              <a:extLst>
                <a:ext uri="{FF2B5EF4-FFF2-40B4-BE49-F238E27FC236}">
                  <a16:creationId xmlns:a16="http://schemas.microsoft.com/office/drawing/2014/main" id="{3ACD03C5-04EF-4023-83A3-2C57E668DF8A}"/>
                </a:ext>
              </a:extLst>
            </p:cNvPr>
            <p:cNvSpPr txBox="1"/>
            <p:nvPr/>
          </p:nvSpPr>
          <p:spPr>
            <a:xfrm>
              <a:off x="9958920" y="918950"/>
              <a:ext cx="3689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grpSp>
      <p:sp>
        <p:nvSpPr>
          <p:cNvPr id="19" name="Rubrik 1">
            <a:extLst>
              <a:ext uri="{FF2B5EF4-FFF2-40B4-BE49-F238E27FC236}">
                <a16:creationId xmlns:a16="http://schemas.microsoft.com/office/drawing/2014/main" id="{726513C5-64E5-4AC1-BF4E-18D4632F09B1}"/>
              </a:ext>
            </a:extLst>
          </p:cNvPr>
          <p:cNvSpPr>
            <a:spLocks noGrp="1"/>
          </p:cNvSpPr>
          <p:nvPr>
            <p:ph type="title"/>
          </p:nvPr>
        </p:nvSpPr>
        <p:spPr>
          <a:xfrm>
            <a:off x="1069200" y="1113900"/>
            <a:ext cx="7528700" cy="587564"/>
          </a:xfrm>
        </p:spPr>
        <p:txBody>
          <a:bodyPr/>
          <a:lstStyle/>
          <a:p>
            <a:r>
              <a:rPr lang="sv-SE" dirty="0"/>
              <a:t>Strukturerad och Personcentrerad</a:t>
            </a:r>
          </a:p>
        </p:txBody>
      </p:sp>
    </p:spTree>
    <p:extLst>
      <p:ext uri="{BB962C8B-B14F-4D97-AF65-F5344CB8AC3E}">
        <p14:creationId xmlns:p14="http://schemas.microsoft.com/office/powerpoint/2010/main" val="205992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468D61-92E7-4624-82DC-784EFCD76E0B}"/>
              </a:ext>
            </a:extLst>
          </p:cNvPr>
          <p:cNvSpPr>
            <a:spLocks noGrp="1"/>
          </p:cNvSpPr>
          <p:nvPr>
            <p:ph type="dt" sz="half" idx="10"/>
          </p:nvPr>
        </p:nvSpPr>
        <p:spPr/>
        <p:txBody>
          <a:bodyPr/>
          <a:lstStyle/>
          <a:p>
            <a:endParaRPr lang="sv-SE" dirty="0"/>
          </a:p>
        </p:txBody>
      </p:sp>
      <p:sp>
        <p:nvSpPr>
          <p:cNvPr id="3" name="Platshållare för sidfot 2">
            <a:extLst>
              <a:ext uri="{FF2B5EF4-FFF2-40B4-BE49-F238E27FC236}">
                <a16:creationId xmlns:a16="http://schemas.microsoft.com/office/drawing/2014/main" id="{406377A0-B4A0-4903-A316-CD34E3576DC0}"/>
              </a:ext>
            </a:extLst>
          </p:cNvPr>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text 5">
            <a:extLst>
              <a:ext uri="{FF2B5EF4-FFF2-40B4-BE49-F238E27FC236}">
                <a16:creationId xmlns:a16="http://schemas.microsoft.com/office/drawing/2014/main" id="{4FDC615F-18D8-4466-98D8-BC067E375A8A}"/>
              </a:ext>
            </a:extLst>
          </p:cNvPr>
          <p:cNvSpPr>
            <a:spLocks noGrp="1"/>
          </p:cNvSpPr>
          <p:nvPr>
            <p:ph type="body" sz="quarter" idx="13"/>
          </p:nvPr>
        </p:nvSpPr>
        <p:spPr>
          <a:xfrm>
            <a:off x="1068917" y="2059199"/>
            <a:ext cx="6195483" cy="3541501"/>
          </a:xfrm>
        </p:spPr>
        <p:txBody>
          <a:bodyPr/>
          <a:lstStyle/>
          <a:p>
            <a:r>
              <a:rPr lang="sv-SE" sz="2000" b="0" dirty="0">
                <a:solidFill>
                  <a:srgbClr val="002B45"/>
                </a:solidFill>
              </a:rPr>
              <a:t>Materialet vänder sig specifikt till yrkesverksamma inom kommunal rehabilitering och deras närmaste chefer. </a:t>
            </a:r>
          </a:p>
          <a:p>
            <a:r>
              <a:rPr lang="sv-SE" sz="2000" b="0" dirty="0">
                <a:solidFill>
                  <a:srgbClr val="002B45"/>
                </a:solidFill>
              </a:rPr>
              <a:t>Materialet är tänkt att inspirera till att utveckla personcentrerad rehabilitering i hemmet i den egna verksamheten och skapa lokala svar på frågan:</a:t>
            </a:r>
          </a:p>
          <a:p>
            <a:r>
              <a:rPr lang="sv-SE" sz="2000" dirty="0"/>
              <a:t>Hur gör </a:t>
            </a:r>
            <a:r>
              <a:rPr lang="sv-SE" sz="2000" u="sng" dirty="0"/>
              <a:t>vi</a:t>
            </a:r>
            <a:r>
              <a:rPr lang="sv-SE" sz="2000" dirty="0"/>
              <a:t> så att de som har behov av rehabilitering i hemmet får tillgång till personcentrerad, strukturerad och evidensbaserad rehabilitering?</a:t>
            </a:r>
          </a:p>
          <a:p>
            <a:endParaRPr lang="sv-SE" sz="2000" b="0" dirty="0">
              <a:solidFill>
                <a:srgbClr val="002B45"/>
              </a:solidFill>
            </a:endParaRPr>
          </a:p>
          <a:p>
            <a:endParaRPr lang="sv-SE" dirty="0"/>
          </a:p>
        </p:txBody>
      </p:sp>
      <p:sp>
        <p:nvSpPr>
          <p:cNvPr id="7" name="Rubrik 1">
            <a:extLst>
              <a:ext uri="{FF2B5EF4-FFF2-40B4-BE49-F238E27FC236}">
                <a16:creationId xmlns:a16="http://schemas.microsoft.com/office/drawing/2014/main" id="{4F16B9D4-50FA-476C-B2CC-828FD8D0ED3A}"/>
              </a:ext>
            </a:extLst>
          </p:cNvPr>
          <p:cNvSpPr>
            <a:spLocks noGrp="1"/>
          </p:cNvSpPr>
          <p:nvPr>
            <p:ph type="title"/>
          </p:nvPr>
        </p:nvSpPr>
        <p:spPr>
          <a:xfrm>
            <a:off x="1068388" y="687388"/>
            <a:ext cx="9269412" cy="1296987"/>
          </a:xfrm>
        </p:spPr>
        <p:txBody>
          <a:bodyPr/>
          <a:lstStyle/>
          <a:p>
            <a:r>
              <a:rPr lang="sv-SE" dirty="0"/>
              <a:t>Målgrupp och syfte</a:t>
            </a:r>
          </a:p>
        </p:txBody>
      </p:sp>
      <p:pic>
        <p:nvPicPr>
          <p:cNvPr id="5" name="Bildobjekt 4">
            <a:extLst>
              <a:ext uri="{FF2B5EF4-FFF2-40B4-BE49-F238E27FC236}">
                <a16:creationId xmlns:a16="http://schemas.microsoft.com/office/drawing/2014/main" id="{825C9AD9-32ED-45B1-B7FE-64A9A8D44CA5}"/>
              </a:ext>
              <a:ext uri="{C183D7F6-B498-43B3-948B-1728B52AA6E4}">
                <adec:decorative xmlns:adec="http://schemas.microsoft.com/office/drawing/2017/decorative" val="1"/>
              </a:ext>
            </a:extLst>
          </p:cNvPr>
          <p:cNvPicPr>
            <a:picLocks noChangeAspect="1"/>
          </p:cNvPicPr>
          <p:nvPr/>
        </p:nvPicPr>
        <p:blipFill rotWithShape="1">
          <a:blip r:embed="rId2"/>
          <a:srcRect t="4616" b="13786"/>
          <a:stretch/>
        </p:blipFill>
        <p:spPr>
          <a:xfrm>
            <a:off x="7811330" y="812670"/>
            <a:ext cx="4380669" cy="5357942"/>
          </a:xfrm>
          <a:prstGeom prst="rect">
            <a:avLst/>
          </a:prstGeom>
        </p:spPr>
      </p:pic>
    </p:spTree>
    <p:extLst>
      <p:ext uri="{BB962C8B-B14F-4D97-AF65-F5344CB8AC3E}">
        <p14:creationId xmlns:p14="http://schemas.microsoft.com/office/powerpoint/2010/main" val="1643469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15" name="Rubrik 1">
            <a:extLst>
              <a:ext uri="{FF2B5EF4-FFF2-40B4-BE49-F238E27FC236}">
                <a16:creationId xmlns:a16="http://schemas.microsoft.com/office/drawing/2014/main" id="{ECD06ED7-913E-4662-842D-607A9DB54C4B}"/>
              </a:ext>
            </a:extLst>
          </p:cNvPr>
          <p:cNvSpPr txBox="1">
            <a:spLocks/>
          </p:cNvSpPr>
          <p:nvPr/>
        </p:nvSpPr>
        <p:spPr>
          <a:xfrm>
            <a:off x="1069200" y="1647169"/>
            <a:ext cx="7528700"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z="2400" b="0" dirty="0"/>
              <a:t>Planering</a:t>
            </a:r>
          </a:p>
        </p:txBody>
      </p:sp>
      <p:pic>
        <p:nvPicPr>
          <p:cNvPr id="25" name="Bildobjekt 24">
            <a:extLst>
              <a:ext uri="{FF2B5EF4-FFF2-40B4-BE49-F238E27FC236}">
                <a16:creationId xmlns:a16="http://schemas.microsoft.com/office/drawing/2014/main" id="{3691C475-5EF0-44C9-822E-D6E701526B9D}"/>
              </a:ext>
              <a:ext uri="{C183D7F6-B498-43B3-948B-1728B52AA6E4}">
                <adec:decorative xmlns:adec="http://schemas.microsoft.com/office/drawing/2017/decorative" val="1"/>
              </a:ext>
            </a:extLst>
          </p:cNvPr>
          <p:cNvPicPr/>
          <p:nvPr/>
        </p:nvPicPr>
        <p:blipFill>
          <a:blip r:embed="rId3"/>
          <a:stretch>
            <a:fillRect/>
          </a:stretch>
        </p:blipFill>
        <p:spPr>
          <a:xfrm>
            <a:off x="7594600" y="4623269"/>
            <a:ext cx="3686517" cy="1666390"/>
          </a:xfrm>
          <a:prstGeom prst="rect">
            <a:avLst/>
          </a:prstGeom>
        </p:spPr>
      </p:pic>
      <p:sp>
        <p:nvSpPr>
          <p:cNvPr id="14" name="Ellips 13">
            <a:extLst>
              <a:ext uri="{FF2B5EF4-FFF2-40B4-BE49-F238E27FC236}">
                <a16:creationId xmlns:a16="http://schemas.microsoft.com/office/drawing/2014/main" id="{4E78833A-3334-4452-81BE-0BEC2A32EFA5}"/>
              </a:ext>
              <a:ext uri="{C183D7F6-B498-43B3-948B-1728B52AA6E4}">
                <adec:decorative xmlns:adec="http://schemas.microsoft.com/office/drawing/2017/decorative" val="1"/>
              </a:ext>
            </a:extLst>
          </p:cNvPr>
          <p:cNvSpPr/>
          <p:nvPr/>
        </p:nvSpPr>
        <p:spPr>
          <a:xfrm>
            <a:off x="8868668" y="5119913"/>
            <a:ext cx="389750" cy="370318"/>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nvGrpSpPr>
          <p:cNvPr id="2" name="Grupp 1">
            <a:extLst>
              <a:ext uri="{FF2B5EF4-FFF2-40B4-BE49-F238E27FC236}">
                <a16:creationId xmlns:a16="http://schemas.microsoft.com/office/drawing/2014/main" id="{3B6023D2-0FCF-4A8E-9512-0E2DB200878D}"/>
              </a:ext>
              <a:ext uri="{C183D7F6-B498-43B3-948B-1728B52AA6E4}">
                <adec:decorative xmlns:adec="http://schemas.microsoft.com/office/drawing/2017/decorative" val="1"/>
              </a:ext>
            </a:extLst>
          </p:cNvPr>
          <p:cNvGrpSpPr>
            <a:grpSpLocks noChangeAspect="1"/>
          </p:cNvGrpSpPr>
          <p:nvPr/>
        </p:nvGrpSpPr>
        <p:grpSpPr>
          <a:xfrm>
            <a:off x="10049372" y="1186495"/>
            <a:ext cx="1992898" cy="912971"/>
            <a:chOff x="9698133" y="907033"/>
            <a:chExt cx="2142624" cy="1084197"/>
          </a:xfrm>
        </p:grpSpPr>
        <p:sp>
          <p:nvSpPr>
            <p:cNvPr id="27" name="textruta 26">
              <a:extLst>
                <a:ext uri="{FF2B5EF4-FFF2-40B4-BE49-F238E27FC236}">
                  <a16:creationId xmlns:a16="http://schemas.microsoft.com/office/drawing/2014/main" id="{D4153B01-E68A-42D3-ABF8-0572CB8E2385}"/>
                </a:ext>
              </a:extLst>
            </p:cNvPr>
            <p:cNvSpPr txBox="1"/>
            <p:nvPr/>
          </p:nvSpPr>
          <p:spPr>
            <a:xfrm>
              <a:off x="9698133" y="1652676"/>
              <a:ext cx="21426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2B45"/>
                  </a:solidFill>
                  <a:effectLst/>
                  <a:uLnTx/>
                  <a:uFillTx/>
                  <a:latin typeface="Arial" panose="020B0604020202020204"/>
                  <a:ea typeface="+mn-ea"/>
                  <a:cs typeface="+mn-cs"/>
                </a:rPr>
                <a:t>Reflektionsfrågor</a:t>
              </a:r>
            </a:p>
          </p:txBody>
        </p:sp>
        <p:sp>
          <p:nvSpPr>
            <p:cNvPr id="28" name="Kommentar i oval 20" descr="Pratbubbla med utropstecken">
              <a:extLst>
                <a:ext uri="{FF2B5EF4-FFF2-40B4-BE49-F238E27FC236}">
                  <a16:creationId xmlns:a16="http://schemas.microsoft.com/office/drawing/2014/main" id="{AAC1826C-CB66-4A05-9A5D-F67407D4F85C}"/>
                </a:ext>
              </a:extLst>
            </p:cNvPr>
            <p:cNvSpPr/>
            <p:nvPr/>
          </p:nvSpPr>
          <p:spPr>
            <a:xfrm rot="1228642">
              <a:off x="10859330" y="962359"/>
              <a:ext cx="677823" cy="629044"/>
            </a:xfrm>
            <a:prstGeom prst="wedgeEllipse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textruta 28">
              <a:extLst>
                <a:ext uri="{FF2B5EF4-FFF2-40B4-BE49-F238E27FC236}">
                  <a16:creationId xmlns:a16="http://schemas.microsoft.com/office/drawing/2014/main" id="{ED96C758-974A-4083-8B85-6D92D4773330}"/>
                </a:ext>
              </a:extLst>
            </p:cNvPr>
            <p:cNvSpPr txBox="1"/>
            <p:nvPr/>
          </p:nvSpPr>
          <p:spPr>
            <a:xfrm>
              <a:off x="11039827" y="907033"/>
              <a:ext cx="4622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30" name="Kommentar i oval 21" descr="Pratbubbla med frågetecken">
              <a:extLst>
                <a:ext uri="{FF2B5EF4-FFF2-40B4-BE49-F238E27FC236}">
                  <a16:creationId xmlns:a16="http://schemas.microsoft.com/office/drawing/2014/main" id="{C97C4935-3355-436A-A9B0-C3EF1FAE1D9B}"/>
                </a:ext>
              </a:extLst>
            </p:cNvPr>
            <p:cNvSpPr/>
            <p:nvPr/>
          </p:nvSpPr>
          <p:spPr>
            <a:xfrm rot="18128350">
              <a:off x="9863740" y="927594"/>
              <a:ext cx="644339" cy="629044"/>
            </a:xfrm>
            <a:prstGeom prst="wedgeEllipse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textruta 30">
              <a:extLst>
                <a:ext uri="{FF2B5EF4-FFF2-40B4-BE49-F238E27FC236}">
                  <a16:creationId xmlns:a16="http://schemas.microsoft.com/office/drawing/2014/main" id="{25597149-7B61-44F5-B841-98610EC6757F}"/>
                </a:ext>
              </a:extLst>
            </p:cNvPr>
            <p:cNvSpPr txBox="1"/>
            <p:nvPr/>
          </p:nvSpPr>
          <p:spPr>
            <a:xfrm>
              <a:off x="9958920" y="918950"/>
              <a:ext cx="3689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grpSp>
      <p:sp>
        <p:nvSpPr>
          <p:cNvPr id="17" name="Rektangel 16">
            <a:extLst>
              <a:ext uri="{FF2B5EF4-FFF2-40B4-BE49-F238E27FC236}">
                <a16:creationId xmlns:a16="http://schemas.microsoft.com/office/drawing/2014/main" id="{AF80FC51-40B3-4A4B-B3E7-2D33676667FF}"/>
              </a:ext>
            </a:extLst>
          </p:cNvPr>
          <p:cNvSpPr/>
          <p:nvPr/>
        </p:nvSpPr>
        <p:spPr>
          <a:xfrm>
            <a:off x="1069200" y="2198800"/>
            <a:ext cx="9258684" cy="2862322"/>
          </a:xfrm>
          <a:prstGeom prst="rect">
            <a:avLst/>
          </a:prstGeom>
        </p:spPr>
        <p:txBody>
          <a:bodyPr wrap="square">
            <a:spAutoFit/>
          </a:bodyPr>
          <a:lstStyle/>
          <a:p>
            <a:pPr marL="342900" lvl="0" indent="-342900">
              <a:buFont typeface="+mj-lt"/>
              <a:buAutoNum type="arabicPeriod"/>
            </a:pPr>
            <a:r>
              <a:rPr lang="sv-SE" dirty="0">
                <a:solidFill>
                  <a:srgbClr val="002B45"/>
                </a:solidFill>
              </a:rPr>
              <a:t>Använder vi rehabiliteringsplan och/eller </a:t>
            </a:r>
            <a:r>
              <a:rPr lang="sv-SE" dirty="0" err="1">
                <a:solidFill>
                  <a:srgbClr val="002B45"/>
                </a:solidFill>
              </a:rPr>
              <a:t>patientkontrakt</a:t>
            </a:r>
            <a:r>
              <a:rPr lang="sv-SE" dirty="0">
                <a:solidFill>
                  <a:srgbClr val="002B45"/>
                </a:solidFill>
              </a:rPr>
              <a:t>? </a:t>
            </a:r>
            <a:br>
              <a:rPr lang="sv-SE" dirty="0">
                <a:solidFill>
                  <a:srgbClr val="002B45"/>
                </a:solidFill>
              </a:rPr>
            </a:br>
            <a:r>
              <a:rPr lang="sv-SE" dirty="0">
                <a:solidFill>
                  <a:srgbClr val="002B45"/>
                </a:solidFill>
              </a:rPr>
              <a:t>Vilka fördelar ser vi med att använda dessa?</a:t>
            </a:r>
          </a:p>
          <a:p>
            <a:pPr marL="342900" lvl="0" indent="-342900">
              <a:buFont typeface="+mj-lt"/>
              <a:buAutoNum type="arabicPeriod"/>
            </a:pPr>
            <a:endParaRPr lang="sv-SE" dirty="0">
              <a:solidFill>
                <a:srgbClr val="002B45"/>
              </a:solidFill>
            </a:endParaRPr>
          </a:p>
          <a:p>
            <a:pPr marL="342900" lvl="0" indent="-342900">
              <a:buFont typeface="+mj-lt"/>
              <a:buAutoNum type="arabicPeriod"/>
            </a:pPr>
            <a:r>
              <a:rPr lang="sv-SE" dirty="0">
                <a:solidFill>
                  <a:srgbClr val="002B45"/>
                </a:solidFill>
              </a:rPr>
              <a:t>Finns det tillfällen när det är svårt att använda en rehabiliteringsplan och/</a:t>
            </a:r>
            <a:br>
              <a:rPr lang="sv-SE" dirty="0">
                <a:solidFill>
                  <a:srgbClr val="002B45"/>
                </a:solidFill>
              </a:rPr>
            </a:br>
            <a:r>
              <a:rPr lang="sv-SE" dirty="0">
                <a:solidFill>
                  <a:srgbClr val="002B45"/>
                </a:solidFill>
              </a:rPr>
              <a:t>eller </a:t>
            </a:r>
            <a:r>
              <a:rPr lang="sv-SE" dirty="0" err="1">
                <a:solidFill>
                  <a:srgbClr val="002B45"/>
                </a:solidFill>
              </a:rPr>
              <a:t>patientkontrakt</a:t>
            </a:r>
            <a:r>
              <a:rPr lang="sv-SE" dirty="0">
                <a:solidFill>
                  <a:srgbClr val="002B45"/>
                </a:solidFill>
              </a:rPr>
              <a:t>? Hur gör vi då?</a:t>
            </a:r>
          </a:p>
          <a:p>
            <a:pPr marL="342900" lvl="0" indent="-342900">
              <a:buFont typeface="+mj-lt"/>
              <a:buAutoNum type="arabicPeriod"/>
            </a:pPr>
            <a:endParaRPr lang="sv-SE" dirty="0">
              <a:solidFill>
                <a:srgbClr val="002B45"/>
              </a:solidFill>
            </a:endParaRPr>
          </a:p>
          <a:p>
            <a:pPr marL="342900" lvl="0" indent="-342900">
              <a:buFont typeface="+mj-lt"/>
              <a:buAutoNum type="arabicPeriod"/>
            </a:pPr>
            <a:r>
              <a:rPr lang="sv-SE" dirty="0">
                <a:solidFill>
                  <a:srgbClr val="002B45"/>
                </a:solidFill>
              </a:rPr>
              <a:t>Uppfattar vi att vi använder  rehabiliteringsplan och/eller </a:t>
            </a:r>
            <a:r>
              <a:rPr lang="sv-SE" dirty="0" err="1">
                <a:solidFill>
                  <a:srgbClr val="002B45"/>
                </a:solidFill>
              </a:rPr>
              <a:t>patientkontrakt</a:t>
            </a:r>
            <a:r>
              <a:rPr lang="sv-SE" dirty="0">
                <a:solidFill>
                  <a:srgbClr val="002B45"/>
                </a:solidFill>
              </a:rPr>
              <a:t> </a:t>
            </a:r>
            <a:br>
              <a:rPr lang="sv-SE" dirty="0">
                <a:solidFill>
                  <a:srgbClr val="002B45"/>
                </a:solidFill>
              </a:rPr>
            </a:br>
            <a:r>
              <a:rPr lang="sv-SE" dirty="0">
                <a:solidFill>
                  <a:srgbClr val="002B45"/>
                </a:solidFill>
              </a:rPr>
              <a:t>i den omfattning som passar målgruppen? Om inte, varför?</a:t>
            </a:r>
          </a:p>
          <a:p>
            <a:pPr marL="342900" lvl="0" indent="-342900">
              <a:buFont typeface="+mj-lt"/>
              <a:buAutoNum type="arabicPeriod"/>
            </a:pPr>
            <a:endParaRPr lang="sv-SE" dirty="0">
              <a:solidFill>
                <a:srgbClr val="002B4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2B45"/>
              </a:solidFill>
              <a:effectLst/>
              <a:uLnTx/>
              <a:uFillTx/>
              <a:latin typeface="Arial" panose="020B0604020202020204"/>
              <a:ea typeface="+mn-ea"/>
              <a:cs typeface="+mn-cs"/>
            </a:endParaRPr>
          </a:p>
        </p:txBody>
      </p:sp>
      <p:sp>
        <p:nvSpPr>
          <p:cNvPr id="19" name="Rubrik 1">
            <a:extLst>
              <a:ext uri="{FF2B5EF4-FFF2-40B4-BE49-F238E27FC236}">
                <a16:creationId xmlns:a16="http://schemas.microsoft.com/office/drawing/2014/main" id="{C9B5372D-4875-45C1-8953-885ED3170722}"/>
              </a:ext>
            </a:extLst>
          </p:cNvPr>
          <p:cNvSpPr>
            <a:spLocks noGrp="1"/>
          </p:cNvSpPr>
          <p:nvPr>
            <p:ph type="title"/>
          </p:nvPr>
        </p:nvSpPr>
        <p:spPr>
          <a:xfrm>
            <a:off x="1069200" y="1113900"/>
            <a:ext cx="7528700" cy="587564"/>
          </a:xfrm>
        </p:spPr>
        <p:txBody>
          <a:bodyPr/>
          <a:lstStyle/>
          <a:p>
            <a:r>
              <a:rPr lang="sv-SE" dirty="0"/>
              <a:t>Strukturerad och Personcentrerad</a:t>
            </a:r>
          </a:p>
        </p:txBody>
      </p:sp>
    </p:spTree>
    <p:extLst>
      <p:ext uri="{BB962C8B-B14F-4D97-AF65-F5344CB8AC3E}">
        <p14:creationId xmlns:p14="http://schemas.microsoft.com/office/powerpoint/2010/main" val="2430048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objekt 24">
            <a:extLst>
              <a:ext uri="{FF2B5EF4-FFF2-40B4-BE49-F238E27FC236}">
                <a16:creationId xmlns:a16="http://schemas.microsoft.com/office/drawing/2014/main" id="{2DC662AD-429D-4AE7-8D30-AD12E8E027D3}"/>
              </a:ext>
              <a:ext uri="{C183D7F6-B498-43B3-948B-1728B52AA6E4}">
                <adec:decorative xmlns:adec="http://schemas.microsoft.com/office/drawing/2017/decorative" val="1"/>
              </a:ext>
            </a:extLst>
          </p:cNvPr>
          <p:cNvPicPr/>
          <p:nvPr/>
        </p:nvPicPr>
        <p:blipFill>
          <a:blip r:embed="rId3"/>
          <a:stretch>
            <a:fillRect/>
          </a:stretch>
        </p:blipFill>
        <p:spPr>
          <a:xfrm>
            <a:off x="7594600" y="4623269"/>
            <a:ext cx="3686517" cy="1666390"/>
          </a:xfrm>
          <a:prstGeom prst="rect">
            <a:avLst/>
          </a:prstGeom>
        </p:spPr>
      </p:pic>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14" name="Ellips 13">
            <a:extLst>
              <a:ext uri="{FF2B5EF4-FFF2-40B4-BE49-F238E27FC236}">
                <a16:creationId xmlns:a16="http://schemas.microsoft.com/office/drawing/2014/main" id="{4E78833A-3334-4452-81BE-0BEC2A32EFA5}"/>
              </a:ext>
              <a:ext uri="{C183D7F6-B498-43B3-948B-1728B52AA6E4}">
                <adec:decorative xmlns:adec="http://schemas.microsoft.com/office/drawing/2017/decorative" val="1"/>
              </a:ext>
            </a:extLst>
          </p:cNvPr>
          <p:cNvSpPr/>
          <p:nvPr/>
        </p:nvSpPr>
        <p:spPr>
          <a:xfrm>
            <a:off x="8852228" y="5123072"/>
            <a:ext cx="389750" cy="370318"/>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15" name="Rubrik 1">
            <a:extLst>
              <a:ext uri="{FF2B5EF4-FFF2-40B4-BE49-F238E27FC236}">
                <a16:creationId xmlns:a16="http://schemas.microsoft.com/office/drawing/2014/main" id="{ECD06ED7-913E-4662-842D-607A9DB54C4B}"/>
              </a:ext>
            </a:extLst>
          </p:cNvPr>
          <p:cNvSpPr txBox="1">
            <a:spLocks/>
          </p:cNvSpPr>
          <p:nvPr/>
        </p:nvSpPr>
        <p:spPr>
          <a:xfrm>
            <a:off x="1069200" y="1647169"/>
            <a:ext cx="7528700"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z="2400" b="0" dirty="0"/>
              <a:t>Mål och målsättning</a:t>
            </a:r>
          </a:p>
        </p:txBody>
      </p:sp>
      <p:sp>
        <p:nvSpPr>
          <p:cNvPr id="16" name="Rektangel 15">
            <a:extLst>
              <a:ext uri="{FF2B5EF4-FFF2-40B4-BE49-F238E27FC236}">
                <a16:creationId xmlns:a16="http://schemas.microsoft.com/office/drawing/2014/main" id="{E7D1538B-A568-4AC9-9925-A4E29E88430E}"/>
              </a:ext>
            </a:extLst>
          </p:cNvPr>
          <p:cNvSpPr/>
          <p:nvPr/>
        </p:nvSpPr>
        <p:spPr>
          <a:xfrm>
            <a:off x="1069200" y="2198800"/>
            <a:ext cx="9258684" cy="2585323"/>
          </a:xfrm>
          <a:prstGeom prst="rect">
            <a:avLst/>
          </a:prstGeom>
        </p:spPr>
        <p:txBody>
          <a:bodyPr wrap="square">
            <a:spAutoFit/>
          </a:bodyPr>
          <a:lstStyle/>
          <a:p>
            <a:pPr marL="342900" lvl="0" indent="-342900">
              <a:buFont typeface="+mj-lt"/>
              <a:buAutoNum type="arabicPeriod"/>
            </a:pPr>
            <a:r>
              <a:rPr lang="sv-SE" dirty="0">
                <a:solidFill>
                  <a:srgbClr val="002B45"/>
                </a:solidFill>
              </a:rPr>
              <a:t>Vilka de största vinsterna med att patienten sätter mål för sin rehabilitering?</a:t>
            </a:r>
          </a:p>
          <a:p>
            <a:pPr marL="342900" lvl="0" indent="-342900">
              <a:buFont typeface="+mj-lt"/>
              <a:buAutoNum type="arabicPeriod"/>
            </a:pPr>
            <a:endParaRPr lang="sv-SE" dirty="0">
              <a:solidFill>
                <a:srgbClr val="002B45"/>
              </a:solidFill>
            </a:endParaRPr>
          </a:p>
          <a:p>
            <a:pPr marL="342900" lvl="0" indent="-342900">
              <a:buFont typeface="+mj-lt"/>
              <a:buAutoNum type="arabicPeriod"/>
            </a:pPr>
            <a:r>
              <a:rPr lang="sv-SE" dirty="0">
                <a:solidFill>
                  <a:srgbClr val="002B45"/>
                </a:solidFill>
              </a:rPr>
              <a:t>Arbetar vi strukturerat med att guida patienten att sätta personliga mål? </a:t>
            </a:r>
          </a:p>
          <a:p>
            <a:pPr marL="342900" lvl="0" indent="-342900">
              <a:buFont typeface="+mj-lt"/>
              <a:buAutoNum type="arabicPeriod"/>
            </a:pPr>
            <a:endParaRPr lang="sv-SE" dirty="0">
              <a:solidFill>
                <a:srgbClr val="002B45"/>
              </a:solidFill>
            </a:endParaRPr>
          </a:p>
          <a:p>
            <a:pPr marL="342900" lvl="0" indent="-342900">
              <a:buFont typeface="+mj-lt"/>
              <a:buAutoNum type="arabicPeriod"/>
            </a:pPr>
            <a:r>
              <a:rPr lang="sv-SE" dirty="0">
                <a:solidFill>
                  <a:srgbClr val="002B45"/>
                </a:solidFill>
              </a:rPr>
              <a:t>Hur gör vi när patienten har svårt att förstå planering och målsättning?</a:t>
            </a:r>
          </a:p>
          <a:p>
            <a:pPr marL="342900" lvl="0" indent="-342900">
              <a:buFont typeface="+mj-lt"/>
              <a:buAutoNum type="arabicPeriod"/>
            </a:pPr>
            <a:endParaRPr lang="sv-SE" dirty="0">
              <a:solidFill>
                <a:srgbClr val="002B45"/>
              </a:solidFill>
            </a:endParaRPr>
          </a:p>
          <a:p>
            <a:pPr marL="342900" lvl="0" indent="-342900">
              <a:buFont typeface="+mj-lt"/>
              <a:buAutoNum type="arabicPeriod"/>
            </a:pPr>
            <a:r>
              <a:rPr lang="sv-SE" dirty="0">
                <a:solidFill>
                  <a:srgbClr val="002B45"/>
                </a:solidFill>
              </a:rPr>
              <a:t>Finns det något vi i personalen behöva träna på för att guida patienten i samtalet om målsättning?  Finns det andra förutsättningar som behövs för att guida patienten att sätta personliga mål?</a:t>
            </a:r>
          </a:p>
        </p:txBody>
      </p:sp>
      <p:grpSp>
        <p:nvGrpSpPr>
          <p:cNvPr id="2" name="Grupp 1">
            <a:extLst>
              <a:ext uri="{FF2B5EF4-FFF2-40B4-BE49-F238E27FC236}">
                <a16:creationId xmlns:a16="http://schemas.microsoft.com/office/drawing/2014/main" id="{5F2C504B-FB2A-4EDE-A628-3148BBD317DC}"/>
              </a:ext>
              <a:ext uri="{C183D7F6-B498-43B3-948B-1728B52AA6E4}">
                <adec:decorative xmlns:adec="http://schemas.microsoft.com/office/drawing/2017/decorative" val="1"/>
              </a:ext>
            </a:extLst>
          </p:cNvPr>
          <p:cNvGrpSpPr>
            <a:grpSpLocks noChangeAspect="1"/>
          </p:cNvGrpSpPr>
          <p:nvPr/>
        </p:nvGrpSpPr>
        <p:grpSpPr>
          <a:xfrm>
            <a:off x="10058146" y="1240881"/>
            <a:ext cx="1964078" cy="949246"/>
            <a:chOff x="9698133" y="907033"/>
            <a:chExt cx="2142624" cy="1035538"/>
          </a:xfrm>
        </p:grpSpPr>
        <p:sp>
          <p:nvSpPr>
            <p:cNvPr id="27" name="textruta 26">
              <a:extLst>
                <a:ext uri="{FF2B5EF4-FFF2-40B4-BE49-F238E27FC236}">
                  <a16:creationId xmlns:a16="http://schemas.microsoft.com/office/drawing/2014/main" id="{4573A0F1-1272-4DAB-A12F-9EB26F95F73C}"/>
                </a:ext>
              </a:extLst>
            </p:cNvPr>
            <p:cNvSpPr txBox="1"/>
            <p:nvPr/>
          </p:nvSpPr>
          <p:spPr>
            <a:xfrm>
              <a:off x="9698133" y="1604017"/>
              <a:ext cx="21426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2B45"/>
                  </a:solidFill>
                  <a:effectLst/>
                  <a:uLnTx/>
                  <a:uFillTx/>
                  <a:latin typeface="Arial" panose="020B0604020202020204"/>
                  <a:ea typeface="+mn-ea"/>
                  <a:cs typeface="+mn-cs"/>
                </a:rPr>
                <a:t>Reflektionsfrågor</a:t>
              </a:r>
            </a:p>
          </p:txBody>
        </p:sp>
        <p:sp>
          <p:nvSpPr>
            <p:cNvPr id="28" name="Kommentar i oval 20" descr="Pratbubbla med utropstecken">
              <a:extLst>
                <a:ext uri="{FF2B5EF4-FFF2-40B4-BE49-F238E27FC236}">
                  <a16:creationId xmlns:a16="http://schemas.microsoft.com/office/drawing/2014/main" id="{0554E7D4-AFC4-499E-B3FE-F116F4E5F7CE}"/>
                </a:ext>
              </a:extLst>
            </p:cNvPr>
            <p:cNvSpPr/>
            <p:nvPr/>
          </p:nvSpPr>
          <p:spPr>
            <a:xfrm rot="1228642">
              <a:off x="10859330" y="962359"/>
              <a:ext cx="677823" cy="629044"/>
            </a:xfrm>
            <a:prstGeom prst="wedgeEllipse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textruta 28">
              <a:extLst>
                <a:ext uri="{FF2B5EF4-FFF2-40B4-BE49-F238E27FC236}">
                  <a16:creationId xmlns:a16="http://schemas.microsoft.com/office/drawing/2014/main" id="{3C7D2B22-1028-46BD-9585-D51F5472C996}"/>
                </a:ext>
              </a:extLst>
            </p:cNvPr>
            <p:cNvSpPr txBox="1"/>
            <p:nvPr/>
          </p:nvSpPr>
          <p:spPr>
            <a:xfrm>
              <a:off x="11039827" y="907033"/>
              <a:ext cx="4622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30" name="Kommentar i oval 21" descr="Pratbubbla med frågetecken">
              <a:extLst>
                <a:ext uri="{FF2B5EF4-FFF2-40B4-BE49-F238E27FC236}">
                  <a16:creationId xmlns:a16="http://schemas.microsoft.com/office/drawing/2014/main" id="{10101AC0-F5D9-4B40-BA1C-A43AB910BFA2}"/>
                </a:ext>
              </a:extLst>
            </p:cNvPr>
            <p:cNvSpPr/>
            <p:nvPr/>
          </p:nvSpPr>
          <p:spPr>
            <a:xfrm rot="18128350">
              <a:off x="9863740" y="927594"/>
              <a:ext cx="644339" cy="629044"/>
            </a:xfrm>
            <a:prstGeom prst="wedgeEllipse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textruta 30">
              <a:extLst>
                <a:ext uri="{FF2B5EF4-FFF2-40B4-BE49-F238E27FC236}">
                  <a16:creationId xmlns:a16="http://schemas.microsoft.com/office/drawing/2014/main" id="{F3EA5539-4869-4E40-98B5-408B1E0C5804}"/>
                </a:ext>
              </a:extLst>
            </p:cNvPr>
            <p:cNvSpPr txBox="1"/>
            <p:nvPr/>
          </p:nvSpPr>
          <p:spPr>
            <a:xfrm>
              <a:off x="9958920" y="918950"/>
              <a:ext cx="3689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grpSp>
      <p:sp>
        <p:nvSpPr>
          <p:cNvPr id="19" name="Rubrik 1">
            <a:extLst>
              <a:ext uri="{FF2B5EF4-FFF2-40B4-BE49-F238E27FC236}">
                <a16:creationId xmlns:a16="http://schemas.microsoft.com/office/drawing/2014/main" id="{CF75FE46-48FD-4C3D-BD9C-414D675B7827}"/>
              </a:ext>
            </a:extLst>
          </p:cNvPr>
          <p:cNvSpPr>
            <a:spLocks noGrp="1"/>
          </p:cNvSpPr>
          <p:nvPr>
            <p:ph type="title"/>
          </p:nvPr>
        </p:nvSpPr>
        <p:spPr>
          <a:xfrm>
            <a:off x="1069200" y="1113900"/>
            <a:ext cx="7528700" cy="587564"/>
          </a:xfrm>
        </p:spPr>
        <p:txBody>
          <a:bodyPr/>
          <a:lstStyle/>
          <a:p>
            <a:r>
              <a:rPr lang="sv-SE" dirty="0"/>
              <a:t>Strukturerad och Personcentrerad</a:t>
            </a:r>
          </a:p>
        </p:txBody>
      </p:sp>
    </p:spTree>
    <p:extLst>
      <p:ext uri="{BB962C8B-B14F-4D97-AF65-F5344CB8AC3E}">
        <p14:creationId xmlns:p14="http://schemas.microsoft.com/office/powerpoint/2010/main" val="267311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objekt 26">
            <a:extLst>
              <a:ext uri="{FF2B5EF4-FFF2-40B4-BE49-F238E27FC236}">
                <a16:creationId xmlns:a16="http://schemas.microsoft.com/office/drawing/2014/main" id="{BE4AF279-F817-4F37-8183-DCFAEA5FF0D0}"/>
              </a:ext>
              <a:ext uri="{C183D7F6-B498-43B3-948B-1728B52AA6E4}">
                <adec:decorative xmlns:adec="http://schemas.microsoft.com/office/drawing/2017/decorative" val="1"/>
              </a:ext>
            </a:extLst>
          </p:cNvPr>
          <p:cNvPicPr/>
          <p:nvPr/>
        </p:nvPicPr>
        <p:blipFill>
          <a:blip r:embed="rId3"/>
          <a:stretch>
            <a:fillRect/>
          </a:stretch>
        </p:blipFill>
        <p:spPr>
          <a:xfrm>
            <a:off x="7594600" y="4623269"/>
            <a:ext cx="3686517" cy="1666390"/>
          </a:xfrm>
          <a:prstGeom prst="rect">
            <a:avLst/>
          </a:prstGeom>
        </p:spPr>
      </p:pic>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14" name="Ellips 13">
            <a:extLst>
              <a:ext uri="{FF2B5EF4-FFF2-40B4-BE49-F238E27FC236}">
                <a16:creationId xmlns:a16="http://schemas.microsoft.com/office/drawing/2014/main" id="{4E78833A-3334-4452-81BE-0BEC2A32EFA5}"/>
              </a:ext>
              <a:ext uri="{C183D7F6-B498-43B3-948B-1728B52AA6E4}">
                <adec:decorative xmlns:adec="http://schemas.microsoft.com/office/drawing/2017/decorative" val="1"/>
              </a:ext>
            </a:extLst>
          </p:cNvPr>
          <p:cNvSpPr/>
          <p:nvPr/>
        </p:nvSpPr>
        <p:spPr>
          <a:xfrm>
            <a:off x="9200292" y="5111546"/>
            <a:ext cx="419064" cy="370318"/>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15" name="Rubrik 1">
            <a:extLst>
              <a:ext uri="{FF2B5EF4-FFF2-40B4-BE49-F238E27FC236}">
                <a16:creationId xmlns:a16="http://schemas.microsoft.com/office/drawing/2014/main" id="{26AC392A-A19A-417D-9565-01873349E21F}"/>
              </a:ext>
              <a:ext uri="{C183D7F6-B498-43B3-948B-1728B52AA6E4}">
                <adec:decorative xmlns:adec="http://schemas.microsoft.com/office/drawing/2017/decorative" val="1"/>
              </a:ext>
            </a:extLst>
          </p:cNvPr>
          <p:cNvSpPr txBox="1">
            <a:spLocks/>
          </p:cNvSpPr>
          <p:nvPr/>
        </p:nvSpPr>
        <p:spPr>
          <a:xfrm>
            <a:off x="1069200" y="1647169"/>
            <a:ext cx="7528700"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endParaRPr lang="sv-SE" sz="2400" b="0" dirty="0">
              <a:solidFill>
                <a:srgbClr val="FFFFFF"/>
              </a:solidFill>
            </a:endParaRPr>
          </a:p>
        </p:txBody>
      </p:sp>
      <p:sp>
        <p:nvSpPr>
          <p:cNvPr id="16" name="Rektangel 15">
            <a:extLst>
              <a:ext uri="{FF2B5EF4-FFF2-40B4-BE49-F238E27FC236}">
                <a16:creationId xmlns:a16="http://schemas.microsoft.com/office/drawing/2014/main" id="{D425F98B-F10F-411E-8E25-A4B605E5A00E}"/>
              </a:ext>
            </a:extLst>
          </p:cNvPr>
          <p:cNvSpPr/>
          <p:nvPr/>
        </p:nvSpPr>
        <p:spPr>
          <a:xfrm>
            <a:off x="1156286" y="2198800"/>
            <a:ext cx="9171598" cy="3416320"/>
          </a:xfrm>
          <a:prstGeom prst="rect">
            <a:avLst/>
          </a:prstGeom>
        </p:spPr>
        <p:txBody>
          <a:bodyPr wrap="square">
            <a:spAutoFit/>
          </a:bodyPr>
          <a:lstStyle/>
          <a:p>
            <a:pPr marL="342900" lvl="0" indent="-342900">
              <a:buFont typeface="+mj-lt"/>
              <a:buAutoNum type="arabicPeriod"/>
            </a:pPr>
            <a:r>
              <a:rPr lang="sv-SE" dirty="0">
                <a:solidFill>
                  <a:srgbClr val="002B45"/>
                </a:solidFill>
              </a:rPr>
              <a:t>Känner vi till vilka vanligaste behandlande åtgärderna vi använder lokalt är? Är det en bra fördelning av åtgärder utifrån målgruppernas behov? </a:t>
            </a:r>
          </a:p>
          <a:p>
            <a:pPr marL="342900" indent="-342900">
              <a:buFont typeface="+mj-lt"/>
              <a:buAutoNum type="arabicPeriod"/>
            </a:pPr>
            <a:endParaRPr lang="sv-SE" dirty="0">
              <a:solidFill>
                <a:srgbClr val="002B45"/>
              </a:solidFill>
            </a:endParaRPr>
          </a:p>
          <a:p>
            <a:pPr marL="342900" lvl="0" indent="-342900">
              <a:buFont typeface="+mj-lt"/>
              <a:buAutoNum type="arabicPeriod"/>
            </a:pPr>
            <a:r>
              <a:rPr lang="sv-SE" dirty="0">
                <a:solidFill>
                  <a:srgbClr val="002B45"/>
                </a:solidFill>
              </a:rPr>
              <a:t>Hur uppfattar vi att fördelningen mellan till tränande och kompensatoriska åtgärder är hos oss? Motsvarar det målgruppernas behov? Hur vet vi att de hjälpmedel som förskrivs underlättar för personerna mer självständiga? </a:t>
            </a:r>
          </a:p>
          <a:p>
            <a:pPr marL="342900" lvl="0" indent="-342900">
              <a:buFont typeface="+mj-lt"/>
              <a:buAutoNum type="arabicPeriod"/>
            </a:pPr>
            <a:endParaRPr lang="sv-SE" dirty="0">
              <a:solidFill>
                <a:srgbClr val="002B45"/>
              </a:solidFill>
            </a:endParaRPr>
          </a:p>
          <a:p>
            <a:pPr marL="342900" lvl="0" indent="-342900">
              <a:buFont typeface="+mj-lt"/>
              <a:buAutoNum type="arabicPeriod"/>
            </a:pPr>
            <a:r>
              <a:rPr lang="sv-SE" dirty="0">
                <a:solidFill>
                  <a:srgbClr val="002B45"/>
                </a:solidFill>
              </a:rPr>
              <a:t>Beskriv för varandra hur vi använder bostaden och närmiljön som en resurs i den rehabilitering vi bedriver.</a:t>
            </a:r>
          </a:p>
          <a:p>
            <a:pPr marL="342900" lvl="0" indent="-342900">
              <a:buFont typeface="+mj-lt"/>
              <a:buAutoNum type="arabicPeriod"/>
            </a:pPr>
            <a:endParaRPr lang="sv-SE" dirty="0">
              <a:solidFill>
                <a:srgbClr val="002B45"/>
              </a:solidFill>
            </a:endParaRPr>
          </a:p>
          <a:p>
            <a:pPr marL="342900" lvl="0" indent="-342900">
              <a:buFont typeface="+mj-lt"/>
              <a:buAutoNum type="arabicPeriod"/>
            </a:pPr>
            <a:r>
              <a:rPr lang="sv-SE" dirty="0">
                <a:solidFill>
                  <a:schemeClr val="accent4"/>
                </a:solidFill>
              </a:rPr>
              <a:t>Kan vi se omotiverade skillnader i åtgärder mellan de som får </a:t>
            </a:r>
          </a:p>
          <a:p>
            <a:pPr lvl="0"/>
            <a:r>
              <a:rPr lang="sv-SE" dirty="0">
                <a:solidFill>
                  <a:schemeClr val="accent4"/>
                </a:solidFill>
              </a:rPr>
              <a:t>     sin rehabiliteringsinsats i hemmet jämfört med andra platser?</a:t>
            </a:r>
            <a:endParaRPr lang="sv-SE" dirty="0">
              <a:solidFill>
                <a:srgbClr val="002B45"/>
              </a:solidFill>
            </a:endParaRPr>
          </a:p>
        </p:txBody>
      </p:sp>
      <p:sp>
        <p:nvSpPr>
          <p:cNvPr id="25" name="Rubrik 1">
            <a:extLst>
              <a:ext uri="{FF2B5EF4-FFF2-40B4-BE49-F238E27FC236}">
                <a16:creationId xmlns:a16="http://schemas.microsoft.com/office/drawing/2014/main" id="{8CBBC824-7644-4026-99E1-A0B8BC33677A}"/>
              </a:ext>
            </a:extLst>
          </p:cNvPr>
          <p:cNvSpPr txBox="1">
            <a:spLocks/>
          </p:cNvSpPr>
          <p:nvPr/>
        </p:nvSpPr>
        <p:spPr>
          <a:xfrm>
            <a:off x="1216200" y="1663693"/>
            <a:ext cx="7528700"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z="2400" b="0" dirty="0"/>
              <a:t>Åtgärder</a:t>
            </a:r>
          </a:p>
        </p:txBody>
      </p:sp>
      <p:grpSp>
        <p:nvGrpSpPr>
          <p:cNvPr id="2" name="Grupp 1">
            <a:extLst>
              <a:ext uri="{FF2B5EF4-FFF2-40B4-BE49-F238E27FC236}">
                <a16:creationId xmlns:a16="http://schemas.microsoft.com/office/drawing/2014/main" id="{895F8B15-F172-4CED-B42A-C3DB21280D87}"/>
              </a:ext>
              <a:ext uri="{C183D7F6-B498-43B3-948B-1728B52AA6E4}">
                <adec:decorative xmlns:adec="http://schemas.microsoft.com/office/drawing/2017/decorative" val="1"/>
              </a:ext>
            </a:extLst>
          </p:cNvPr>
          <p:cNvGrpSpPr>
            <a:grpSpLocks noChangeAspect="1"/>
          </p:cNvGrpSpPr>
          <p:nvPr/>
        </p:nvGrpSpPr>
        <p:grpSpPr>
          <a:xfrm>
            <a:off x="10045202" y="1152772"/>
            <a:ext cx="1992898" cy="974983"/>
            <a:chOff x="9698133" y="907033"/>
            <a:chExt cx="2142624" cy="1048230"/>
          </a:xfrm>
        </p:grpSpPr>
        <p:sp>
          <p:nvSpPr>
            <p:cNvPr id="34" name="textruta 33">
              <a:extLst>
                <a:ext uri="{FF2B5EF4-FFF2-40B4-BE49-F238E27FC236}">
                  <a16:creationId xmlns:a16="http://schemas.microsoft.com/office/drawing/2014/main" id="{84DFD2C6-94AC-49DA-899A-C570AA3B12AA}"/>
                </a:ext>
              </a:extLst>
            </p:cNvPr>
            <p:cNvSpPr txBox="1"/>
            <p:nvPr/>
          </p:nvSpPr>
          <p:spPr>
            <a:xfrm>
              <a:off x="9698133" y="1616709"/>
              <a:ext cx="21426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2B45"/>
                  </a:solidFill>
                  <a:effectLst/>
                  <a:uLnTx/>
                  <a:uFillTx/>
                  <a:latin typeface="Arial" panose="020B0604020202020204"/>
                  <a:ea typeface="+mn-ea"/>
                  <a:cs typeface="+mn-cs"/>
                </a:rPr>
                <a:t>Reflektionsfrågor</a:t>
              </a:r>
            </a:p>
          </p:txBody>
        </p:sp>
        <p:sp>
          <p:nvSpPr>
            <p:cNvPr id="35" name="Kommentar i oval 20" descr="Pratbubbla med utropstecken">
              <a:extLst>
                <a:ext uri="{FF2B5EF4-FFF2-40B4-BE49-F238E27FC236}">
                  <a16:creationId xmlns:a16="http://schemas.microsoft.com/office/drawing/2014/main" id="{3902B13B-C53C-4FA9-ADF0-E5E6C01E2CF6}"/>
                </a:ext>
              </a:extLst>
            </p:cNvPr>
            <p:cNvSpPr/>
            <p:nvPr/>
          </p:nvSpPr>
          <p:spPr>
            <a:xfrm rot="1228642">
              <a:off x="10859330" y="962359"/>
              <a:ext cx="677823" cy="629044"/>
            </a:xfrm>
            <a:prstGeom prst="wedgeEllipse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textruta 35">
              <a:extLst>
                <a:ext uri="{FF2B5EF4-FFF2-40B4-BE49-F238E27FC236}">
                  <a16:creationId xmlns:a16="http://schemas.microsoft.com/office/drawing/2014/main" id="{420DC8BE-4FA8-427D-97B8-03637C8E2EAD}"/>
                </a:ext>
              </a:extLst>
            </p:cNvPr>
            <p:cNvSpPr txBox="1"/>
            <p:nvPr/>
          </p:nvSpPr>
          <p:spPr>
            <a:xfrm>
              <a:off x="11039827" y="907033"/>
              <a:ext cx="4622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37" name="Kommentar i oval 21" descr="Pratbubbla med frågetecken">
              <a:extLst>
                <a:ext uri="{FF2B5EF4-FFF2-40B4-BE49-F238E27FC236}">
                  <a16:creationId xmlns:a16="http://schemas.microsoft.com/office/drawing/2014/main" id="{AECD906A-8140-46BD-A593-D167414B3F43}"/>
                </a:ext>
              </a:extLst>
            </p:cNvPr>
            <p:cNvSpPr/>
            <p:nvPr/>
          </p:nvSpPr>
          <p:spPr>
            <a:xfrm rot="18128350">
              <a:off x="9863740" y="927594"/>
              <a:ext cx="644339" cy="629044"/>
            </a:xfrm>
            <a:prstGeom prst="wedgeEllipse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textruta 37">
              <a:extLst>
                <a:ext uri="{FF2B5EF4-FFF2-40B4-BE49-F238E27FC236}">
                  <a16:creationId xmlns:a16="http://schemas.microsoft.com/office/drawing/2014/main" id="{394CD3FB-B24B-4358-86AF-EB62C2FD9122}"/>
                </a:ext>
              </a:extLst>
            </p:cNvPr>
            <p:cNvSpPr txBox="1"/>
            <p:nvPr/>
          </p:nvSpPr>
          <p:spPr>
            <a:xfrm>
              <a:off x="9958920" y="918950"/>
              <a:ext cx="3689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grpSp>
      <p:sp>
        <p:nvSpPr>
          <p:cNvPr id="19" name="Rubrik 1">
            <a:extLst>
              <a:ext uri="{FF2B5EF4-FFF2-40B4-BE49-F238E27FC236}">
                <a16:creationId xmlns:a16="http://schemas.microsoft.com/office/drawing/2014/main" id="{F7B752A5-0DEF-431D-BD91-D6B3163CB23C}"/>
              </a:ext>
            </a:extLst>
          </p:cNvPr>
          <p:cNvSpPr>
            <a:spLocks noGrp="1"/>
          </p:cNvSpPr>
          <p:nvPr>
            <p:ph type="title"/>
          </p:nvPr>
        </p:nvSpPr>
        <p:spPr>
          <a:xfrm>
            <a:off x="1069200" y="1113900"/>
            <a:ext cx="7528700" cy="587564"/>
          </a:xfrm>
        </p:spPr>
        <p:txBody>
          <a:bodyPr/>
          <a:lstStyle/>
          <a:p>
            <a:r>
              <a:rPr lang="sv-SE" dirty="0"/>
              <a:t>Strukturerad och Personcentrerad</a:t>
            </a:r>
          </a:p>
        </p:txBody>
      </p:sp>
    </p:spTree>
    <p:extLst>
      <p:ext uri="{BB962C8B-B14F-4D97-AF65-F5344CB8AC3E}">
        <p14:creationId xmlns:p14="http://schemas.microsoft.com/office/powerpoint/2010/main" val="92421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pic>
        <p:nvPicPr>
          <p:cNvPr id="13" name="Bildobjekt 12">
            <a:extLst>
              <a:ext uri="{FF2B5EF4-FFF2-40B4-BE49-F238E27FC236}">
                <a16:creationId xmlns:a16="http://schemas.microsoft.com/office/drawing/2014/main" id="{ADCBFA1F-9881-484F-9617-0D6930586CDE}"/>
              </a:ext>
              <a:ext uri="{C183D7F6-B498-43B3-948B-1728B52AA6E4}">
                <adec:decorative xmlns:adec="http://schemas.microsoft.com/office/drawing/2017/decorative" val="1"/>
              </a:ext>
            </a:extLst>
          </p:cNvPr>
          <p:cNvPicPr/>
          <p:nvPr/>
        </p:nvPicPr>
        <p:blipFill>
          <a:blip r:embed="rId3"/>
          <a:stretch>
            <a:fillRect/>
          </a:stretch>
        </p:blipFill>
        <p:spPr>
          <a:xfrm>
            <a:off x="7594600" y="4623269"/>
            <a:ext cx="3686517" cy="1666390"/>
          </a:xfrm>
          <a:prstGeom prst="rect">
            <a:avLst/>
          </a:prstGeom>
        </p:spPr>
      </p:pic>
      <p:sp>
        <p:nvSpPr>
          <p:cNvPr id="14" name="Ellips 13">
            <a:extLst>
              <a:ext uri="{FF2B5EF4-FFF2-40B4-BE49-F238E27FC236}">
                <a16:creationId xmlns:a16="http://schemas.microsoft.com/office/drawing/2014/main" id="{4E78833A-3334-4452-81BE-0BEC2A32EFA5}"/>
              </a:ext>
              <a:ext uri="{C183D7F6-B498-43B3-948B-1728B52AA6E4}">
                <adec:decorative xmlns:adec="http://schemas.microsoft.com/office/drawing/2017/decorative" val="1"/>
              </a:ext>
            </a:extLst>
          </p:cNvPr>
          <p:cNvSpPr/>
          <p:nvPr/>
        </p:nvSpPr>
        <p:spPr>
          <a:xfrm>
            <a:off x="9521377" y="5153298"/>
            <a:ext cx="910001" cy="370318"/>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15" name="Rektangel 14">
            <a:extLst>
              <a:ext uri="{FF2B5EF4-FFF2-40B4-BE49-F238E27FC236}">
                <a16:creationId xmlns:a16="http://schemas.microsoft.com/office/drawing/2014/main" id="{3DE0980E-793E-4B60-9EA8-881CA8876CD2}"/>
              </a:ext>
            </a:extLst>
          </p:cNvPr>
          <p:cNvSpPr/>
          <p:nvPr/>
        </p:nvSpPr>
        <p:spPr>
          <a:xfrm>
            <a:off x="1069200" y="2198800"/>
            <a:ext cx="9258684" cy="2585323"/>
          </a:xfrm>
          <a:prstGeom prst="rect">
            <a:avLst/>
          </a:prstGeom>
        </p:spPr>
        <p:txBody>
          <a:bodyPr wrap="square">
            <a:spAutoFit/>
          </a:bodyPr>
          <a:lstStyle/>
          <a:p>
            <a:pPr marL="342900" lvl="0" indent="-342900">
              <a:buFont typeface="+mj-lt"/>
              <a:buAutoNum type="arabicPeriod"/>
            </a:pPr>
            <a:r>
              <a:rPr lang="sv-SE" dirty="0">
                <a:solidFill>
                  <a:srgbClr val="002B45"/>
                </a:solidFill>
              </a:rPr>
              <a:t>Har vi kännedom om i vilken omfattning våra patienter uppfyller sina mål med rehabiliteringen? Hur tar vi reda på det?</a:t>
            </a:r>
          </a:p>
          <a:p>
            <a:pPr marL="342900" lvl="0" indent="-342900">
              <a:buFont typeface="+mj-lt"/>
              <a:buAutoNum type="arabicPeriod"/>
            </a:pPr>
            <a:endParaRPr lang="sv-SE" dirty="0">
              <a:solidFill>
                <a:srgbClr val="002B45"/>
              </a:solidFill>
            </a:endParaRPr>
          </a:p>
          <a:p>
            <a:pPr marL="342900" lvl="0" indent="-342900">
              <a:buFont typeface="+mj-lt"/>
              <a:buAutoNum type="arabicPeriod"/>
            </a:pPr>
            <a:r>
              <a:rPr lang="sv-SE" dirty="0">
                <a:solidFill>
                  <a:srgbClr val="002B45"/>
                </a:solidFill>
              </a:rPr>
              <a:t>Hur tar vi tillvara på patientens och närståendes upplevelse?</a:t>
            </a:r>
          </a:p>
          <a:p>
            <a:pPr marL="342900" lvl="0" indent="-342900">
              <a:buFont typeface="+mj-lt"/>
              <a:buAutoNum type="arabicPeriod"/>
            </a:pPr>
            <a:endParaRPr lang="sv-SE" dirty="0">
              <a:solidFill>
                <a:srgbClr val="002B45"/>
              </a:solidFill>
            </a:endParaRPr>
          </a:p>
          <a:p>
            <a:pPr marL="342900" indent="-342900">
              <a:buFont typeface="+mj-lt"/>
              <a:buAutoNum type="arabicPeriod"/>
            </a:pPr>
            <a:r>
              <a:rPr lang="sv-SE" dirty="0">
                <a:solidFill>
                  <a:srgbClr val="002B45"/>
                </a:solidFill>
              </a:rPr>
              <a:t>Följer vi upp patientens mål i samband med uppföljningen av hjälpmedel? </a:t>
            </a:r>
          </a:p>
          <a:p>
            <a:pPr marL="342900" lvl="0" indent="-342900">
              <a:buFont typeface="+mj-lt"/>
              <a:buAutoNum type="arabicPeriod"/>
            </a:pPr>
            <a:endParaRPr lang="sv-SE" dirty="0">
              <a:solidFill>
                <a:srgbClr val="002B45"/>
              </a:solidFill>
            </a:endParaRPr>
          </a:p>
          <a:p>
            <a:pPr marL="342900" lvl="0" indent="-342900">
              <a:buFont typeface="+mj-lt"/>
              <a:buAutoNum type="arabicPeriod"/>
            </a:pPr>
            <a:endParaRPr lang="sv-SE" dirty="0">
              <a:solidFill>
                <a:srgbClr val="002B4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2B45"/>
              </a:solidFill>
              <a:effectLst/>
              <a:uLnTx/>
              <a:uFillTx/>
              <a:latin typeface="Arial" panose="020B0604020202020204"/>
              <a:ea typeface="+mn-ea"/>
              <a:cs typeface="+mn-cs"/>
            </a:endParaRPr>
          </a:p>
        </p:txBody>
      </p:sp>
      <p:sp>
        <p:nvSpPr>
          <p:cNvPr id="16" name="Rubrik 1">
            <a:extLst>
              <a:ext uri="{FF2B5EF4-FFF2-40B4-BE49-F238E27FC236}">
                <a16:creationId xmlns:a16="http://schemas.microsoft.com/office/drawing/2014/main" id="{CE956C88-CF42-4272-AD73-87AEBA987348}"/>
              </a:ext>
            </a:extLst>
          </p:cNvPr>
          <p:cNvSpPr txBox="1">
            <a:spLocks/>
          </p:cNvSpPr>
          <p:nvPr/>
        </p:nvSpPr>
        <p:spPr>
          <a:xfrm>
            <a:off x="1069200" y="1647169"/>
            <a:ext cx="7528700"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z="2400" b="0" dirty="0"/>
              <a:t>Uppföljning och måluppfyllelse</a:t>
            </a:r>
          </a:p>
        </p:txBody>
      </p:sp>
      <p:grpSp>
        <p:nvGrpSpPr>
          <p:cNvPr id="2" name="Grupp 1">
            <a:extLst>
              <a:ext uri="{FF2B5EF4-FFF2-40B4-BE49-F238E27FC236}">
                <a16:creationId xmlns:a16="http://schemas.microsoft.com/office/drawing/2014/main" id="{D69557FC-583B-4D69-B701-077752491BF5}"/>
              </a:ext>
              <a:ext uri="{C183D7F6-B498-43B3-948B-1728B52AA6E4}">
                <adec:decorative xmlns:adec="http://schemas.microsoft.com/office/drawing/2017/decorative" val="1"/>
              </a:ext>
            </a:extLst>
          </p:cNvPr>
          <p:cNvGrpSpPr>
            <a:grpSpLocks noChangeAspect="1"/>
          </p:cNvGrpSpPr>
          <p:nvPr/>
        </p:nvGrpSpPr>
        <p:grpSpPr>
          <a:xfrm>
            <a:off x="9953409" y="1164786"/>
            <a:ext cx="1992898" cy="986134"/>
            <a:chOff x="9698133" y="907033"/>
            <a:chExt cx="2142624" cy="1060219"/>
          </a:xfrm>
        </p:grpSpPr>
        <p:sp>
          <p:nvSpPr>
            <p:cNvPr id="26" name="textruta 25">
              <a:extLst>
                <a:ext uri="{FF2B5EF4-FFF2-40B4-BE49-F238E27FC236}">
                  <a16:creationId xmlns:a16="http://schemas.microsoft.com/office/drawing/2014/main" id="{6D22CF09-2DD8-45CD-B0F9-C6D16C88867B}"/>
                </a:ext>
              </a:extLst>
            </p:cNvPr>
            <p:cNvSpPr txBox="1"/>
            <p:nvPr/>
          </p:nvSpPr>
          <p:spPr>
            <a:xfrm>
              <a:off x="9698133" y="1628698"/>
              <a:ext cx="21426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2B45"/>
                  </a:solidFill>
                  <a:effectLst/>
                  <a:uLnTx/>
                  <a:uFillTx/>
                  <a:latin typeface="Arial" panose="020B0604020202020204"/>
                  <a:ea typeface="+mn-ea"/>
                  <a:cs typeface="+mn-cs"/>
                </a:rPr>
                <a:t>Reflektionsfrågor</a:t>
              </a:r>
            </a:p>
          </p:txBody>
        </p:sp>
        <p:sp>
          <p:nvSpPr>
            <p:cNvPr id="27" name="Kommentar i oval 20" descr="Pratbubbla med utropstecken">
              <a:extLst>
                <a:ext uri="{FF2B5EF4-FFF2-40B4-BE49-F238E27FC236}">
                  <a16:creationId xmlns:a16="http://schemas.microsoft.com/office/drawing/2014/main" id="{BEE09A1A-B23A-4A13-8302-6D29375BEE98}"/>
                </a:ext>
              </a:extLst>
            </p:cNvPr>
            <p:cNvSpPr/>
            <p:nvPr/>
          </p:nvSpPr>
          <p:spPr>
            <a:xfrm rot="1228642">
              <a:off x="10859330" y="962359"/>
              <a:ext cx="677823" cy="629044"/>
            </a:xfrm>
            <a:prstGeom prst="wedgeEllipse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textruta 27">
              <a:extLst>
                <a:ext uri="{FF2B5EF4-FFF2-40B4-BE49-F238E27FC236}">
                  <a16:creationId xmlns:a16="http://schemas.microsoft.com/office/drawing/2014/main" id="{9296C551-D957-45B4-A38D-ABE41C8B576D}"/>
                </a:ext>
              </a:extLst>
            </p:cNvPr>
            <p:cNvSpPr txBox="1"/>
            <p:nvPr/>
          </p:nvSpPr>
          <p:spPr>
            <a:xfrm>
              <a:off x="11039827" y="907033"/>
              <a:ext cx="4622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29" name="Kommentar i oval 21" descr="Pratbubbla med frågetecken">
              <a:extLst>
                <a:ext uri="{FF2B5EF4-FFF2-40B4-BE49-F238E27FC236}">
                  <a16:creationId xmlns:a16="http://schemas.microsoft.com/office/drawing/2014/main" id="{A8645B25-BC72-427C-9AC0-9B1034CDB60B}"/>
                </a:ext>
              </a:extLst>
            </p:cNvPr>
            <p:cNvSpPr/>
            <p:nvPr/>
          </p:nvSpPr>
          <p:spPr>
            <a:xfrm rot="18128350">
              <a:off x="9863740" y="927594"/>
              <a:ext cx="644339" cy="629044"/>
            </a:xfrm>
            <a:prstGeom prst="wedgeEllipse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textruta 29">
              <a:extLst>
                <a:ext uri="{FF2B5EF4-FFF2-40B4-BE49-F238E27FC236}">
                  <a16:creationId xmlns:a16="http://schemas.microsoft.com/office/drawing/2014/main" id="{18E5256D-D45B-48D5-BCDF-6BF1BBE0A5C5}"/>
                </a:ext>
              </a:extLst>
            </p:cNvPr>
            <p:cNvSpPr txBox="1"/>
            <p:nvPr/>
          </p:nvSpPr>
          <p:spPr>
            <a:xfrm>
              <a:off x="9958920" y="918950"/>
              <a:ext cx="3689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grpSp>
      <p:sp>
        <p:nvSpPr>
          <p:cNvPr id="19" name="Rubrik 1">
            <a:extLst>
              <a:ext uri="{FF2B5EF4-FFF2-40B4-BE49-F238E27FC236}">
                <a16:creationId xmlns:a16="http://schemas.microsoft.com/office/drawing/2014/main" id="{4CF6D148-BC4E-43D5-AF44-77F917C2B7A8}"/>
              </a:ext>
            </a:extLst>
          </p:cNvPr>
          <p:cNvSpPr>
            <a:spLocks noGrp="1"/>
          </p:cNvSpPr>
          <p:nvPr>
            <p:ph type="title"/>
          </p:nvPr>
        </p:nvSpPr>
        <p:spPr>
          <a:xfrm>
            <a:off x="1069200" y="1113900"/>
            <a:ext cx="7528700" cy="587564"/>
          </a:xfrm>
        </p:spPr>
        <p:txBody>
          <a:bodyPr/>
          <a:lstStyle/>
          <a:p>
            <a:r>
              <a:rPr lang="sv-SE" dirty="0"/>
              <a:t>Strukturerad och Personcentrerad</a:t>
            </a:r>
          </a:p>
        </p:txBody>
      </p:sp>
    </p:spTree>
    <p:extLst>
      <p:ext uri="{BB962C8B-B14F-4D97-AF65-F5344CB8AC3E}">
        <p14:creationId xmlns:p14="http://schemas.microsoft.com/office/powerpoint/2010/main" val="927598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78B268-DFBC-47FB-B972-0B54ABB7C6F2}"/>
              </a:ext>
            </a:extLst>
          </p:cNvPr>
          <p:cNvSpPr>
            <a:spLocks noGrp="1"/>
          </p:cNvSpPr>
          <p:nvPr>
            <p:ph type="title"/>
          </p:nvPr>
        </p:nvSpPr>
        <p:spPr/>
        <p:txBody>
          <a:bodyPr/>
          <a:lstStyle/>
          <a:p>
            <a:r>
              <a:rPr lang="sv-SE" dirty="0"/>
              <a:t>Reflektionsområde: Evidensbasad</a:t>
            </a:r>
          </a:p>
        </p:txBody>
      </p:sp>
      <p:sp>
        <p:nvSpPr>
          <p:cNvPr id="3" name="Platshållare för datum 2">
            <a:extLst>
              <a:ext uri="{FF2B5EF4-FFF2-40B4-BE49-F238E27FC236}">
                <a16:creationId xmlns:a16="http://schemas.microsoft.com/office/drawing/2014/main" id="{ED38A168-DF1B-435E-ADA4-005B49FBED4C}"/>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6AB9F133-FAAA-4356-8894-2BCABAA7CC84}"/>
              </a:ext>
            </a:extLst>
          </p:cNvPr>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text 5">
            <a:extLst>
              <a:ext uri="{FF2B5EF4-FFF2-40B4-BE49-F238E27FC236}">
                <a16:creationId xmlns:a16="http://schemas.microsoft.com/office/drawing/2014/main" id="{3DA0A18D-C97D-4676-A098-D94AA9C3D179}"/>
              </a:ext>
            </a:extLst>
          </p:cNvPr>
          <p:cNvSpPr>
            <a:spLocks noGrp="1"/>
          </p:cNvSpPr>
          <p:nvPr>
            <p:ph type="body" sz="quarter" idx="15"/>
          </p:nvPr>
        </p:nvSpPr>
        <p:spPr/>
        <p:txBody>
          <a:bodyPr/>
          <a:lstStyle/>
          <a:p>
            <a:endParaRPr lang="sv-SE"/>
          </a:p>
        </p:txBody>
      </p:sp>
      <p:sp>
        <p:nvSpPr>
          <p:cNvPr id="8" name="Pratbubbla: oval 7">
            <a:extLst>
              <a:ext uri="{FF2B5EF4-FFF2-40B4-BE49-F238E27FC236}">
                <a16:creationId xmlns:a16="http://schemas.microsoft.com/office/drawing/2014/main" id="{8EB6BC1E-FCF3-4EE6-A890-0BD60091EFC3}"/>
              </a:ext>
            </a:extLst>
          </p:cNvPr>
          <p:cNvSpPr/>
          <p:nvPr/>
        </p:nvSpPr>
        <p:spPr>
          <a:xfrm>
            <a:off x="6096000" y="2442997"/>
            <a:ext cx="2564130" cy="1245870"/>
          </a:xfrm>
          <a:prstGeom prst="wedgeEllipseCallou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chemeClr val="tx1"/>
                </a:solidFill>
              </a:rPr>
              <a:t>Vetenskap och beprövad erfarenhet</a:t>
            </a:r>
          </a:p>
        </p:txBody>
      </p:sp>
      <p:sp>
        <p:nvSpPr>
          <p:cNvPr id="9" name="Pratbubbla: oval 8">
            <a:extLst>
              <a:ext uri="{FF2B5EF4-FFF2-40B4-BE49-F238E27FC236}">
                <a16:creationId xmlns:a16="http://schemas.microsoft.com/office/drawing/2014/main" id="{8FE6B702-8343-4427-989A-B70523111D00}"/>
              </a:ext>
            </a:extLst>
          </p:cNvPr>
          <p:cNvSpPr/>
          <p:nvPr/>
        </p:nvSpPr>
        <p:spPr>
          <a:xfrm>
            <a:off x="1200150" y="2774187"/>
            <a:ext cx="2846069" cy="1403478"/>
          </a:xfrm>
          <a:prstGeom prst="wedgeEllipseCallout">
            <a:avLst>
              <a:gd name="adj1" fmla="val 30573"/>
              <a:gd name="adj2" fmla="val 57614"/>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chemeClr val="tx1"/>
                </a:solidFill>
              </a:rPr>
              <a:t>Inhämta ny kunskap</a:t>
            </a:r>
          </a:p>
        </p:txBody>
      </p:sp>
      <p:sp>
        <p:nvSpPr>
          <p:cNvPr id="10" name="Pratbubbla: oval 9">
            <a:extLst>
              <a:ext uri="{FF2B5EF4-FFF2-40B4-BE49-F238E27FC236}">
                <a16:creationId xmlns:a16="http://schemas.microsoft.com/office/drawing/2014/main" id="{FBC4AE99-E0FE-45C8-8997-E914EF41C199}"/>
              </a:ext>
            </a:extLst>
          </p:cNvPr>
          <p:cNvSpPr/>
          <p:nvPr/>
        </p:nvSpPr>
        <p:spPr>
          <a:xfrm>
            <a:off x="3933824" y="3907155"/>
            <a:ext cx="2564130" cy="1245870"/>
          </a:xfrm>
          <a:prstGeom prst="wedgeEllipseCallout">
            <a:avLst>
              <a:gd name="adj1" fmla="val 32881"/>
              <a:gd name="adj2" fmla="val 61583"/>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chemeClr val="tx1"/>
                </a:solidFill>
              </a:rPr>
              <a:t>Sprida och dela kunskap</a:t>
            </a:r>
          </a:p>
        </p:txBody>
      </p:sp>
      <p:sp>
        <p:nvSpPr>
          <p:cNvPr id="12" name="Ellips 11" descr="Tonplatta">
            <a:extLst>
              <a:ext uri="{FF2B5EF4-FFF2-40B4-BE49-F238E27FC236}">
                <a16:creationId xmlns:a16="http://schemas.microsoft.com/office/drawing/2014/main" id="{9F3CF96B-B77F-4726-B29A-7E0D789BB3F7}"/>
              </a:ext>
            </a:extLst>
          </p:cNvPr>
          <p:cNvSpPr/>
          <p:nvPr/>
        </p:nvSpPr>
        <p:spPr>
          <a:xfrm>
            <a:off x="9373509" y="1432528"/>
            <a:ext cx="2195281" cy="1985485"/>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b="1" dirty="0">
                <a:solidFill>
                  <a:srgbClr val="002B45"/>
                </a:solidFill>
              </a:rPr>
              <a:t>Evidens-baserad </a:t>
            </a:r>
          </a:p>
        </p:txBody>
      </p:sp>
    </p:spTree>
    <p:extLst>
      <p:ext uri="{BB962C8B-B14F-4D97-AF65-F5344CB8AC3E}">
        <p14:creationId xmlns:p14="http://schemas.microsoft.com/office/powerpoint/2010/main" val="4177877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ubrik 1"/>
          <p:cNvSpPr>
            <a:spLocks noGrp="1"/>
          </p:cNvSpPr>
          <p:nvPr>
            <p:ph type="title"/>
          </p:nvPr>
        </p:nvSpPr>
        <p:spPr>
          <a:xfrm>
            <a:off x="1069200" y="1152000"/>
            <a:ext cx="7314881" cy="587564"/>
          </a:xfrm>
          <a:noFill/>
        </p:spPr>
        <p:txBody>
          <a:bodyPr/>
          <a:lstStyle/>
          <a:p>
            <a:r>
              <a:rPr lang="sv-SE" dirty="0"/>
              <a:t>Evidensbaserad</a:t>
            </a:r>
          </a:p>
        </p:txBody>
      </p:sp>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p:txBody>
          <a:bodyPr/>
          <a:lstStyle/>
          <a:p>
            <a:r>
              <a:rPr lang="sv-SE"/>
              <a:t>Sveriges kunskapsmyndighet för vård och omsorg </a:t>
            </a:r>
            <a:endParaRPr lang="sv-SE" dirty="0"/>
          </a:p>
        </p:txBody>
      </p:sp>
      <p:sp>
        <p:nvSpPr>
          <p:cNvPr id="7" name="Platshållare för datum 6"/>
          <p:cNvSpPr>
            <a:spLocks noGrp="1"/>
          </p:cNvSpPr>
          <p:nvPr>
            <p:ph type="dt" sz="half" idx="10"/>
          </p:nvPr>
        </p:nvSpPr>
        <p:spPr/>
        <p:txBody>
          <a:bodyPr/>
          <a:lstStyle/>
          <a:p>
            <a:endParaRPr lang="sv-SE" dirty="0"/>
          </a:p>
        </p:txBody>
      </p:sp>
      <p:pic>
        <p:nvPicPr>
          <p:cNvPr id="2" name="Bildobjekt 1" descr="Bilder på  en person som studerar och en som skriver på tangentbord. Visar hur man kan inhämta kunskap">
            <a:extLst>
              <a:ext uri="{FF2B5EF4-FFF2-40B4-BE49-F238E27FC236}">
                <a16:creationId xmlns:a16="http://schemas.microsoft.com/office/drawing/2014/main" id="{3ED41267-760F-4EA4-BDF7-59A109DD6BA9}"/>
              </a:ext>
            </a:extLst>
          </p:cNvPr>
          <p:cNvPicPr>
            <a:picLocks noChangeAspect="1"/>
          </p:cNvPicPr>
          <p:nvPr/>
        </p:nvPicPr>
        <p:blipFill>
          <a:blip r:embed="rId3"/>
          <a:stretch>
            <a:fillRect/>
          </a:stretch>
        </p:blipFill>
        <p:spPr>
          <a:xfrm>
            <a:off x="1426395" y="1772770"/>
            <a:ext cx="2560676" cy="1698908"/>
          </a:xfrm>
          <a:prstGeom prst="ellipse">
            <a:avLst/>
          </a:prstGeom>
          <a:ln>
            <a:noFill/>
          </a:ln>
          <a:effectLst>
            <a:softEdge rad="112500"/>
          </a:effectLst>
        </p:spPr>
      </p:pic>
      <p:pic>
        <p:nvPicPr>
          <p:cNvPr id="1028" name="Picture 4">
            <a:extLst>
              <a:ext uri="{FF2B5EF4-FFF2-40B4-BE49-F238E27FC236}">
                <a16:creationId xmlns:a16="http://schemas.microsoft.com/office/drawing/2014/main" id="{C8CE302B-3B2F-46C3-9E21-89D344E80C6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106" y="3959824"/>
            <a:ext cx="1715254" cy="21292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65953E1-6C1C-44F7-914E-4256292DA33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093" y="4038279"/>
            <a:ext cx="2773240" cy="18438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54893F5-CABC-48F4-BD20-D3D46D5F0D56}"/>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143"/>
          <a:stretch/>
        </p:blipFill>
        <p:spPr bwMode="auto">
          <a:xfrm>
            <a:off x="7524132" y="1834272"/>
            <a:ext cx="2089768" cy="16374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Rektangel 17">
            <a:extLst>
              <a:ext uri="{FF2B5EF4-FFF2-40B4-BE49-F238E27FC236}">
                <a16:creationId xmlns:a16="http://schemas.microsoft.com/office/drawing/2014/main" id="{B667D59E-44BA-4602-870D-F79373209657}"/>
              </a:ext>
            </a:extLst>
          </p:cNvPr>
          <p:cNvSpPr/>
          <p:nvPr/>
        </p:nvSpPr>
        <p:spPr>
          <a:xfrm>
            <a:off x="7459632" y="3526950"/>
            <a:ext cx="2300161" cy="369332"/>
          </a:xfrm>
          <a:prstGeom prst="rect">
            <a:avLst/>
          </a:prstGeom>
          <a:solidFill>
            <a:schemeClr val="bg2">
              <a:lumMod val="20000"/>
              <a:lumOff val="80000"/>
            </a:schemeClr>
          </a:solidFill>
          <a:ln>
            <a:solidFill>
              <a:schemeClr val="bg2">
                <a:lumMod val="50000"/>
              </a:schemeClr>
            </a:solidFill>
          </a:ln>
        </p:spPr>
        <p:txBody>
          <a:bodyPr wrap="square">
            <a:spAutoFit/>
          </a:bodyPr>
          <a:lstStyle/>
          <a:p>
            <a:pPr lvl="0" algn="ctr"/>
            <a:r>
              <a:rPr lang="sv-SE" dirty="0">
                <a:solidFill>
                  <a:schemeClr val="accent4"/>
                </a:solidFill>
              </a:rPr>
              <a:t>Dela kunskap</a:t>
            </a:r>
          </a:p>
        </p:txBody>
      </p:sp>
      <p:sp>
        <p:nvSpPr>
          <p:cNvPr id="10" name="Pil: höger 9">
            <a:extLst>
              <a:ext uri="{FF2B5EF4-FFF2-40B4-BE49-F238E27FC236}">
                <a16:creationId xmlns:a16="http://schemas.microsoft.com/office/drawing/2014/main" id="{04C70660-FABA-46E5-99F8-E0118E97784B}"/>
              </a:ext>
              <a:ext uri="{C183D7F6-B498-43B3-948B-1728B52AA6E4}">
                <adec:decorative xmlns:adec="http://schemas.microsoft.com/office/drawing/2017/decorative" val="1"/>
              </a:ext>
            </a:extLst>
          </p:cNvPr>
          <p:cNvSpPr/>
          <p:nvPr/>
        </p:nvSpPr>
        <p:spPr>
          <a:xfrm>
            <a:off x="5032226" y="3432891"/>
            <a:ext cx="1786714" cy="535700"/>
          </a:xfrm>
          <a:prstGeom prst="rightArrow">
            <a:avLst/>
          </a:prstGeom>
          <a:solidFill>
            <a:schemeClr val="bg2">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25" name="Rektangel 24"/>
          <p:cNvSpPr/>
          <p:nvPr/>
        </p:nvSpPr>
        <p:spPr>
          <a:xfrm>
            <a:off x="1556653" y="3516075"/>
            <a:ext cx="2300161" cy="369332"/>
          </a:xfrm>
          <a:prstGeom prst="rect">
            <a:avLst/>
          </a:prstGeom>
          <a:solidFill>
            <a:schemeClr val="bg2">
              <a:lumMod val="20000"/>
              <a:lumOff val="80000"/>
            </a:schemeClr>
          </a:solidFill>
          <a:ln>
            <a:solidFill>
              <a:schemeClr val="bg2">
                <a:lumMod val="50000"/>
              </a:schemeClr>
            </a:solidFill>
          </a:ln>
        </p:spPr>
        <p:txBody>
          <a:bodyPr wrap="square">
            <a:spAutoFit/>
          </a:bodyPr>
          <a:lstStyle/>
          <a:p>
            <a:pPr lvl="0" algn="ctr"/>
            <a:r>
              <a:rPr lang="sv-SE" dirty="0">
                <a:solidFill>
                  <a:schemeClr val="accent4"/>
                </a:solidFill>
              </a:rPr>
              <a:t>Inhämta kunskap</a:t>
            </a:r>
          </a:p>
        </p:txBody>
      </p:sp>
    </p:spTree>
    <p:extLst>
      <p:ext uri="{BB962C8B-B14F-4D97-AF65-F5344CB8AC3E}">
        <p14:creationId xmlns:p14="http://schemas.microsoft.com/office/powerpoint/2010/main" val="1258418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035536F-E9AE-4C39-9DAF-E33A5C0B00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24800" y="4147536"/>
            <a:ext cx="2979738" cy="1372822"/>
          </a:xfrm>
          <a:prstGeom prst="rect">
            <a:avLst/>
          </a:prstGeom>
        </p:spPr>
      </p:pic>
      <p:sp>
        <p:nvSpPr>
          <p:cNvPr id="20" name="Rubrik 1"/>
          <p:cNvSpPr>
            <a:spLocks noGrp="1"/>
          </p:cNvSpPr>
          <p:nvPr>
            <p:ph type="title"/>
          </p:nvPr>
        </p:nvSpPr>
        <p:spPr>
          <a:xfrm>
            <a:off x="1069200" y="1152000"/>
            <a:ext cx="7314881" cy="587564"/>
          </a:xfrm>
          <a:noFill/>
        </p:spPr>
        <p:txBody>
          <a:bodyPr/>
          <a:lstStyle/>
          <a:p>
            <a:r>
              <a:rPr lang="sv-SE" dirty="0"/>
              <a:t>Evidensbaserad</a:t>
            </a:r>
          </a:p>
        </p:txBody>
      </p:sp>
      <p:sp>
        <p:nvSpPr>
          <p:cNvPr id="25" name="Rektangel 24"/>
          <p:cNvSpPr/>
          <p:nvPr/>
        </p:nvSpPr>
        <p:spPr>
          <a:xfrm>
            <a:off x="1069200" y="2198800"/>
            <a:ext cx="9845255" cy="2862322"/>
          </a:xfrm>
          <a:prstGeom prst="rect">
            <a:avLst/>
          </a:prstGeom>
        </p:spPr>
        <p:txBody>
          <a:bodyPr wrap="square">
            <a:spAutoFit/>
          </a:bodyPr>
          <a:lstStyle/>
          <a:p>
            <a:pPr marL="342900" lvl="0" indent="-342900">
              <a:buFont typeface="+mj-lt"/>
              <a:buAutoNum type="arabicPeriod"/>
            </a:pPr>
            <a:r>
              <a:rPr lang="sv-SE" dirty="0">
                <a:solidFill>
                  <a:schemeClr val="accent4"/>
                </a:solidFill>
              </a:rPr>
              <a:t>Hur säkerställer vi att de bedömningar och åtgärder vi använder är baserade på </a:t>
            </a:r>
            <a:br>
              <a:rPr lang="sv-SE" dirty="0">
                <a:solidFill>
                  <a:schemeClr val="accent4"/>
                </a:solidFill>
              </a:rPr>
            </a:br>
            <a:r>
              <a:rPr lang="sv-SE" dirty="0">
                <a:solidFill>
                  <a:schemeClr val="accent4"/>
                </a:solidFill>
              </a:rPr>
              <a:t>vetenskap och beprövad erfarenhet?</a:t>
            </a:r>
          </a:p>
          <a:p>
            <a:pPr marL="342900" lvl="0" indent="-342900">
              <a:buFont typeface="+mj-lt"/>
              <a:buAutoNum type="arabicPeriod"/>
            </a:pPr>
            <a:endParaRPr lang="sv-SE" dirty="0">
              <a:solidFill>
                <a:schemeClr val="accent4"/>
              </a:solidFill>
            </a:endParaRPr>
          </a:p>
          <a:p>
            <a:pPr marL="342900" lvl="0" indent="-342900">
              <a:buFont typeface="+mj-lt"/>
              <a:buAutoNum type="arabicPeriod"/>
            </a:pPr>
            <a:r>
              <a:rPr lang="sv-SE" dirty="0">
                <a:solidFill>
                  <a:schemeClr val="accent4"/>
                </a:solidFill>
              </a:rPr>
              <a:t>Har vi ett strukturerat sätt att inhämta ny forskning och kunskap? </a:t>
            </a:r>
          </a:p>
          <a:p>
            <a:pPr marL="342900" lvl="0" indent="-342900">
              <a:buFont typeface="+mj-lt"/>
              <a:buAutoNum type="arabicPeriod"/>
            </a:pPr>
            <a:endParaRPr lang="sv-SE" dirty="0">
              <a:solidFill>
                <a:schemeClr val="accent4"/>
              </a:solidFill>
            </a:endParaRPr>
          </a:p>
          <a:p>
            <a:pPr marL="342900" lvl="0" indent="-342900">
              <a:buFont typeface="+mj-lt"/>
              <a:buAutoNum type="arabicPeriod"/>
            </a:pPr>
            <a:r>
              <a:rPr lang="sv-SE" dirty="0">
                <a:solidFill>
                  <a:schemeClr val="accent4"/>
                </a:solidFill>
              </a:rPr>
              <a:t>Hur arbetar vi med de rekommendationer i nationella riktlinjer, samordnade vårdförlopp </a:t>
            </a:r>
            <a:br>
              <a:rPr lang="sv-SE" dirty="0">
                <a:solidFill>
                  <a:schemeClr val="accent4"/>
                </a:solidFill>
              </a:rPr>
            </a:br>
            <a:r>
              <a:rPr lang="sv-SE" dirty="0">
                <a:solidFill>
                  <a:schemeClr val="accent4"/>
                </a:solidFill>
              </a:rPr>
              <a:t>och FYSS, som är applicerbara vid rehabilitering i hemmet? </a:t>
            </a:r>
            <a:br>
              <a:rPr lang="sv-SE" dirty="0">
                <a:solidFill>
                  <a:schemeClr val="accent4"/>
                </a:solidFill>
              </a:rPr>
            </a:br>
            <a:r>
              <a:rPr lang="sv-SE" dirty="0">
                <a:solidFill>
                  <a:schemeClr val="accent4"/>
                </a:solidFill>
              </a:rPr>
              <a:t>Hur arbetar vi för att hålla oss uppdaterade?</a:t>
            </a:r>
          </a:p>
          <a:p>
            <a:pPr marL="342900" lvl="0" indent="-342900">
              <a:buFont typeface="+mj-lt"/>
              <a:buAutoNum type="arabicPeriod"/>
            </a:pPr>
            <a:endParaRPr lang="sv-SE" dirty="0">
              <a:solidFill>
                <a:schemeClr val="accent4"/>
              </a:solidFill>
            </a:endParaRPr>
          </a:p>
          <a:p>
            <a:pPr lvl="0"/>
            <a:endParaRPr lang="sv-SE" dirty="0">
              <a:solidFill>
                <a:schemeClr val="accent4"/>
              </a:solidFill>
            </a:endParaRPr>
          </a:p>
        </p:txBody>
      </p:sp>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p:txBody>
          <a:bodyPr/>
          <a:lstStyle/>
          <a:p>
            <a:r>
              <a:rPr lang="sv-SE"/>
              <a:t>Sveriges kunskapsmyndighet för vård och omsorg </a:t>
            </a:r>
            <a:endParaRPr lang="sv-SE" dirty="0"/>
          </a:p>
        </p:txBody>
      </p:sp>
      <p:sp>
        <p:nvSpPr>
          <p:cNvPr id="7" name="Platshållare för datum 6"/>
          <p:cNvSpPr>
            <a:spLocks noGrp="1"/>
          </p:cNvSpPr>
          <p:nvPr>
            <p:ph type="dt" sz="half" idx="10"/>
          </p:nvPr>
        </p:nvSpPr>
        <p:spPr/>
        <p:txBody>
          <a:bodyPr/>
          <a:lstStyle/>
          <a:p>
            <a:endParaRPr lang="sv-SE" dirty="0"/>
          </a:p>
        </p:txBody>
      </p:sp>
      <p:grpSp>
        <p:nvGrpSpPr>
          <p:cNvPr id="5" name="Grupp 4">
            <a:extLst>
              <a:ext uri="{FF2B5EF4-FFF2-40B4-BE49-F238E27FC236}">
                <a16:creationId xmlns:a16="http://schemas.microsoft.com/office/drawing/2014/main" id="{BBB4C8B6-BBDA-4241-BE87-B3674987EF92}"/>
              </a:ext>
              <a:ext uri="{C183D7F6-B498-43B3-948B-1728B52AA6E4}">
                <adec:decorative xmlns:adec="http://schemas.microsoft.com/office/drawing/2017/decorative" val="1"/>
              </a:ext>
            </a:extLst>
          </p:cNvPr>
          <p:cNvGrpSpPr>
            <a:grpSpLocks noChangeAspect="1"/>
          </p:cNvGrpSpPr>
          <p:nvPr/>
        </p:nvGrpSpPr>
        <p:grpSpPr>
          <a:xfrm>
            <a:off x="9953409" y="1135284"/>
            <a:ext cx="1992898" cy="997282"/>
            <a:chOff x="9698133" y="907033"/>
            <a:chExt cx="2142624" cy="1072208"/>
          </a:xfrm>
        </p:grpSpPr>
        <p:sp>
          <p:nvSpPr>
            <p:cNvPr id="13" name="Kommentar i oval 20" descr="Pratbubbla med utropstecken">
              <a:extLst>
                <a:ext uri="{FF2B5EF4-FFF2-40B4-BE49-F238E27FC236}">
                  <a16:creationId xmlns:a16="http://schemas.microsoft.com/office/drawing/2014/main" id="{FED24908-5EB2-45B5-98C5-1617CF140AC1}"/>
                </a:ext>
              </a:extLst>
            </p:cNvPr>
            <p:cNvSpPr/>
            <p:nvPr/>
          </p:nvSpPr>
          <p:spPr>
            <a:xfrm rot="1228642">
              <a:off x="10859330" y="962359"/>
              <a:ext cx="677823" cy="629044"/>
            </a:xfrm>
            <a:prstGeom prst="wedgeEllipseCallo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14" name="Kommentar i oval 21" descr="Pratbubbla med frågetecken">
              <a:extLst>
                <a:ext uri="{FF2B5EF4-FFF2-40B4-BE49-F238E27FC236}">
                  <a16:creationId xmlns:a16="http://schemas.microsoft.com/office/drawing/2014/main" id="{BFA7E0FA-EA2F-4CFC-9521-EB609B404419}"/>
                </a:ext>
              </a:extLst>
            </p:cNvPr>
            <p:cNvSpPr/>
            <p:nvPr/>
          </p:nvSpPr>
          <p:spPr>
            <a:xfrm rot="18128350">
              <a:off x="9863740" y="927594"/>
              <a:ext cx="644339" cy="629044"/>
            </a:xfrm>
            <a:prstGeom prst="wedgeEllipseCallo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15" name="textruta 14">
              <a:extLst>
                <a:ext uri="{FF2B5EF4-FFF2-40B4-BE49-F238E27FC236}">
                  <a16:creationId xmlns:a16="http://schemas.microsoft.com/office/drawing/2014/main" id="{49742877-0EE9-4BAF-9C2D-17DC86AAEFC5}"/>
                </a:ext>
              </a:extLst>
            </p:cNvPr>
            <p:cNvSpPr txBox="1"/>
            <p:nvPr/>
          </p:nvSpPr>
          <p:spPr>
            <a:xfrm>
              <a:off x="9698133" y="1640687"/>
              <a:ext cx="2142624" cy="338554"/>
            </a:xfrm>
            <a:prstGeom prst="rect">
              <a:avLst/>
            </a:prstGeom>
            <a:noFill/>
          </p:spPr>
          <p:txBody>
            <a:bodyPr wrap="square" rtlCol="0">
              <a:spAutoFit/>
            </a:bodyPr>
            <a:lstStyle/>
            <a:p>
              <a:pPr algn="ctr"/>
              <a:r>
                <a:rPr lang="sv-SE" sz="1600" b="1" dirty="0">
                  <a:solidFill>
                    <a:schemeClr val="accent4"/>
                  </a:solidFill>
                </a:rPr>
                <a:t>Reflektionsfrågor</a:t>
              </a:r>
            </a:p>
          </p:txBody>
        </p:sp>
        <p:sp>
          <p:nvSpPr>
            <p:cNvPr id="16" name="textruta 15">
              <a:extLst>
                <a:ext uri="{FF2B5EF4-FFF2-40B4-BE49-F238E27FC236}">
                  <a16:creationId xmlns:a16="http://schemas.microsoft.com/office/drawing/2014/main" id="{FC22D9D5-8F82-42E9-AC79-22A8C4748D41}"/>
                </a:ext>
              </a:extLst>
            </p:cNvPr>
            <p:cNvSpPr txBox="1"/>
            <p:nvPr/>
          </p:nvSpPr>
          <p:spPr>
            <a:xfrm>
              <a:off x="11039827" y="907033"/>
              <a:ext cx="462291" cy="646331"/>
            </a:xfrm>
            <a:prstGeom prst="rect">
              <a:avLst/>
            </a:prstGeom>
            <a:noFill/>
          </p:spPr>
          <p:txBody>
            <a:bodyPr wrap="square" rtlCol="0">
              <a:spAutoFit/>
            </a:bodyPr>
            <a:lstStyle/>
            <a:p>
              <a:r>
                <a:rPr lang="sv-SE" sz="3600" b="1" dirty="0">
                  <a:solidFill>
                    <a:srgbClr val="FFFFFF"/>
                  </a:solidFill>
                </a:rPr>
                <a:t>!</a:t>
              </a:r>
            </a:p>
          </p:txBody>
        </p:sp>
        <p:sp>
          <p:nvSpPr>
            <p:cNvPr id="26" name="textruta 25">
              <a:extLst>
                <a:ext uri="{FF2B5EF4-FFF2-40B4-BE49-F238E27FC236}">
                  <a16:creationId xmlns:a16="http://schemas.microsoft.com/office/drawing/2014/main" id="{A8126DE2-2AEF-4FD2-B75F-A0B5509B92BC}"/>
                </a:ext>
              </a:extLst>
            </p:cNvPr>
            <p:cNvSpPr txBox="1"/>
            <p:nvPr/>
          </p:nvSpPr>
          <p:spPr>
            <a:xfrm>
              <a:off x="9934943" y="918950"/>
              <a:ext cx="368964" cy="646331"/>
            </a:xfrm>
            <a:prstGeom prst="rect">
              <a:avLst/>
            </a:prstGeom>
            <a:noFill/>
          </p:spPr>
          <p:txBody>
            <a:bodyPr wrap="square" rtlCol="0">
              <a:spAutoFit/>
            </a:bodyPr>
            <a:lstStyle/>
            <a:p>
              <a:r>
                <a:rPr lang="sv-SE" sz="3600" b="1" dirty="0">
                  <a:solidFill>
                    <a:srgbClr val="FFFFFF"/>
                  </a:solidFill>
                </a:rPr>
                <a:t>?</a:t>
              </a:r>
            </a:p>
          </p:txBody>
        </p:sp>
      </p:grpSp>
      <p:sp>
        <p:nvSpPr>
          <p:cNvPr id="18" name="Rubrik 1">
            <a:extLst>
              <a:ext uri="{FF2B5EF4-FFF2-40B4-BE49-F238E27FC236}">
                <a16:creationId xmlns:a16="http://schemas.microsoft.com/office/drawing/2014/main" id="{730D9AA3-5B60-46FD-AC81-8E076523F924}"/>
              </a:ext>
            </a:extLst>
          </p:cNvPr>
          <p:cNvSpPr txBox="1">
            <a:spLocks/>
          </p:cNvSpPr>
          <p:nvPr/>
        </p:nvSpPr>
        <p:spPr>
          <a:xfrm>
            <a:off x="1069199" y="1621769"/>
            <a:ext cx="8464009"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z="2400" b="0" dirty="0">
                <a:solidFill>
                  <a:srgbClr val="002B45"/>
                </a:solidFill>
              </a:rPr>
              <a:t>Inhämta ny kunskap</a:t>
            </a:r>
          </a:p>
        </p:txBody>
      </p:sp>
      <p:sp>
        <p:nvSpPr>
          <p:cNvPr id="4" name="Ellips 3">
            <a:extLst>
              <a:ext uri="{FF2B5EF4-FFF2-40B4-BE49-F238E27FC236}">
                <a16:creationId xmlns:a16="http://schemas.microsoft.com/office/drawing/2014/main" id="{CC669EE8-21FA-4801-9CD2-565DEB0236DB}"/>
              </a:ext>
              <a:ext uri="{C183D7F6-B498-43B3-948B-1728B52AA6E4}">
                <adec:decorative xmlns:adec="http://schemas.microsoft.com/office/drawing/2017/decorative" val="1"/>
              </a:ext>
            </a:extLst>
          </p:cNvPr>
          <p:cNvSpPr/>
          <p:nvPr/>
        </p:nvSpPr>
        <p:spPr>
          <a:xfrm>
            <a:off x="7924800" y="4087704"/>
            <a:ext cx="1041400" cy="1432654"/>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Tree>
    <p:extLst>
      <p:ext uri="{BB962C8B-B14F-4D97-AF65-F5344CB8AC3E}">
        <p14:creationId xmlns:p14="http://schemas.microsoft.com/office/powerpoint/2010/main" val="1865404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38781BE-157C-4B3C-A745-18F4AD5070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07081" y="4391670"/>
            <a:ext cx="3167947" cy="1459534"/>
          </a:xfrm>
          <a:prstGeom prst="rect">
            <a:avLst/>
          </a:prstGeom>
        </p:spPr>
      </p:pic>
      <p:sp>
        <p:nvSpPr>
          <p:cNvPr id="20" name="Rubrik 1"/>
          <p:cNvSpPr>
            <a:spLocks noGrp="1"/>
          </p:cNvSpPr>
          <p:nvPr>
            <p:ph type="title"/>
          </p:nvPr>
        </p:nvSpPr>
        <p:spPr>
          <a:xfrm>
            <a:off x="1069200" y="1113900"/>
            <a:ext cx="7314881" cy="587564"/>
          </a:xfrm>
        </p:spPr>
        <p:txBody>
          <a:bodyPr/>
          <a:lstStyle/>
          <a:p>
            <a:r>
              <a:rPr lang="sv-SE" dirty="0">
                <a:solidFill>
                  <a:srgbClr val="002B45"/>
                </a:solidFill>
              </a:rPr>
              <a:t>Evidensbaserat</a:t>
            </a:r>
          </a:p>
        </p:txBody>
      </p:sp>
      <p:sp>
        <p:nvSpPr>
          <p:cNvPr id="25" name="Rektangel 24"/>
          <p:cNvSpPr/>
          <p:nvPr/>
        </p:nvSpPr>
        <p:spPr>
          <a:xfrm>
            <a:off x="1069200" y="2198800"/>
            <a:ext cx="9759280" cy="3693319"/>
          </a:xfrm>
          <a:prstGeom prst="rect">
            <a:avLst/>
          </a:prstGeom>
        </p:spPr>
        <p:txBody>
          <a:bodyPr wrap="square">
            <a:spAutoFit/>
          </a:bodyPr>
          <a:lstStyle/>
          <a:p>
            <a:pPr marL="342900" indent="-342900">
              <a:buFont typeface="+mj-lt"/>
              <a:buAutoNum type="arabicPeriod"/>
            </a:pPr>
            <a:r>
              <a:rPr lang="sv-SE" dirty="0">
                <a:solidFill>
                  <a:schemeClr val="accent4"/>
                </a:solidFill>
              </a:rPr>
              <a:t>Hur sprider och dela vi kunskap om rehabilitering i hemmet till omsorgspersonal? </a:t>
            </a:r>
            <a:br>
              <a:rPr lang="sv-SE" dirty="0">
                <a:solidFill>
                  <a:schemeClr val="accent4"/>
                </a:solidFill>
              </a:rPr>
            </a:br>
            <a:r>
              <a:rPr lang="sv-SE" dirty="0">
                <a:solidFill>
                  <a:schemeClr val="accent4"/>
                </a:solidFill>
              </a:rPr>
              <a:t>Använder vi handledning, studiecirklar, föreläsningar eller andra sätt? </a:t>
            </a:r>
            <a:br>
              <a:rPr lang="sv-SE" dirty="0">
                <a:solidFill>
                  <a:schemeClr val="accent4"/>
                </a:solidFill>
              </a:rPr>
            </a:br>
            <a:r>
              <a:rPr lang="sv-SE" dirty="0">
                <a:solidFill>
                  <a:schemeClr val="accent4"/>
                </a:solidFill>
              </a:rPr>
              <a:t>Vad har varit framgångsrikt?</a:t>
            </a:r>
          </a:p>
          <a:p>
            <a:pPr marL="342900" indent="-342900">
              <a:buFont typeface="+mj-lt"/>
              <a:buAutoNum type="arabicPeriod"/>
            </a:pPr>
            <a:endParaRPr lang="sv-SE" dirty="0">
              <a:solidFill>
                <a:schemeClr val="accent4"/>
              </a:solidFill>
            </a:endParaRPr>
          </a:p>
          <a:p>
            <a:pPr marL="342900" indent="-342900">
              <a:buFont typeface="+mj-lt"/>
              <a:buAutoNum type="arabicPeriod"/>
            </a:pPr>
            <a:r>
              <a:rPr lang="sv-SE" dirty="0">
                <a:solidFill>
                  <a:schemeClr val="accent4"/>
                </a:solidFill>
              </a:rPr>
              <a:t>Hur sprider vi och delar kunskap inom den kommunal hälso- och sjukvården? Har vi någon kompetensutveckling tillsammans med fler professioner från teamet?</a:t>
            </a:r>
          </a:p>
          <a:p>
            <a:pPr marL="342900" indent="-342900">
              <a:buFont typeface="+mj-lt"/>
              <a:buAutoNum type="arabicPeriod"/>
            </a:pPr>
            <a:endParaRPr lang="sv-SE" dirty="0">
              <a:solidFill>
                <a:schemeClr val="accent4"/>
              </a:solidFill>
            </a:endParaRPr>
          </a:p>
          <a:p>
            <a:pPr marL="342900" indent="-342900">
              <a:buFont typeface="+mj-lt"/>
              <a:buAutoNum type="arabicPeriod"/>
            </a:pPr>
            <a:r>
              <a:rPr lang="sv-SE" dirty="0">
                <a:solidFill>
                  <a:schemeClr val="accent4"/>
                </a:solidFill>
              </a:rPr>
              <a:t>Hur sprider vi och delar kunskap mellan kollegor hos olika vårdgivare?</a:t>
            </a:r>
          </a:p>
          <a:p>
            <a:pPr marL="342900" indent="-342900">
              <a:buFont typeface="+mj-lt"/>
              <a:buAutoNum type="arabicPeriod"/>
            </a:pPr>
            <a:endParaRPr lang="sv-SE" dirty="0">
              <a:solidFill>
                <a:schemeClr val="accent4"/>
              </a:solidFill>
            </a:endParaRPr>
          </a:p>
          <a:p>
            <a:pPr marL="342900" indent="-342900">
              <a:buFont typeface="+mj-lt"/>
              <a:buAutoNum type="arabicPeriod"/>
            </a:pPr>
            <a:r>
              <a:rPr lang="sv-SE" dirty="0">
                <a:solidFill>
                  <a:schemeClr val="accent4"/>
                </a:solidFill>
              </a:rPr>
              <a:t>Inom vilka områden sprider vi kunskap? Finns det något </a:t>
            </a:r>
          </a:p>
          <a:p>
            <a:r>
              <a:rPr lang="sv-SE" dirty="0">
                <a:solidFill>
                  <a:schemeClr val="accent4"/>
                </a:solidFill>
              </a:rPr>
              <a:t>     område som patienterna hade haft nytta av att vi delar mer </a:t>
            </a:r>
          </a:p>
          <a:p>
            <a:r>
              <a:rPr lang="sv-SE" dirty="0">
                <a:solidFill>
                  <a:schemeClr val="accent4"/>
                </a:solidFill>
              </a:rPr>
              <a:t>     kunskap mellan varandra?</a:t>
            </a:r>
          </a:p>
          <a:p>
            <a:pPr marL="342900" indent="-342900">
              <a:buFont typeface="+mj-lt"/>
              <a:buAutoNum type="arabicPeriod"/>
            </a:pPr>
            <a:endParaRPr lang="sv-SE" dirty="0">
              <a:solidFill>
                <a:schemeClr val="accent4"/>
              </a:solidFill>
            </a:endParaRPr>
          </a:p>
        </p:txBody>
      </p:sp>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p:txBody>
          <a:bodyPr/>
          <a:lstStyle/>
          <a:p>
            <a:r>
              <a:rPr lang="sv-SE"/>
              <a:t>Sveriges kunskapsmyndighet för vård och omsorg </a:t>
            </a:r>
            <a:endParaRPr lang="sv-SE" dirty="0"/>
          </a:p>
        </p:txBody>
      </p:sp>
      <p:sp>
        <p:nvSpPr>
          <p:cNvPr id="7" name="Platshållare för datum 6"/>
          <p:cNvSpPr>
            <a:spLocks noGrp="1"/>
          </p:cNvSpPr>
          <p:nvPr>
            <p:ph type="dt" sz="half" idx="10"/>
          </p:nvPr>
        </p:nvSpPr>
        <p:spPr/>
        <p:txBody>
          <a:bodyPr/>
          <a:lstStyle/>
          <a:p>
            <a:endParaRPr lang="sv-SE" dirty="0"/>
          </a:p>
        </p:txBody>
      </p:sp>
      <p:sp>
        <p:nvSpPr>
          <p:cNvPr id="13" name="Rubrik 1">
            <a:extLst>
              <a:ext uri="{FF2B5EF4-FFF2-40B4-BE49-F238E27FC236}">
                <a16:creationId xmlns:a16="http://schemas.microsoft.com/office/drawing/2014/main" id="{300DD748-6223-4704-9B8E-743A376AFD88}"/>
              </a:ext>
            </a:extLst>
          </p:cNvPr>
          <p:cNvSpPr txBox="1">
            <a:spLocks/>
          </p:cNvSpPr>
          <p:nvPr/>
        </p:nvSpPr>
        <p:spPr>
          <a:xfrm>
            <a:off x="1069199" y="1621769"/>
            <a:ext cx="8464009"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z="2400" b="0" dirty="0">
                <a:solidFill>
                  <a:srgbClr val="002B45"/>
                </a:solidFill>
              </a:rPr>
              <a:t>Sprida och dela kunskap</a:t>
            </a:r>
          </a:p>
        </p:txBody>
      </p:sp>
      <p:grpSp>
        <p:nvGrpSpPr>
          <p:cNvPr id="4" name="Grupp 3">
            <a:extLst>
              <a:ext uri="{FF2B5EF4-FFF2-40B4-BE49-F238E27FC236}">
                <a16:creationId xmlns:a16="http://schemas.microsoft.com/office/drawing/2014/main" id="{8538C74E-6742-4621-8650-7AC44A7CE66B}"/>
              </a:ext>
              <a:ext uri="{C183D7F6-B498-43B3-948B-1728B52AA6E4}">
                <adec:decorative xmlns:adec="http://schemas.microsoft.com/office/drawing/2017/decorative" val="1"/>
              </a:ext>
            </a:extLst>
          </p:cNvPr>
          <p:cNvGrpSpPr/>
          <p:nvPr/>
        </p:nvGrpSpPr>
        <p:grpSpPr>
          <a:xfrm>
            <a:off x="10050392" y="1151767"/>
            <a:ext cx="2142624" cy="994987"/>
            <a:chOff x="9698133" y="1040847"/>
            <a:chExt cx="2142624" cy="994987"/>
          </a:xfrm>
        </p:grpSpPr>
        <p:sp>
          <p:nvSpPr>
            <p:cNvPr id="18" name="textruta 17">
              <a:extLst>
                <a:ext uri="{FF2B5EF4-FFF2-40B4-BE49-F238E27FC236}">
                  <a16:creationId xmlns:a16="http://schemas.microsoft.com/office/drawing/2014/main" id="{96508B88-F434-4BE0-B0B6-1DA2F5407B42}"/>
                </a:ext>
              </a:extLst>
            </p:cNvPr>
            <p:cNvSpPr txBox="1"/>
            <p:nvPr/>
          </p:nvSpPr>
          <p:spPr>
            <a:xfrm>
              <a:off x="9698133" y="1697280"/>
              <a:ext cx="214262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2B45"/>
                  </a:solidFill>
                  <a:effectLst/>
                  <a:uLnTx/>
                  <a:uFillTx/>
                  <a:latin typeface="Arial" panose="020B0604020202020204"/>
                  <a:ea typeface="+mn-ea"/>
                  <a:cs typeface="+mn-cs"/>
                </a:rPr>
                <a:t>Reflektionsfrågor</a:t>
              </a:r>
            </a:p>
          </p:txBody>
        </p:sp>
        <p:sp>
          <p:nvSpPr>
            <p:cNvPr id="21" name="Kommentar i oval 20" descr="Pratbubbla med utropstecken">
              <a:extLst>
                <a:ext uri="{FF2B5EF4-FFF2-40B4-BE49-F238E27FC236}">
                  <a16:creationId xmlns:a16="http://schemas.microsoft.com/office/drawing/2014/main" id="{41FF5841-75F2-45A8-B740-0538A59216DB}"/>
                </a:ext>
              </a:extLst>
            </p:cNvPr>
            <p:cNvSpPr/>
            <p:nvPr/>
          </p:nvSpPr>
          <p:spPr>
            <a:xfrm rot="1228642">
              <a:off x="10859330" y="1096173"/>
              <a:ext cx="677823" cy="629044"/>
            </a:xfrm>
            <a:prstGeom prst="wedgeEllipseCallo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textruta 21">
              <a:extLst>
                <a:ext uri="{FF2B5EF4-FFF2-40B4-BE49-F238E27FC236}">
                  <a16:creationId xmlns:a16="http://schemas.microsoft.com/office/drawing/2014/main" id="{7A77F891-4681-49CE-9E9C-95FF4EEA6AC4}"/>
                </a:ext>
              </a:extLst>
            </p:cNvPr>
            <p:cNvSpPr txBox="1"/>
            <p:nvPr/>
          </p:nvSpPr>
          <p:spPr>
            <a:xfrm>
              <a:off x="11039827" y="1040847"/>
              <a:ext cx="4622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27" name="Kommentar i oval 21" descr="Pratbubbla med frågetecken">
              <a:extLst>
                <a:ext uri="{FF2B5EF4-FFF2-40B4-BE49-F238E27FC236}">
                  <a16:creationId xmlns:a16="http://schemas.microsoft.com/office/drawing/2014/main" id="{1639772C-CA7C-450A-8B9B-E30AD25D64CB}"/>
                </a:ext>
              </a:extLst>
            </p:cNvPr>
            <p:cNvSpPr/>
            <p:nvPr/>
          </p:nvSpPr>
          <p:spPr>
            <a:xfrm rot="18128350">
              <a:off x="9863740" y="1061408"/>
              <a:ext cx="644339" cy="629044"/>
            </a:xfrm>
            <a:prstGeom prst="wedgeEllipseCallo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textruta 27">
              <a:extLst>
                <a:ext uri="{FF2B5EF4-FFF2-40B4-BE49-F238E27FC236}">
                  <a16:creationId xmlns:a16="http://schemas.microsoft.com/office/drawing/2014/main" id="{DDF9BF3C-2566-4BC9-B885-4F7E8D68CF12}"/>
                </a:ext>
              </a:extLst>
            </p:cNvPr>
            <p:cNvSpPr txBox="1"/>
            <p:nvPr/>
          </p:nvSpPr>
          <p:spPr>
            <a:xfrm>
              <a:off x="9958920" y="1052764"/>
              <a:ext cx="3689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grpSp>
      <p:sp>
        <p:nvSpPr>
          <p:cNvPr id="15" name="Ellips 14">
            <a:extLst>
              <a:ext uri="{FF2B5EF4-FFF2-40B4-BE49-F238E27FC236}">
                <a16:creationId xmlns:a16="http://schemas.microsoft.com/office/drawing/2014/main" id="{37E44E25-3991-474E-AD7B-38E8CFD4EB5B}"/>
              </a:ext>
              <a:ext uri="{C183D7F6-B498-43B3-948B-1728B52AA6E4}">
                <adec:decorative xmlns:adec="http://schemas.microsoft.com/office/drawing/2017/decorative" val="1"/>
              </a:ext>
            </a:extLst>
          </p:cNvPr>
          <p:cNvSpPr/>
          <p:nvPr/>
        </p:nvSpPr>
        <p:spPr>
          <a:xfrm>
            <a:off x="10455180" y="4329091"/>
            <a:ext cx="1041400" cy="1522113"/>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Tree>
    <p:extLst>
      <p:ext uri="{BB962C8B-B14F-4D97-AF65-F5344CB8AC3E}">
        <p14:creationId xmlns:p14="http://schemas.microsoft.com/office/powerpoint/2010/main" val="3584593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descr="Tack sida">
            <a:extLst>
              <a:ext uri="{FF2B5EF4-FFF2-40B4-BE49-F238E27FC236}">
                <a16:creationId xmlns:a16="http://schemas.microsoft.com/office/drawing/2014/main" id="{AFD1AD97-C992-4EB9-9562-C0374168D5F4}"/>
              </a:ext>
            </a:extLst>
          </p:cNvPr>
          <p:cNvSpPr txBox="1"/>
          <p:nvPr/>
        </p:nvSpPr>
        <p:spPr>
          <a:xfrm>
            <a:off x="1473200" y="825500"/>
            <a:ext cx="8712200" cy="1200329"/>
          </a:xfrm>
          <a:prstGeom prst="rect">
            <a:avLst/>
          </a:prstGeom>
          <a:noFill/>
        </p:spPr>
        <p:txBody>
          <a:bodyPr wrap="square" rtlCol="0">
            <a:spAutoFit/>
          </a:bodyPr>
          <a:lstStyle/>
          <a:p>
            <a:r>
              <a:rPr lang="sv-SE" sz="3600" dirty="0">
                <a:solidFill>
                  <a:srgbClr val="FFFFFF"/>
                </a:solidFill>
              </a:rPr>
              <a:t>Tack för erat engagemang och bidrag till</a:t>
            </a:r>
          </a:p>
          <a:p>
            <a:r>
              <a:rPr lang="sv-SE" sz="3600" dirty="0">
                <a:solidFill>
                  <a:srgbClr val="FFFFFF"/>
                </a:solidFill>
              </a:rPr>
              <a:t>omställningen mot en nära vård!</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AE429E-BF46-4D96-8B10-9B24776D6F6E}"/>
              </a:ext>
            </a:extLst>
          </p:cNvPr>
          <p:cNvSpPr>
            <a:spLocks noGrp="1"/>
          </p:cNvSpPr>
          <p:nvPr>
            <p:ph type="title"/>
          </p:nvPr>
        </p:nvSpPr>
        <p:spPr/>
        <p:txBody>
          <a:bodyPr/>
          <a:lstStyle/>
          <a:p>
            <a:r>
              <a:rPr lang="sv-SE" dirty="0"/>
              <a:t>Studieanvisningar</a:t>
            </a:r>
          </a:p>
        </p:txBody>
      </p:sp>
      <p:sp>
        <p:nvSpPr>
          <p:cNvPr id="3" name="Platshållare för datum 2">
            <a:extLst>
              <a:ext uri="{FF2B5EF4-FFF2-40B4-BE49-F238E27FC236}">
                <a16:creationId xmlns:a16="http://schemas.microsoft.com/office/drawing/2014/main" id="{D2C13A4B-C562-4FBB-8C58-25CC86671CEC}"/>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1EE77191-DC52-41F3-A36F-45A621D91819}"/>
              </a:ext>
            </a:extLst>
          </p:cNvPr>
          <p:cNvSpPr>
            <a:spLocks noGrp="1"/>
          </p:cNvSpPr>
          <p:nvPr>
            <p:ph type="ftr" sz="quarter" idx="11"/>
          </p:nvPr>
        </p:nvSpPr>
        <p:spPr/>
        <p:txBody>
          <a:bodyPr/>
          <a:lstStyle/>
          <a:p>
            <a:r>
              <a:rPr lang="sv-SE" dirty="0"/>
              <a:t>Sveriges kunskapsmyndighet för vård och omsorg </a:t>
            </a:r>
          </a:p>
        </p:txBody>
      </p:sp>
      <p:sp>
        <p:nvSpPr>
          <p:cNvPr id="5" name="Platshållare för text 4">
            <a:extLst>
              <a:ext uri="{FF2B5EF4-FFF2-40B4-BE49-F238E27FC236}">
                <a16:creationId xmlns:a16="http://schemas.microsoft.com/office/drawing/2014/main" id="{E0C75653-113E-4CDD-9200-17AC5D2EA006}"/>
              </a:ext>
            </a:extLst>
          </p:cNvPr>
          <p:cNvSpPr>
            <a:spLocks noGrp="1"/>
          </p:cNvSpPr>
          <p:nvPr>
            <p:ph type="body" sz="quarter" idx="13"/>
          </p:nvPr>
        </p:nvSpPr>
        <p:spPr>
          <a:xfrm>
            <a:off x="1068917" y="2059200"/>
            <a:ext cx="9268800" cy="3708400"/>
          </a:xfrm>
        </p:spPr>
        <p:txBody>
          <a:bodyPr/>
          <a:lstStyle/>
          <a:p>
            <a:r>
              <a:rPr lang="sv-SE" sz="2400" b="0" dirty="0">
                <a:solidFill>
                  <a:srgbClr val="002B45"/>
                </a:solidFill>
              </a:rPr>
              <a:t>Materialet kan användas för egen reflektion eller som underlag för reflektion i grupp. Det går bra att välja ut delar att använda på t.ex. en arbetsplatsträff eller inför ett utvecklingsarbete.</a:t>
            </a:r>
          </a:p>
          <a:p>
            <a:r>
              <a:rPr lang="sv-SE" sz="2400" b="0" dirty="0">
                <a:solidFill>
                  <a:srgbClr val="002B45"/>
                </a:solidFill>
              </a:rPr>
              <a:t>Diskussionsområden är ett komplement till </a:t>
            </a:r>
            <a:r>
              <a:rPr lang="sv-SE" sz="2400" dirty="0">
                <a:solidFill>
                  <a:srgbClr val="002B45"/>
                </a:solidFill>
              </a:rPr>
              <a:t>Hälso- och sjukvård i hemmet – Personcentrerad vård och rehabilitering</a:t>
            </a:r>
            <a:r>
              <a:rPr lang="sv-SE" sz="2400" b="0" dirty="0">
                <a:solidFill>
                  <a:srgbClr val="002B45"/>
                </a:solidFill>
              </a:rPr>
              <a:t>. </a:t>
            </a:r>
          </a:p>
          <a:p>
            <a:r>
              <a:rPr lang="sv-SE" sz="2400" b="0" dirty="0">
                <a:solidFill>
                  <a:srgbClr val="002B45"/>
                </a:solidFill>
              </a:rPr>
              <a:t>Utse gärna någon som håller i reflektionssamtalen, som förberedelser finns ett separat dokument </a:t>
            </a:r>
            <a:r>
              <a:rPr lang="sv-SE" sz="2400" b="0" i="1" dirty="0">
                <a:solidFill>
                  <a:srgbClr val="002B45"/>
                </a:solidFill>
              </a:rPr>
              <a:t>Instruktioner till reflektionsfrågor kommunal rehabilitering.</a:t>
            </a:r>
          </a:p>
          <a:p>
            <a:pPr lvl="0"/>
            <a:r>
              <a:rPr lang="sv-SE" sz="2400" b="0" dirty="0">
                <a:solidFill>
                  <a:srgbClr val="002B45"/>
                </a:solidFill>
              </a:rPr>
              <a:t>I </a:t>
            </a:r>
            <a:r>
              <a:rPr lang="sv-SE" sz="2400" b="0" i="1" dirty="0">
                <a:solidFill>
                  <a:srgbClr val="002B45"/>
                </a:solidFill>
              </a:rPr>
              <a:t>Anteckningar</a:t>
            </a:r>
            <a:r>
              <a:rPr lang="sv-SE" sz="2400" b="0" dirty="0">
                <a:solidFill>
                  <a:srgbClr val="002B45"/>
                </a:solidFill>
              </a:rPr>
              <a:t> hittar ni stöd till den som håller i samtalen</a:t>
            </a:r>
            <a:endParaRPr lang="sv-SE" sz="2400" dirty="0"/>
          </a:p>
        </p:txBody>
      </p:sp>
      <p:pic>
        <p:nvPicPr>
          <p:cNvPr id="1026" name="Picture 2">
            <a:extLst>
              <a:ext uri="{FF2B5EF4-FFF2-40B4-BE49-F238E27FC236}">
                <a16:creationId xmlns:a16="http://schemas.microsoft.com/office/drawing/2014/main" id="{D5421BC3-827F-4E66-B9DB-E3F3EFEDE235}"/>
              </a:ext>
              <a:ext uri="{C183D7F6-B498-43B3-948B-1728B52AA6E4}">
                <adec:decorative xmlns:adec="http://schemas.microsoft.com/office/drawing/2017/decorative" val="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003728" y="530815"/>
            <a:ext cx="900000" cy="80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7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Bilden består av tre olika cirklar med olika budskap. En cirkel har ett foto med en man i sjukhuskläder som pratar med en annan man, de tittar båda ner på en läsplatta. Texten i cirkeln är: Enkelt och tryggt att få vård i primärvården. Den andra cirkeln har ett foto på en man i sjukvårdskläder som tar blodtryck på en patient. Texten i cirkeln är: Inbyggt att stödja invånarna att ta hand om sin hälsa. Den tredje cirkeln innehåller ett foto på en kvinna i sjukvårdskläder som pratar med en äldre kvinna, de sitter vid ett bord. Texten i cirkeln är: Prioriterat att förebygga mer omfattande vårdbehov. &#10;">
            <a:extLst>
              <a:ext uri="{FF2B5EF4-FFF2-40B4-BE49-F238E27FC236}">
                <a16:creationId xmlns:a16="http://schemas.microsoft.com/office/drawing/2014/main" id="{77049318-E24C-47FD-92DA-0D19B70AEFFC}"/>
              </a:ext>
            </a:extLst>
          </p:cNvPr>
          <p:cNvPicPr>
            <a:picLocks noChangeAspect="1"/>
          </p:cNvPicPr>
          <p:nvPr/>
        </p:nvPicPr>
        <p:blipFill rotWithShape="1">
          <a:blip r:embed="rId3"/>
          <a:srcRect l="3216" t="21200" r="2927" b="7329"/>
          <a:stretch/>
        </p:blipFill>
        <p:spPr>
          <a:xfrm>
            <a:off x="962065" y="1563981"/>
            <a:ext cx="8448636" cy="4548256"/>
          </a:xfrm>
          <a:prstGeom prst="rect">
            <a:avLst/>
          </a:prstGeom>
        </p:spPr>
      </p:pic>
      <p:sp>
        <p:nvSpPr>
          <p:cNvPr id="2" name="Platshållare för datum 1"/>
          <p:cNvSpPr>
            <a:spLocks noGrp="1"/>
          </p:cNvSpPr>
          <p:nvPr>
            <p:ph type="dt" sz="half" idx="10"/>
          </p:nvPr>
        </p:nvSpPr>
        <p:spPr/>
        <p:txBody>
          <a:bodyPr/>
          <a:lstStyle/>
          <a:p>
            <a:endParaRPr lang="sv-SE" dirty="0"/>
          </a:p>
        </p:txBody>
      </p:sp>
      <p:sp>
        <p:nvSpPr>
          <p:cNvPr id="3" name="Rubrik 2"/>
          <p:cNvSpPr>
            <a:spLocks noGrp="1"/>
          </p:cNvSpPr>
          <p:nvPr>
            <p:ph type="title"/>
          </p:nvPr>
        </p:nvSpPr>
        <p:spPr/>
        <p:txBody>
          <a:bodyPr/>
          <a:lstStyle/>
          <a:p>
            <a:r>
              <a:rPr lang="sv-SE" sz="4000" dirty="0"/>
              <a:t>I en god och nära vård är det:</a:t>
            </a:r>
          </a:p>
        </p:txBody>
      </p:sp>
      <p:sp>
        <p:nvSpPr>
          <p:cNvPr id="7" name="Footer Placeholder 6">
            <a:extLst>
              <a:ext uri="{FF2B5EF4-FFF2-40B4-BE49-F238E27FC236}">
                <a16:creationId xmlns:a16="http://schemas.microsoft.com/office/drawing/2014/main" id="{A2A2EB2A-73FA-4001-92DF-B81C5745287C}"/>
              </a:ext>
            </a:extLst>
          </p:cNvPr>
          <p:cNvSpPr>
            <a:spLocks noGrp="1"/>
          </p:cNvSpPr>
          <p:nvPr>
            <p:ph type="ftr" sz="quarter" idx="11"/>
          </p:nvPr>
        </p:nvSpPr>
        <p:spPr/>
        <p:txBody>
          <a:bodyPr/>
          <a:lstStyle/>
          <a:p>
            <a:r>
              <a:rPr lang="sv-SE"/>
              <a:t>Sveriges kunskapsmyndighet för vård och omsorg </a:t>
            </a:r>
            <a:endParaRPr lang="sv-SE" dirty="0"/>
          </a:p>
        </p:txBody>
      </p:sp>
    </p:spTree>
    <p:extLst>
      <p:ext uri="{BB962C8B-B14F-4D97-AF65-F5344CB8AC3E}">
        <p14:creationId xmlns:p14="http://schemas.microsoft.com/office/powerpoint/2010/main" val="239478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
          <p:cNvSpPr>
            <a:spLocks noGrp="1"/>
          </p:cNvSpPr>
          <p:nvPr>
            <p:ph type="title"/>
          </p:nvPr>
        </p:nvSpPr>
        <p:spPr>
          <a:xfrm>
            <a:off x="1068917" y="687600"/>
            <a:ext cx="9268800" cy="1296144"/>
          </a:xfrm>
        </p:spPr>
        <p:txBody>
          <a:bodyPr/>
          <a:lstStyle/>
          <a:p>
            <a:r>
              <a:rPr lang="sv-SE" dirty="0"/>
              <a:t>Reflektionsområden rehabilitering i hemmet</a:t>
            </a:r>
            <a:br>
              <a:rPr lang="sv-SE" sz="3200" dirty="0"/>
            </a:br>
            <a:endParaRPr lang="sv-SE" dirty="0"/>
          </a:p>
        </p:txBody>
      </p:sp>
      <p:sp>
        <p:nvSpPr>
          <p:cNvPr id="10" name="Ellips 9" descr="Tonplatta"/>
          <p:cNvSpPr/>
          <p:nvPr/>
        </p:nvSpPr>
        <p:spPr>
          <a:xfrm>
            <a:off x="1117908" y="2959100"/>
            <a:ext cx="2195281" cy="1985485"/>
          </a:xfrm>
          <a:prstGeom prst="ellipse">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b="1" dirty="0">
                <a:solidFill>
                  <a:srgbClr val="000000"/>
                </a:solidFill>
              </a:rPr>
              <a:t>Arbetssätt</a:t>
            </a:r>
          </a:p>
        </p:txBody>
      </p:sp>
      <p:sp>
        <p:nvSpPr>
          <p:cNvPr id="12" name="Ellips 11" descr="Tonplatta"/>
          <p:cNvSpPr/>
          <p:nvPr/>
        </p:nvSpPr>
        <p:spPr>
          <a:xfrm>
            <a:off x="6042116" y="2959100"/>
            <a:ext cx="2195281" cy="1985485"/>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b="1" dirty="0">
              <a:solidFill>
                <a:srgbClr val="000000"/>
              </a:solidFill>
            </a:endParaRPr>
          </a:p>
        </p:txBody>
      </p:sp>
      <p:sp>
        <p:nvSpPr>
          <p:cNvPr id="13" name="textruta 12"/>
          <p:cNvSpPr txBox="1"/>
          <p:nvPr/>
        </p:nvSpPr>
        <p:spPr>
          <a:xfrm>
            <a:off x="5830946" y="3343650"/>
            <a:ext cx="263992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2B45"/>
                </a:solidFill>
                <a:effectLst/>
                <a:uLnTx/>
                <a:uFillTx/>
                <a:latin typeface="Arial" panose="020B0604020202020204"/>
                <a:ea typeface="+mn-ea"/>
                <a:cs typeface="+mn-cs"/>
              </a:rPr>
              <a:t>Strukturerad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2B45"/>
                </a:solidFill>
                <a:effectLst/>
                <a:uLnTx/>
                <a:uFillTx/>
                <a:latin typeface="Arial" panose="020B0604020202020204"/>
                <a:ea typeface="+mn-ea"/>
                <a:cs typeface="+mn-cs"/>
              </a:rPr>
              <a:t>och</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000" b="1" dirty="0">
                <a:solidFill>
                  <a:srgbClr val="002B45"/>
                </a:solidFill>
                <a:latin typeface="Arial" panose="020B0604020202020204"/>
              </a:rPr>
              <a:t>personcentrerad</a:t>
            </a:r>
            <a:endParaRPr kumimoji="0" lang="sv-SE" sz="2000" b="1" i="0" u="none" strike="noStrike" kern="1200" cap="none" spc="0" normalizeH="0" baseline="0" noProof="0" dirty="0">
              <a:ln>
                <a:noFill/>
              </a:ln>
              <a:solidFill>
                <a:srgbClr val="002B45"/>
              </a:solidFill>
              <a:effectLst/>
              <a:uLnTx/>
              <a:uFillTx/>
              <a:latin typeface="Arial" panose="020B0604020202020204"/>
              <a:ea typeface="+mn-ea"/>
              <a:cs typeface="+mn-cs"/>
            </a:endParaRPr>
          </a:p>
        </p:txBody>
      </p:sp>
      <p:sp>
        <p:nvSpPr>
          <p:cNvPr id="14" name="Ellips 13" descr="Tonplatta"/>
          <p:cNvSpPr/>
          <p:nvPr/>
        </p:nvSpPr>
        <p:spPr>
          <a:xfrm>
            <a:off x="8497920" y="2959100"/>
            <a:ext cx="2195281" cy="1985485"/>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b="1" dirty="0">
                <a:solidFill>
                  <a:srgbClr val="002B45"/>
                </a:solidFill>
              </a:rPr>
              <a:t>Evidens-baserad </a:t>
            </a:r>
          </a:p>
        </p:txBody>
      </p:sp>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endParaRPr>
          </a:p>
        </p:txBody>
      </p:sp>
      <p:sp>
        <p:nvSpPr>
          <p:cNvPr id="17" name="Ellips 16" descr="Tonplatta">
            <a:extLst>
              <a:ext uri="{FF2B5EF4-FFF2-40B4-BE49-F238E27FC236}">
                <a16:creationId xmlns:a16="http://schemas.microsoft.com/office/drawing/2014/main" id="{494F0DC4-415A-45F6-A1B3-64AD472120C9}"/>
              </a:ext>
            </a:extLst>
          </p:cNvPr>
          <p:cNvSpPr/>
          <p:nvPr/>
        </p:nvSpPr>
        <p:spPr>
          <a:xfrm>
            <a:off x="3569214" y="2959099"/>
            <a:ext cx="2195281" cy="198548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900" b="1" i="0" u="none" strike="noStrike" kern="1200" cap="none" spc="0" normalizeH="0" baseline="0" noProof="0" dirty="0">
                <a:ln>
                  <a:noFill/>
                </a:ln>
                <a:solidFill>
                  <a:srgbClr val="000000"/>
                </a:solidFill>
                <a:effectLst/>
                <a:uLnTx/>
                <a:uFillTx/>
                <a:latin typeface="Arial" panose="020B0604020202020204"/>
                <a:ea typeface="+mn-ea"/>
                <a:cs typeface="+mn-cs"/>
              </a:rPr>
              <a:t>Samverkan</a:t>
            </a:r>
          </a:p>
        </p:txBody>
      </p:sp>
    </p:spTree>
    <p:extLst>
      <p:ext uri="{BB962C8B-B14F-4D97-AF65-F5344CB8AC3E}">
        <p14:creationId xmlns:p14="http://schemas.microsoft.com/office/powerpoint/2010/main" val="268947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78B268-DFBC-47FB-B972-0B54ABB7C6F2}"/>
              </a:ext>
            </a:extLst>
          </p:cNvPr>
          <p:cNvSpPr>
            <a:spLocks noGrp="1"/>
          </p:cNvSpPr>
          <p:nvPr>
            <p:ph type="title"/>
          </p:nvPr>
        </p:nvSpPr>
        <p:spPr/>
        <p:txBody>
          <a:bodyPr/>
          <a:lstStyle/>
          <a:p>
            <a:r>
              <a:rPr lang="sv-SE" dirty="0"/>
              <a:t>Reflektionsområde: Arbetssätt</a:t>
            </a:r>
          </a:p>
        </p:txBody>
      </p:sp>
      <p:sp>
        <p:nvSpPr>
          <p:cNvPr id="3" name="Platshållare för datum 2">
            <a:extLst>
              <a:ext uri="{FF2B5EF4-FFF2-40B4-BE49-F238E27FC236}">
                <a16:creationId xmlns:a16="http://schemas.microsoft.com/office/drawing/2014/main" id="{ED38A168-DF1B-435E-ADA4-005B49FBED4C}"/>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6AB9F133-FAAA-4356-8894-2BCABAA7CC84}"/>
              </a:ext>
            </a:extLst>
          </p:cNvPr>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text 5">
            <a:extLst>
              <a:ext uri="{FF2B5EF4-FFF2-40B4-BE49-F238E27FC236}">
                <a16:creationId xmlns:a16="http://schemas.microsoft.com/office/drawing/2014/main" id="{3DA0A18D-C97D-4676-A098-D94AA9C3D179}"/>
              </a:ext>
            </a:extLst>
          </p:cNvPr>
          <p:cNvSpPr>
            <a:spLocks noGrp="1"/>
          </p:cNvSpPr>
          <p:nvPr>
            <p:ph type="body" sz="quarter" idx="15"/>
          </p:nvPr>
        </p:nvSpPr>
        <p:spPr/>
        <p:txBody>
          <a:bodyPr/>
          <a:lstStyle/>
          <a:p>
            <a:endParaRPr lang="sv-SE"/>
          </a:p>
        </p:txBody>
      </p:sp>
      <p:sp>
        <p:nvSpPr>
          <p:cNvPr id="7" name="Pratbubbla: oval 6">
            <a:extLst>
              <a:ext uri="{FF2B5EF4-FFF2-40B4-BE49-F238E27FC236}">
                <a16:creationId xmlns:a16="http://schemas.microsoft.com/office/drawing/2014/main" id="{F8EA59AF-6EE7-4CC0-8DD3-E5B8792CF5E2}"/>
              </a:ext>
            </a:extLst>
          </p:cNvPr>
          <p:cNvSpPr/>
          <p:nvPr/>
        </p:nvSpPr>
        <p:spPr>
          <a:xfrm>
            <a:off x="5095875" y="1929206"/>
            <a:ext cx="2000250" cy="1245870"/>
          </a:xfrm>
          <a:prstGeom prst="wedgeEllipseCallou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chemeClr val="tx1"/>
                </a:solidFill>
              </a:rPr>
              <a:t>Team</a:t>
            </a:r>
          </a:p>
        </p:txBody>
      </p:sp>
      <p:sp>
        <p:nvSpPr>
          <p:cNvPr id="8" name="Pratbubbla: oval 7">
            <a:extLst>
              <a:ext uri="{FF2B5EF4-FFF2-40B4-BE49-F238E27FC236}">
                <a16:creationId xmlns:a16="http://schemas.microsoft.com/office/drawing/2014/main" id="{8EB6BC1E-FCF3-4EE6-A890-0BD60091EFC3}"/>
              </a:ext>
            </a:extLst>
          </p:cNvPr>
          <p:cNvSpPr/>
          <p:nvPr/>
        </p:nvSpPr>
        <p:spPr>
          <a:xfrm>
            <a:off x="6251653" y="3584257"/>
            <a:ext cx="2752371" cy="1245870"/>
          </a:xfrm>
          <a:prstGeom prst="wedgeEllipseCallou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chemeClr val="tx1"/>
                </a:solidFill>
              </a:rPr>
              <a:t>Rehabiliterande arbetssätt</a:t>
            </a:r>
          </a:p>
        </p:txBody>
      </p:sp>
      <p:sp>
        <p:nvSpPr>
          <p:cNvPr id="9" name="Pratbubbla: oval 8">
            <a:extLst>
              <a:ext uri="{FF2B5EF4-FFF2-40B4-BE49-F238E27FC236}">
                <a16:creationId xmlns:a16="http://schemas.microsoft.com/office/drawing/2014/main" id="{8FE6B702-8343-4427-989A-B70523111D00}"/>
              </a:ext>
            </a:extLst>
          </p:cNvPr>
          <p:cNvSpPr/>
          <p:nvPr/>
        </p:nvSpPr>
        <p:spPr>
          <a:xfrm>
            <a:off x="1071793" y="1960882"/>
            <a:ext cx="2974426" cy="1403478"/>
          </a:xfrm>
          <a:prstGeom prst="wedgeEllipseCallout">
            <a:avLst>
              <a:gd name="adj1" fmla="val 30573"/>
              <a:gd name="adj2" fmla="val 57614"/>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chemeClr val="tx1"/>
                </a:solidFill>
              </a:rPr>
              <a:t>Hälsofrämjande förhållningssätt</a:t>
            </a:r>
          </a:p>
        </p:txBody>
      </p:sp>
      <p:sp>
        <p:nvSpPr>
          <p:cNvPr id="10" name="Pratbubbla: oval 9">
            <a:extLst>
              <a:ext uri="{FF2B5EF4-FFF2-40B4-BE49-F238E27FC236}">
                <a16:creationId xmlns:a16="http://schemas.microsoft.com/office/drawing/2014/main" id="{FBC4AE99-E0FE-45C8-8997-E914EF41C199}"/>
              </a:ext>
            </a:extLst>
          </p:cNvPr>
          <p:cNvSpPr/>
          <p:nvPr/>
        </p:nvSpPr>
        <p:spPr>
          <a:xfrm>
            <a:off x="3107919" y="3733875"/>
            <a:ext cx="2564130" cy="1245870"/>
          </a:xfrm>
          <a:prstGeom prst="wedgeEllipseCallout">
            <a:avLst>
              <a:gd name="adj1" fmla="val 32881"/>
              <a:gd name="adj2" fmla="val 61583"/>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chemeClr val="tx1"/>
                </a:solidFill>
              </a:rPr>
              <a:t>Reablement</a:t>
            </a:r>
          </a:p>
        </p:txBody>
      </p:sp>
      <p:sp>
        <p:nvSpPr>
          <p:cNvPr id="11" name="Ellips 10" descr="Tonplatta">
            <a:extLst>
              <a:ext uri="{FF2B5EF4-FFF2-40B4-BE49-F238E27FC236}">
                <a16:creationId xmlns:a16="http://schemas.microsoft.com/office/drawing/2014/main" id="{F2A38572-3C69-40B7-B5C5-67BAB147542B}"/>
              </a:ext>
            </a:extLst>
          </p:cNvPr>
          <p:cNvSpPr/>
          <p:nvPr/>
        </p:nvSpPr>
        <p:spPr>
          <a:xfrm>
            <a:off x="9383670" y="1044415"/>
            <a:ext cx="2195281" cy="1985485"/>
          </a:xfrm>
          <a:prstGeom prst="ellipse">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b="1" dirty="0">
                <a:solidFill>
                  <a:srgbClr val="000000"/>
                </a:solidFill>
              </a:rPr>
              <a:t>Arbetssätt</a:t>
            </a:r>
          </a:p>
        </p:txBody>
      </p:sp>
    </p:spTree>
    <p:extLst>
      <p:ext uri="{BB962C8B-B14F-4D97-AF65-F5344CB8AC3E}">
        <p14:creationId xmlns:p14="http://schemas.microsoft.com/office/powerpoint/2010/main" val="1577850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ktangel 17" descr="Tonplatta"/>
          <p:cNvSpPr/>
          <p:nvPr/>
        </p:nvSpPr>
        <p:spPr>
          <a:xfrm>
            <a:off x="0" y="807720"/>
            <a:ext cx="12192000" cy="123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26" name="Rubrik 25">
            <a:extLst>
              <a:ext uri="{FF2B5EF4-FFF2-40B4-BE49-F238E27FC236}">
                <a16:creationId xmlns:a16="http://schemas.microsoft.com/office/drawing/2014/main" id="{1CB2E863-FE60-4160-9540-96AED16B08BB}"/>
              </a:ext>
            </a:extLst>
          </p:cNvPr>
          <p:cNvSpPr>
            <a:spLocks noGrp="1"/>
          </p:cNvSpPr>
          <p:nvPr>
            <p:ph type="title"/>
          </p:nvPr>
        </p:nvSpPr>
        <p:spPr/>
        <p:txBody>
          <a:bodyPr/>
          <a:lstStyle/>
          <a:p>
            <a:r>
              <a:rPr lang="sv-SE" dirty="0">
                <a:solidFill>
                  <a:srgbClr val="002B45"/>
                </a:solidFill>
              </a:rPr>
              <a:t>Arbetssätt</a:t>
            </a:r>
            <a:endParaRPr lang="sv-SE" dirty="0"/>
          </a:p>
        </p:txBody>
      </p:sp>
      <p:sp>
        <p:nvSpPr>
          <p:cNvPr id="7" name="Platshållare för datum 6"/>
          <p:cNvSpPr>
            <a:spLocks noGrp="1"/>
          </p:cNvSpPr>
          <p:nvPr>
            <p:ph type="dt" sz="half" idx="10"/>
          </p:nvPr>
        </p:nvSpPr>
        <p:spPr/>
        <p:txBody>
          <a:bodyPr/>
          <a:lstStyle/>
          <a:p>
            <a:endParaRPr lang="sv-SE" dirty="0"/>
          </a:p>
        </p:txBody>
      </p:sp>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p:txBody>
          <a:bodyPr/>
          <a:lstStyle/>
          <a:p>
            <a:r>
              <a:rPr lang="sv-SE"/>
              <a:t>Sveriges kunskapsmyndighet för vård och omsorg </a:t>
            </a:r>
            <a:endParaRPr lang="sv-SE" dirty="0"/>
          </a:p>
        </p:txBody>
      </p:sp>
      <p:sp>
        <p:nvSpPr>
          <p:cNvPr id="28" name="Platshållare för text 27">
            <a:extLst>
              <a:ext uri="{FF2B5EF4-FFF2-40B4-BE49-F238E27FC236}">
                <a16:creationId xmlns:a16="http://schemas.microsoft.com/office/drawing/2014/main" id="{C4658DEB-723E-4B8B-B214-DC777947AC19}"/>
              </a:ext>
            </a:extLst>
          </p:cNvPr>
          <p:cNvSpPr>
            <a:spLocks noGrp="1"/>
          </p:cNvSpPr>
          <p:nvPr>
            <p:ph type="body" sz="quarter" idx="15"/>
          </p:nvPr>
        </p:nvSpPr>
        <p:spPr/>
        <p:txBody>
          <a:bodyPr/>
          <a:lstStyle/>
          <a:p>
            <a:endParaRPr lang="sv-SE"/>
          </a:p>
        </p:txBody>
      </p:sp>
      <p:grpSp>
        <p:nvGrpSpPr>
          <p:cNvPr id="8" name="Grupp 7" descr="Bilden vi ser beskriver att rehabilitering i hemmet sker på olika nivåer, dels det stöd som individen får för att vara så aktiv som möjligt genom att organisationen och omsorgspersonalen har ett hälsofrämjandeförhållningssätt, samt ett rehabiliterande arbetssätt. Dels att rehabiliteringen inom hälso- och sjukvården kan ges via team, i en direkt kontakt mellan legitimerad personal och patienter samt som egenvård. Vid egenvård kan patienten behöva stöd och hjälp av någon annan t.ex. av anhöriga, omsorgspersonal eller personliga assistenter. Dessa kan sin tur behöva stöd från den legitimerade personalen&#10;">
            <a:extLst>
              <a:ext uri="{FF2B5EF4-FFF2-40B4-BE49-F238E27FC236}">
                <a16:creationId xmlns:a16="http://schemas.microsoft.com/office/drawing/2014/main" id="{BFBD9C02-9898-43D1-9E6D-EA69A501C0EE}"/>
              </a:ext>
            </a:extLst>
          </p:cNvPr>
          <p:cNvGrpSpPr>
            <a:grpSpLocks noChangeAspect="1"/>
          </p:cNvGrpSpPr>
          <p:nvPr/>
        </p:nvGrpSpPr>
        <p:grpSpPr>
          <a:xfrm>
            <a:off x="1069200" y="2188352"/>
            <a:ext cx="8964301" cy="3720162"/>
            <a:chOff x="1070579" y="434848"/>
            <a:chExt cx="10020754" cy="5486701"/>
          </a:xfrm>
        </p:grpSpPr>
        <p:sp>
          <p:nvSpPr>
            <p:cNvPr id="9" name="Rektangel 8">
              <a:extLst>
                <a:ext uri="{FF2B5EF4-FFF2-40B4-BE49-F238E27FC236}">
                  <a16:creationId xmlns:a16="http://schemas.microsoft.com/office/drawing/2014/main" id="{76FD08F2-7DE8-4B74-8697-D8E18C1A0D14}"/>
                </a:ext>
              </a:extLst>
            </p:cNvPr>
            <p:cNvSpPr/>
            <p:nvPr/>
          </p:nvSpPr>
          <p:spPr>
            <a:xfrm>
              <a:off x="1070579" y="3773599"/>
              <a:ext cx="10020754" cy="2147950"/>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textruta 9">
              <a:extLst>
                <a:ext uri="{FF2B5EF4-FFF2-40B4-BE49-F238E27FC236}">
                  <a16:creationId xmlns:a16="http://schemas.microsoft.com/office/drawing/2014/main" id="{DD790368-DE65-4332-B616-107266E92670}"/>
                </a:ext>
              </a:extLst>
            </p:cNvPr>
            <p:cNvSpPr txBox="1"/>
            <p:nvPr/>
          </p:nvSpPr>
          <p:spPr>
            <a:xfrm>
              <a:off x="1652832" y="4358255"/>
              <a:ext cx="5813844" cy="101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2B45"/>
                  </a:solidFill>
                  <a:effectLst/>
                  <a:uLnTx/>
                  <a:uFillTx/>
                  <a:latin typeface="Arial" panose="020B0604020202020204"/>
                  <a:ea typeface="+mn-ea"/>
                  <a:cs typeface="+mn-cs"/>
                </a:rPr>
                <a:t>Hälsofrämjande förhållningssätt och rehabiliterande arbetssätt</a:t>
              </a:r>
            </a:p>
          </p:txBody>
        </p:sp>
        <p:sp>
          <p:nvSpPr>
            <p:cNvPr id="11" name="Rektangel 10">
              <a:extLst>
                <a:ext uri="{FF2B5EF4-FFF2-40B4-BE49-F238E27FC236}">
                  <a16:creationId xmlns:a16="http://schemas.microsoft.com/office/drawing/2014/main" id="{2833AD8D-F4D4-44F5-A49B-872359A7301F}"/>
                </a:ext>
              </a:extLst>
            </p:cNvPr>
            <p:cNvSpPr/>
            <p:nvPr/>
          </p:nvSpPr>
          <p:spPr>
            <a:xfrm>
              <a:off x="7805130" y="434848"/>
              <a:ext cx="3256031" cy="3214428"/>
            </a:xfrm>
            <a:prstGeom prst="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425"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Ellips 11">
              <a:extLst>
                <a:ext uri="{FF2B5EF4-FFF2-40B4-BE49-F238E27FC236}">
                  <a16:creationId xmlns:a16="http://schemas.microsoft.com/office/drawing/2014/main" id="{E9050D4A-3298-4E3F-B4E4-05BC57AABFD3}"/>
                </a:ext>
                <a:ext uri="{C183D7F6-B498-43B3-948B-1728B52AA6E4}">
                  <adec:decorative xmlns:adec="http://schemas.microsoft.com/office/drawing/2017/decorative" val="1"/>
                </a:ext>
              </a:extLst>
            </p:cNvPr>
            <p:cNvSpPr/>
            <p:nvPr/>
          </p:nvSpPr>
          <p:spPr>
            <a:xfrm>
              <a:off x="8690575" y="1699524"/>
              <a:ext cx="1463396" cy="1842142"/>
            </a:xfrm>
            <a:prstGeom prst="ellipse">
              <a:avLst/>
            </a:prstGeom>
            <a:blipFill>
              <a:blip r:embed="rId3"/>
              <a:srcRect/>
              <a:stretch>
                <a:fillRect l="-25000" r="-25000"/>
              </a:stretch>
            </a:blipFill>
            <a:ln w="12700">
              <a:solidFill>
                <a:srgbClr val="FFFFF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textruta 12">
              <a:extLst>
                <a:ext uri="{FF2B5EF4-FFF2-40B4-BE49-F238E27FC236}">
                  <a16:creationId xmlns:a16="http://schemas.microsoft.com/office/drawing/2014/main" id="{985EAEE9-4769-4E24-BA17-B676CC892037}"/>
                </a:ext>
              </a:extLst>
            </p:cNvPr>
            <p:cNvSpPr txBox="1"/>
            <p:nvPr/>
          </p:nvSpPr>
          <p:spPr>
            <a:xfrm>
              <a:off x="7898912" y="531719"/>
              <a:ext cx="3052616" cy="12305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2B45"/>
                  </a:solidFill>
                  <a:effectLst/>
                  <a:uLnTx/>
                  <a:uFillTx/>
                  <a:latin typeface="Arial" panose="020B0604020202020204"/>
                  <a:ea typeface="+mn-ea"/>
                  <a:cs typeface="+mn-cs"/>
                </a:rPr>
                <a:t>Egenvård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 b="1" i="0" u="none" strike="noStrike" kern="1200" cap="none" spc="0" normalizeH="0" baseline="0" noProof="0" dirty="0">
                  <a:ln>
                    <a:noFill/>
                  </a:ln>
                  <a:solidFill>
                    <a:srgbClr val="002B45"/>
                  </a:solidFill>
                  <a:effectLst/>
                  <a:uLnTx/>
                  <a:uFillTx/>
                  <a:latin typeface="Arial" panose="020B0604020202020204"/>
                  <a:ea typeface="+mn-ea"/>
                  <a:cs typeface="+mn-cs"/>
                </a:rPr>
                <a:t> </a:t>
              </a:r>
              <a:br>
                <a:rPr kumimoji="0" lang="sv-SE" sz="1800" b="0" i="0" u="none" strike="noStrike" kern="1200" cap="none" spc="0" normalizeH="0" baseline="0" noProof="0" dirty="0">
                  <a:ln>
                    <a:noFill/>
                  </a:ln>
                  <a:solidFill>
                    <a:srgbClr val="002B45"/>
                  </a:solidFill>
                  <a:effectLst/>
                  <a:uLnTx/>
                  <a:uFillTx/>
                  <a:latin typeface="Arial" panose="020B0604020202020204"/>
                  <a:ea typeface="+mn-ea"/>
                  <a:cs typeface="+mn-cs"/>
                </a:rPr>
              </a:br>
              <a:r>
                <a:rPr kumimoji="0" lang="sv-SE" sz="1400" b="0" i="0" u="none" strike="noStrike" kern="1200" cap="none" spc="0" normalizeH="0" baseline="0" noProof="0" dirty="0">
                  <a:ln>
                    <a:noFill/>
                  </a:ln>
                  <a:solidFill>
                    <a:srgbClr val="002B45"/>
                  </a:solidFill>
                  <a:effectLst/>
                  <a:uLnTx/>
                  <a:uFillTx/>
                  <a:latin typeface="Arial" panose="020B0604020202020204"/>
                  <a:ea typeface="+mn-ea"/>
                  <a:cs typeface="+mn-cs"/>
                </a:rPr>
                <a:t>utförd av personen själv eller med stöd av någon annan</a:t>
              </a:r>
              <a:endParaRPr kumimoji="0" lang="sv-SE" sz="1100" b="0" i="0" u="none" strike="noStrike" kern="1200" cap="none" spc="0" normalizeH="0" baseline="0" noProof="0" dirty="0">
                <a:ln>
                  <a:noFill/>
                </a:ln>
                <a:solidFill>
                  <a:srgbClr val="002B45"/>
                </a:solidFill>
                <a:effectLst/>
                <a:uLnTx/>
                <a:uFillTx/>
                <a:latin typeface="Arial" panose="020B0604020202020204"/>
                <a:ea typeface="+mn-ea"/>
                <a:cs typeface="+mn-cs"/>
              </a:endParaRPr>
            </a:p>
          </p:txBody>
        </p:sp>
        <p:sp>
          <p:nvSpPr>
            <p:cNvPr id="14" name="Rektangel 13">
              <a:extLst>
                <a:ext uri="{FF2B5EF4-FFF2-40B4-BE49-F238E27FC236}">
                  <a16:creationId xmlns:a16="http://schemas.microsoft.com/office/drawing/2014/main" id="{E5B392ED-1DE1-41F0-9B68-2680B94AA4FF}"/>
                </a:ext>
              </a:extLst>
            </p:cNvPr>
            <p:cNvSpPr/>
            <p:nvPr/>
          </p:nvSpPr>
          <p:spPr>
            <a:xfrm>
              <a:off x="4437854" y="435007"/>
              <a:ext cx="3256031" cy="3214428"/>
            </a:xfrm>
            <a:prstGeom prst="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425"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Ellips 14">
              <a:extLst>
                <a:ext uri="{FF2B5EF4-FFF2-40B4-BE49-F238E27FC236}">
                  <a16:creationId xmlns:a16="http://schemas.microsoft.com/office/drawing/2014/main" id="{519AA241-34DF-47C3-8998-CEBE460D3C14}"/>
                </a:ext>
                <a:ext uri="{C183D7F6-B498-43B3-948B-1728B52AA6E4}">
                  <adec:decorative xmlns:adec="http://schemas.microsoft.com/office/drawing/2017/decorative" val="1"/>
                </a:ext>
              </a:extLst>
            </p:cNvPr>
            <p:cNvSpPr/>
            <p:nvPr/>
          </p:nvSpPr>
          <p:spPr>
            <a:xfrm>
              <a:off x="5423552" y="1671044"/>
              <a:ext cx="1364767" cy="1838515"/>
            </a:xfrm>
            <a:prstGeom prst="ellipse">
              <a:avLst/>
            </a:prstGeom>
            <a:blipFill rotWithShape="1">
              <a:blip r:embed="rId4"/>
              <a:stretch>
                <a:fillRect/>
              </a:stretch>
            </a:blipFill>
            <a:ln w="12700">
              <a:solidFill>
                <a:srgbClr val="FFFFF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textruta 15">
              <a:extLst>
                <a:ext uri="{FF2B5EF4-FFF2-40B4-BE49-F238E27FC236}">
                  <a16:creationId xmlns:a16="http://schemas.microsoft.com/office/drawing/2014/main" id="{FF2BD0B5-FD72-408B-A79C-2DF0527675DA}"/>
                </a:ext>
              </a:extLst>
            </p:cNvPr>
            <p:cNvSpPr txBox="1"/>
            <p:nvPr/>
          </p:nvSpPr>
          <p:spPr>
            <a:xfrm>
              <a:off x="4559754" y="511239"/>
              <a:ext cx="3092363" cy="12305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2B45"/>
                  </a:solidFill>
                  <a:effectLst/>
                  <a:uLnTx/>
                  <a:uFillTx/>
                  <a:latin typeface="Arial" panose="020B0604020202020204"/>
                  <a:ea typeface="+mn-ea"/>
                  <a:cs typeface="+mn-cs"/>
                </a:rPr>
                <a:t>Unimodal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 b="0" i="0" u="none" strike="noStrike" kern="1200" cap="none" spc="0" normalizeH="0" baseline="0" noProof="0" dirty="0">
                <a:ln>
                  <a:noFill/>
                </a:ln>
                <a:solidFill>
                  <a:srgbClr val="002B4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B45"/>
                  </a:solidFill>
                  <a:effectLst/>
                  <a:uLnTx/>
                  <a:uFillTx/>
                  <a:latin typeface="Arial" panose="020B0604020202020204"/>
                  <a:ea typeface="+mn-ea"/>
                  <a:cs typeface="+mn-cs"/>
                </a:rPr>
                <a:t>Hemrehabilitering utförd av enstaka legitimerad profession</a:t>
              </a:r>
            </a:p>
          </p:txBody>
        </p:sp>
        <p:sp>
          <p:nvSpPr>
            <p:cNvPr id="17" name="Rektangel 16">
              <a:extLst>
                <a:ext uri="{FF2B5EF4-FFF2-40B4-BE49-F238E27FC236}">
                  <a16:creationId xmlns:a16="http://schemas.microsoft.com/office/drawing/2014/main" id="{A8BF0E2D-9059-47A8-81DE-430B454E338D}"/>
                </a:ext>
              </a:extLst>
            </p:cNvPr>
            <p:cNvSpPr/>
            <p:nvPr/>
          </p:nvSpPr>
          <p:spPr>
            <a:xfrm>
              <a:off x="1070579" y="435005"/>
              <a:ext cx="3256031" cy="3214428"/>
            </a:xfrm>
            <a:prstGeom prst="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425"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 name="textruta 18">
              <a:extLst>
                <a:ext uri="{FF2B5EF4-FFF2-40B4-BE49-F238E27FC236}">
                  <a16:creationId xmlns:a16="http://schemas.microsoft.com/office/drawing/2014/main" id="{9725812D-5C20-4A3E-B9B5-A6887DAC7A92}"/>
                </a:ext>
              </a:extLst>
            </p:cNvPr>
            <p:cNvSpPr txBox="1"/>
            <p:nvPr/>
          </p:nvSpPr>
          <p:spPr>
            <a:xfrm>
              <a:off x="1238687" y="511239"/>
              <a:ext cx="3062179" cy="12305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2B45"/>
                  </a:solidFill>
                  <a:effectLst/>
                  <a:uLnTx/>
                  <a:uFillTx/>
                  <a:latin typeface="Arial" panose="020B0604020202020204"/>
                  <a:ea typeface="+mn-ea"/>
                  <a:cs typeface="+mn-cs"/>
                </a:rPr>
                <a:t>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 b="1" i="0" u="none" strike="noStrike" kern="1200" cap="none" spc="0" normalizeH="0" baseline="0" noProof="0" dirty="0">
                <a:ln>
                  <a:noFill/>
                </a:ln>
                <a:solidFill>
                  <a:srgbClr val="002B4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2B45"/>
                  </a:solidFill>
                  <a:effectLst/>
                  <a:uLnTx/>
                  <a:uFillTx/>
                  <a:latin typeface="Arial" panose="020B0604020202020204"/>
                  <a:ea typeface="+mn-ea"/>
                  <a:cs typeface="+mn-cs"/>
                </a:rPr>
                <a:t>Hemrehabilitering utförd av olika professioner i ett team</a:t>
              </a:r>
            </a:p>
          </p:txBody>
        </p:sp>
        <p:pic>
          <p:nvPicPr>
            <p:cNvPr id="21" name="Picture 2">
              <a:extLst>
                <a:ext uri="{FF2B5EF4-FFF2-40B4-BE49-F238E27FC236}">
                  <a16:creationId xmlns:a16="http://schemas.microsoft.com/office/drawing/2014/main" id="{20FE18D0-D8C3-4183-BF6C-476FFFAEEE68}"/>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120" t="11008" r="8861" b="5002"/>
            <a:stretch/>
          </p:blipFill>
          <p:spPr bwMode="auto">
            <a:xfrm>
              <a:off x="2022104" y="1677720"/>
              <a:ext cx="1455509" cy="1831839"/>
            </a:xfrm>
            <a:prstGeom prst="flowChartConnector">
              <a:avLst/>
            </a:prstGeom>
            <a:blipFill rotWithShape="1">
              <a:blip r:embed="rId6"/>
              <a:stretch>
                <a:fillRect/>
              </a:stretch>
            </a:blipFill>
            <a:ln w="12700">
              <a:noFill/>
            </a:ln>
            <a:extLst/>
          </p:spPr>
        </p:pic>
        <p:sp>
          <p:nvSpPr>
            <p:cNvPr id="22" name="Ellips 21">
              <a:extLst>
                <a:ext uri="{FF2B5EF4-FFF2-40B4-BE49-F238E27FC236}">
                  <a16:creationId xmlns:a16="http://schemas.microsoft.com/office/drawing/2014/main" id="{2C92F3D2-58B1-4D0C-B448-B6AAF10FF9BE}"/>
                </a:ext>
                <a:ext uri="{C183D7F6-B498-43B3-948B-1728B52AA6E4}">
                  <adec:decorative xmlns:adec="http://schemas.microsoft.com/office/drawing/2017/decorative" val="1"/>
                </a:ext>
              </a:extLst>
            </p:cNvPr>
            <p:cNvSpPr/>
            <p:nvPr/>
          </p:nvSpPr>
          <p:spPr>
            <a:xfrm>
              <a:off x="7133711" y="3952476"/>
              <a:ext cx="1530404" cy="1826386"/>
            </a:xfrm>
            <a:prstGeom prst="ellipse">
              <a:avLst/>
            </a:prstGeom>
            <a:blipFill rotWithShape="1">
              <a:blip r:embed="rId6"/>
              <a:stretch>
                <a:fillRect/>
              </a:stretch>
            </a:blipFill>
            <a:ln w="127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99205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1E382A2-D0BC-4A3C-98AF-17CB5E96D5B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35682" y="4304207"/>
            <a:ext cx="3662559" cy="1521063"/>
          </a:xfrm>
          <a:prstGeom prst="rect">
            <a:avLst/>
          </a:prstGeom>
        </p:spPr>
      </p:pic>
      <p:sp>
        <p:nvSpPr>
          <p:cNvPr id="20" name="Rubrik 1"/>
          <p:cNvSpPr>
            <a:spLocks noGrp="1"/>
          </p:cNvSpPr>
          <p:nvPr>
            <p:ph type="title"/>
          </p:nvPr>
        </p:nvSpPr>
        <p:spPr>
          <a:xfrm>
            <a:off x="1069200" y="1204254"/>
            <a:ext cx="7314881" cy="587564"/>
          </a:xfrm>
        </p:spPr>
        <p:txBody>
          <a:bodyPr/>
          <a:lstStyle/>
          <a:p>
            <a:r>
              <a:rPr lang="sv-SE" dirty="0">
                <a:solidFill>
                  <a:srgbClr val="002B45"/>
                </a:solidFill>
              </a:rPr>
              <a:t>Arbetssätt</a:t>
            </a:r>
            <a:r>
              <a:rPr lang="sv-SE" sz="3600" dirty="0">
                <a:solidFill>
                  <a:srgbClr val="FFFFFF"/>
                </a:solidFill>
              </a:rPr>
              <a:t> </a:t>
            </a:r>
          </a:p>
        </p:txBody>
      </p:sp>
      <p:sp>
        <p:nvSpPr>
          <p:cNvPr id="25" name="Rektangel 24"/>
          <p:cNvSpPr/>
          <p:nvPr/>
        </p:nvSpPr>
        <p:spPr>
          <a:xfrm>
            <a:off x="1069200" y="2233636"/>
            <a:ext cx="9759280" cy="2585323"/>
          </a:xfrm>
          <a:prstGeom prst="rect">
            <a:avLst/>
          </a:prstGeom>
        </p:spPr>
        <p:txBody>
          <a:bodyPr wrap="square">
            <a:spAutoFit/>
          </a:bodyPr>
          <a:lstStyle/>
          <a:p>
            <a:pPr marL="342900" indent="-342900">
              <a:buFont typeface="+mj-lt"/>
              <a:buAutoNum type="arabicPeriod"/>
            </a:pPr>
            <a:r>
              <a:rPr lang="sv-SE" dirty="0">
                <a:solidFill>
                  <a:schemeClr val="accent4"/>
                </a:solidFill>
              </a:rPr>
              <a:t>Fundera över ungefär vilken fördelning vi har mellan omhändertagande i multiprofessionella team, direkt mellan den legitimerade och patienten (</a:t>
            </a:r>
            <a:r>
              <a:rPr lang="sv-SE" dirty="0" err="1">
                <a:solidFill>
                  <a:schemeClr val="accent4"/>
                </a:solidFill>
              </a:rPr>
              <a:t>unimodal</a:t>
            </a:r>
            <a:r>
              <a:rPr lang="sv-SE" dirty="0">
                <a:solidFill>
                  <a:schemeClr val="accent4"/>
                </a:solidFill>
              </a:rPr>
              <a:t>) och stöd till egenvård.</a:t>
            </a:r>
          </a:p>
          <a:p>
            <a:pPr marL="342900" indent="-342900">
              <a:buFont typeface="+mj-lt"/>
              <a:buAutoNum type="arabicPeriod"/>
            </a:pPr>
            <a:endParaRPr lang="sv-SE" dirty="0">
              <a:solidFill>
                <a:schemeClr val="accent4"/>
              </a:solidFill>
            </a:endParaRPr>
          </a:p>
          <a:p>
            <a:pPr marL="342900" indent="-342900">
              <a:buFont typeface="+mj-lt"/>
              <a:buAutoNum type="arabicPeriod"/>
            </a:pPr>
            <a:r>
              <a:rPr lang="sv-SE" dirty="0">
                <a:solidFill>
                  <a:schemeClr val="accent4"/>
                </a:solidFill>
              </a:rPr>
              <a:t>Är det en medveten fördelning mellan sätten för att nå målgruppernas behov? Är det baserat på målgruppens behov eller personal/organisatoriska lösningar? </a:t>
            </a:r>
          </a:p>
          <a:p>
            <a:pPr marL="342900" indent="-342900">
              <a:buFont typeface="+mj-lt"/>
              <a:buAutoNum type="arabicPeriod"/>
            </a:pPr>
            <a:endParaRPr lang="sv-SE" dirty="0">
              <a:solidFill>
                <a:schemeClr val="accent4"/>
              </a:solidFill>
            </a:endParaRPr>
          </a:p>
          <a:p>
            <a:pPr marL="342900" indent="-342900">
              <a:buFont typeface="+mj-lt"/>
              <a:buAutoNum type="arabicPeriod"/>
            </a:pPr>
            <a:r>
              <a:rPr lang="sv-SE" dirty="0">
                <a:solidFill>
                  <a:schemeClr val="accent4"/>
                </a:solidFill>
              </a:rPr>
              <a:t>Finns det något vi vill förändra?</a:t>
            </a:r>
          </a:p>
          <a:p>
            <a:pPr marL="342900" indent="-342900">
              <a:buFont typeface="+mj-lt"/>
              <a:buAutoNum type="arabicPeriod"/>
            </a:pPr>
            <a:endParaRPr lang="sv-SE" dirty="0">
              <a:solidFill>
                <a:schemeClr val="accent4"/>
              </a:solidFill>
            </a:endParaRPr>
          </a:p>
        </p:txBody>
      </p:sp>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p:txBody>
          <a:bodyPr/>
          <a:lstStyle/>
          <a:p>
            <a:r>
              <a:rPr lang="sv-SE"/>
              <a:t>Sveriges kunskapsmyndighet för vård och omsorg </a:t>
            </a:r>
            <a:endParaRPr lang="sv-SE" dirty="0"/>
          </a:p>
        </p:txBody>
      </p:sp>
      <p:sp>
        <p:nvSpPr>
          <p:cNvPr id="7" name="Platshållare för datum 6"/>
          <p:cNvSpPr>
            <a:spLocks noGrp="1"/>
          </p:cNvSpPr>
          <p:nvPr>
            <p:ph type="dt" sz="half" idx="10"/>
          </p:nvPr>
        </p:nvSpPr>
        <p:spPr/>
        <p:txBody>
          <a:bodyPr/>
          <a:lstStyle/>
          <a:p>
            <a:endParaRPr lang="sv-SE" dirty="0"/>
          </a:p>
        </p:txBody>
      </p:sp>
      <p:sp>
        <p:nvSpPr>
          <p:cNvPr id="2" name="Ellips 1">
            <a:extLst>
              <a:ext uri="{FF2B5EF4-FFF2-40B4-BE49-F238E27FC236}">
                <a16:creationId xmlns:a16="http://schemas.microsoft.com/office/drawing/2014/main" id="{AA007CC6-E92C-4E9C-88F9-67A17CBD5808}"/>
              </a:ext>
              <a:ext uri="{C183D7F6-B498-43B3-948B-1728B52AA6E4}">
                <adec:decorative xmlns:adec="http://schemas.microsoft.com/office/drawing/2017/decorative" val="1"/>
              </a:ext>
            </a:extLst>
          </p:cNvPr>
          <p:cNvSpPr/>
          <p:nvPr/>
        </p:nvSpPr>
        <p:spPr>
          <a:xfrm>
            <a:off x="7150100" y="4304208"/>
            <a:ext cx="4352017" cy="1521062"/>
          </a:xfrm>
          <a:prstGeom prst="ellipse">
            <a:avLst/>
          </a:prstGeom>
          <a:no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15" name="Rubrik 1">
            <a:extLst>
              <a:ext uri="{FF2B5EF4-FFF2-40B4-BE49-F238E27FC236}">
                <a16:creationId xmlns:a16="http://schemas.microsoft.com/office/drawing/2014/main" id="{C3AEB3EF-EB43-413C-BF74-C481D56DC7BE}"/>
              </a:ext>
              <a:ext uri="{C183D7F6-B498-43B3-948B-1728B52AA6E4}">
                <adec:decorative xmlns:adec="http://schemas.microsoft.com/office/drawing/2017/decorative" val="1"/>
              </a:ext>
            </a:extLst>
          </p:cNvPr>
          <p:cNvSpPr txBox="1">
            <a:spLocks/>
          </p:cNvSpPr>
          <p:nvPr/>
        </p:nvSpPr>
        <p:spPr>
          <a:xfrm>
            <a:off x="1069199" y="1647169"/>
            <a:ext cx="8464009"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endParaRPr lang="sv-SE" sz="2400" b="0" dirty="0">
              <a:solidFill>
                <a:srgbClr val="FFFFFF"/>
              </a:solidFill>
            </a:endParaRPr>
          </a:p>
        </p:txBody>
      </p:sp>
      <p:grpSp>
        <p:nvGrpSpPr>
          <p:cNvPr id="5" name="Grupp 4">
            <a:extLst>
              <a:ext uri="{FF2B5EF4-FFF2-40B4-BE49-F238E27FC236}">
                <a16:creationId xmlns:a16="http://schemas.microsoft.com/office/drawing/2014/main" id="{39B7E5AE-C38B-4C55-9754-79D6F8D9BE74}"/>
              </a:ext>
              <a:ext uri="{C183D7F6-B498-43B3-948B-1728B52AA6E4}">
                <adec:decorative xmlns:adec="http://schemas.microsoft.com/office/drawing/2017/decorative" val="1"/>
              </a:ext>
            </a:extLst>
          </p:cNvPr>
          <p:cNvGrpSpPr/>
          <p:nvPr/>
        </p:nvGrpSpPr>
        <p:grpSpPr>
          <a:xfrm>
            <a:off x="10043255" y="1056428"/>
            <a:ext cx="1992898" cy="1005816"/>
            <a:chOff x="9698133" y="985414"/>
            <a:chExt cx="2142624" cy="1005816"/>
          </a:xfrm>
        </p:grpSpPr>
        <p:sp>
          <p:nvSpPr>
            <p:cNvPr id="27" name="textruta 26">
              <a:extLst>
                <a:ext uri="{FF2B5EF4-FFF2-40B4-BE49-F238E27FC236}">
                  <a16:creationId xmlns:a16="http://schemas.microsoft.com/office/drawing/2014/main" id="{0FE9F390-444C-434E-9132-3F37D3DEDCB9}"/>
                </a:ext>
              </a:extLst>
            </p:cNvPr>
            <p:cNvSpPr txBox="1"/>
            <p:nvPr/>
          </p:nvSpPr>
          <p:spPr>
            <a:xfrm>
              <a:off x="9698133" y="1652676"/>
              <a:ext cx="2142624" cy="338554"/>
            </a:xfrm>
            <a:prstGeom prst="rect">
              <a:avLst/>
            </a:prstGeom>
            <a:noFill/>
          </p:spPr>
          <p:txBody>
            <a:bodyPr wrap="square" rtlCol="0">
              <a:spAutoFit/>
            </a:bodyPr>
            <a:lstStyle/>
            <a:p>
              <a:pPr algn="ctr"/>
              <a:r>
                <a:rPr lang="sv-SE" sz="1600" b="1" dirty="0">
                  <a:solidFill>
                    <a:schemeClr val="accent4"/>
                  </a:solidFill>
                </a:rPr>
                <a:t>Reflektionsfrågor</a:t>
              </a:r>
            </a:p>
          </p:txBody>
        </p:sp>
        <p:sp>
          <p:nvSpPr>
            <p:cNvPr id="28" name="Kommentar i oval 20" descr="Pratbubbla med utropstecken">
              <a:extLst>
                <a:ext uri="{FF2B5EF4-FFF2-40B4-BE49-F238E27FC236}">
                  <a16:creationId xmlns:a16="http://schemas.microsoft.com/office/drawing/2014/main" id="{B902ABD5-2625-415F-B4A9-C71D8F52598B}"/>
                </a:ext>
              </a:extLst>
            </p:cNvPr>
            <p:cNvSpPr/>
            <p:nvPr/>
          </p:nvSpPr>
          <p:spPr>
            <a:xfrm rot="1228642">
              <a:off x="10859330" y="1040740"/>
              <a:ext cx="677823" cy="629044"/>
            </a:xfrm>
            <a:prstGeom prst="wedgeEllipseCallou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29" name="textruta 28">
              <a:extLst>
                <a:ext uri="{FF2B5EF4-FFF2-40B4-BE49-F238E27FC236}">
                  <a16:creationId xmlns:a16="http://schemas.microsoft.com/office/drawing/2014/main" id="{06614420-44AD-40A0-8002-6DCEC148564E}"/>
                </a:ext>
              </a:extLst>
            </p:cNvPr>
            <p:cNvSpPr txBox="1"/>
            <p:nvPr/>
          </p:nvSpPr>
          <p:spPr>
            <a:xfrm>
              <a:off x="11012519" y="985414"/>
              <a:ext cx="462291" cy="646331"/>
            </a:xfrm>
            <a:prstGeom prst="rect">
              <a:avLst/>
            </a:prstGeom>
            <a:noFill/>
          </p:spPr>
          <p:txBody>
            <a:bodyPr wrap="square" rtlCol="0">
              <a:spAutoFit/>
            </a:bodyPr>
            <a:lstStyle/>
            <a:p>
              <a:r>
                <a:rPr lang="sv-SE" sz="3600" b="1" dirty="0">
                  <a:solidFill>
                    <a:srgbClr val="FFFFFF"/>
                  </a:solidFill>
                </a:rPr>
                <a:t>!</a:t>
              </a:r>
            </a:p>
          </p:txBody>
        </p:sp>
        <p:sp>
          <p:nvSpPr>
            <p:cNvPr id="30" name="Kommentar i oval 21" descr="Pratbubbla med frågetecken">
              <a:extLst>
                <a:ext uri="{FF2B5EF4-FFF2-40B4-BE49-F238E27FC236}">
                  <a16:creationId xmlns:a16="http://schemas.microsoft.com/office/drawing/2014/main" id="{E5C56D08-558E-4C9E-ABE9-E43F4D8CC996}"/>
                </a:ext>
              </a:extLst>
            </p:cNvPr>
            <p:cNvSpPr/>
            <p:nvPr/>
          </p:nvSpPr>
          <p:spPr>
            <a:xfrm rot="18128350">
              <a:off x="9863740" y="1005975"/>
              <a:ext cx="644339" cy="629044"/>
            </a:xfrm>
            <a:prstGeom prst="wedgeEllipseCallou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31" name="textruta 30">
              <a:extLst>
                <a:ext uri="{FF2B5EF4-FFF2-40B4-BE49-F238E27FC236}">
                  <a16:creationId xmlns:a16="http://schemas.microsoft.com/office/drawing/2014/main" id="{EDEE3A6D-8869-4C88-BA59-2EA464EC8FE6}"/>
                </a:ext>
              </a:extLst>
            </p:cNvPr>
            <p:cNvSpPr txBox="1"/>
            <p:nvPr/>
          </p:nvSpPr>
          <p:spPr>
            <a:xfrm>
              <a:off x="9917957" y="997331"/>
              <a:ext cx="368964" cy="646331"/>
            </a:xfrm>
            <a:prstGeom prst="rect">
              <a:avLst/>
            </a:prstGeom>
            <a:noFill/>
          </p:spPr>
          <p:txBody>
            <a:bodyPr wrap="square" rtlCol="0">
              <a:spAutoFit/>
            </a:bodyPr>
            <a:lstStyle/>
            <a:p>
              <a:r>
                <a:rPr lang="sv-SE" sz="3600" b="1" dirty="0">
                  <a:solidFill>
                    <a:srgbClr val="FFFFFF"/>
                  </a:solidFill>
                </a:rPr>
                <a:t>?</a:t>
              </a:r>
            </a:p>
          </p:txBody>
        </p:sp>
      </p:grpSp>
    </p:spTree>
    <p:extLst>
      <p:ext uri="{BB962C8B-B14F-4D97-AF65-F5344CB8AC3E}">
        <p14:creationId xmlns:p14="http://schemas.microsoft.com/office/powerpoint/2010/main" val="3020921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ubrik 1"/>
          <p:cNvSpPr>
            <a:spLocks noGrp="1"/>
          </p:cNvSpPr>
          <p:nvPr>
            <p:ph type="title"/>
          </p:nvPr>
        </p:nvSpPr>
        <p:spPr>
          <a:xfrm>
            <a:off x="1069199" y="1113900"/>
            <a:ext cx="8413945" cy="587564"/>
          </a:xfrm>
        </p:spPr>
        <p:txBody>
          <a:bodyPr/>
          <a:lstStyle/>
          <a:p>
            <a:r>
              <a:rPr lang="sv-SE" dirty="0">
                <a:solidFill>
                  <a:srgbClr val="002B45"/>
                </a:solidFill>
              </a:rPr>
              <a:t>Arbetssätt</a:t>
            </a:r>
            <a:r>
              <a:rPr lang="sv-SE" sz="3600" dirty="0">
                <a:solidFill>
                  <a:srgbClr val="FFFFFF"/>
                </a:solidFill>
              </a:rPr>
              <a:t>  </a:t>
            </a:r>
          </a:p>
        </p:txBody>
      </p:sp>
      <p:sp>
        <p:nvSpPr>
          <p:cNvPr id="25" name="Rektangel 24"/>
          <p:cNvSpPr/>
          <p:nvPr/>
        </p:nvSpPr>
        <p:spPr>
          <a:xfrm>
            <a:off x="1069200" y="2198800"/>
            <a:ext cx="9759280" cy="2862322"/>
          </a:xfrm>
          <a:prstGeom prst="rect">
            <a:avLst/>
          </a:prstGeom>
        </p:spPr>
        <p:txBody>
          <a:bodyPr wrap="square">
            <a:spAutoFit/>
          </a:bodyPr>
          <a:lstStyle/>
          <a:p>
            <a:pPr marL="342900" indent="-342900">
              <a:buFont typeface="+mj-lt"/>
              <a:buAutoNum type="arabicPeriod"/>
            </a:pPr>
            <a:r>
              <a:rPr lang="sv-SE" dirty="0">
                <a:solidFill>
                  <a:schemeClr val="accent4"/>
                </a:solidFill>
              </a:rPr>
              <a:t>Hur märks det i vårat eget arbete att vi har ett hälsofrämjande förhållningssätt?</a:t>
            </a:r>
          </a:p>
          <a:p>
            <a:pPr marL="342900" indent="-342900">
              <a:buFont typeface="+mj-lt"/>
              <a:buAutoNum type="arabicPeriod"/>
            </a:pPr>
            <a:endParaRPr lang="sv-SE" dirty="0">
              <a:solidFill>
                <a:schemeClr val="accent4"/>
              </a:solidFill>
            </a:endParaRPr>
          </a:p>
          <a:p>
            <a:pPr marL="342900" indent="-342900">
              <a:buFont typeface="+mj-lt"/>
              <a:buAutoNum type="arabicPeriod"/>
            </a:pPr>
            <a:r>
              <a:rPr lang="sv-SE" dirty="0">
                <a:solidFill>
                  <a:schemeClr val="accent4"/>
                </a:solidFill>
              </a:rPr>
              <a:t>Hur arbetar vi för att stödja ett rehabiliterande arbetssätt hos andra? Hur arbetar vi med handledning och stöd?</a:t>
            </a:r>
          </a:p>
          <a:p>
            <a:pPr marL="342900" indent="-342900">
              <a:buFont typeface="+mj-lt"/>
              <a:buAutoNum type="arabicPeriod"/>
            </a:pPr>
            <a:endParaRPr lang="sv-SE" dirty="0">
              <a:solidFill>
                <a:schemeClr val="accent4"/>
              </a:solidFill>
            </a:endParaRPr>
          </a:p>
          <a:p>
            <a:pPr marL="342900" indent="-342900">
              <a:buFont typeface="+mj-lt"/>
              <a:buAutoNum type="arabicPeriod"/>
            </a:pPr>
            <a:r>
              <a:rPr lang="sv-SE" dirty="0">
                <a:solidFill>
                  <a:schemeClr val="accent4"/>
                </a:solidFill>
              </a:rPr>
              <a:t>På vilket sätt gör det rehabiliterande arbetssättet skillnad för patienterna? Används det på ett bra sätt hos de patienter ni träffar? Om inte, hur kan jag/vi påverka det?</a:t>
            </a:r>
          </a:p>
          <a:p>
            <a:pPr marL="342900" indent="-342900">
              <a:buFont typeface="+mj-lt"/>
              <a:buAutoNum type="arabicPeriod"/>
            </a:pPr>
            <a:endParaRPr lang="sv-SE" dirty="0">
              <a:solidFill>
                <a:schemeClr val="accent4"/>
              </a:solidFill>
            </a:endParaRPr>
          </a:p>
          <a:p>
            <a:pPr marL="342900" indent="-342900">
              <a:buFont typeface="+mj-lt"/>
              <a:buAutoNum type="arabicPeriod"/>
            </a:pPr>
            <a:r>
              <a:rPr lang="sv-SE" dirty="0">
                <a:solidFill>
                  <a:schemeClr val="accent4"/>
                </a:solidFill>
              </a:rPr>
              <a:t>Vilket stöd erbjuder vi för att främja hälsosamma</a:t>
            </a:r>
          </a:p>
          <a:p>
            <a:r>
              <a:rPr lang="sv-SE" dirty="0">
                <a:solidFill>
                  <a:schemeClr val="accent4"/>
                </a:solidFill>
              </a:rPr>
              <a:t>     levnadsvanor hos våra målgrupper?</a:t>
            </a:r>
          </a:p>
        </p:txBody>
      </p:sp>
      <p:sp>
        <p:nvSpPr>
          <p:cNvPr id="3" name="Footer Placeholder 2">
            <a:extLst>
              <a:ext uri="{FF2B5EF4-FFF2-40B4-BE49-F238E27FC236}">
                <a16:creationId xmlns:a16="http://schemas.microsoft.com/office/drawing/2014/main" id="{C5E8C857-6868-49E0-9151-698188E98DE8}"/>
              </a:ext>
            </a:extLst>
          </p:cNvPr>
          <p:cNvSpPr>
            <a:spLocks noGrp="1"/>
          </p:cNvSpPr>
          <p:nvPr>
            <p:ph type="ftr" sz="quarter" idx="11"/>
          </p:nvPr>
        </p:nvSpPr>
        <p:spPr/>
        <p:txBody>
          <a:bodyPr/>
          <a:lstStyle/>
          <a:p>
            <a:r>
              <a:rPr lang="sv-SE"/>
              <a:t>Sveriges kunskapsmyndighet för vård och omsorg </a:t>
            </a:r>
            <a:endParaRPr lang="sv-SE" dirty="0"/>
          </a:p>
        </p:txBody>
      </p:sp>
      <p:sp>
        <p:nvSpPr>
          <p:cNvPr id="7" name="Platshållare för datum 6"/>
          <p:cNvSpPr>
            <a:spLocks noGrp="1"/>
          </p:cNvSpPr>
          <p:nvPr>
            <p:ph type="dt" sz="half" idx="10"/>
          </p:nvPr>
        </p:nvSpPr>
        <p:spPr/>
        <p:txBody>
          <a:bodyPr/>
          <a:lstStyle/>
          <a:p>
            <a:endParaRPr lang="sv-SE" dirty="0"/>
          </a:p>
        </p:txBody>
      </p:sp>
      <p:sp>
        <p:nvSpPr>
          <p:cNvPr id="15" name="Rubrik 1">
            <a:extLst>
              <a:ext uri="{FF2B5EF4-FFF2-40B4-BE49-F238E27FC236}">
                <a16:creationId xmlns:a16="http://schemas.microsoft.com/office/drawing/2014/main" id="{07B66C9D-A0E1-48BE-8929-A8879D6B9A59}"/>
              </a:ext>
            </a:extLst>
          </p:cNvPr>
          <p:cNvSpPr txBox="1">
            <a:spLocks/>
          </p:cNvSpPr>
          <p:nvPr/>
        </p:nvSpPr>
        <p:spPr>
          <a:xfrm>
            <a:off x="1069199" y="1647169"/>
            <a:ext cx="8464009"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z="2400" b="0" dirty="0">
                <a:solidFill>
                  <a:srgbClr val="002B45"/>
                </a:solidFill>
              </a:rPr>
              <a:t>Hälsofrämjande förhållningssätt och rehabiliterande arbetssätt</a:t>
            </a:r>
          </a:p>
        </p:txBody>
      </p:sp>
      <p:pic>
        <p:nvPicPr>
          <p:cNvPr id="17" name="Bildobjekt 16">
            <a:extLst>
              <a:ext uri="{FF2B5EF4-FFF2-40B4-BE49-F238E27FC236}">
                <a16:creationId xmlns:a16="http://schemas.microsoft.com/office/drawing/2014/main" id="{CDCDBDE1-7686-4416-BBC9-6EC0BBC9DF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94382" y="4304207"/>
            <a:ext cx="3662559" cy="1521063"/>
          </a:xfrm>
          <a:prstGeom prst="rect">
            <a:avLst/>
          </a:prstGeom>
        </p:spPr>
      </p:pic>
      <p:sp>
        <p:nvSpPr>
          <p:cNvPr id="18" name="Ellips 17">
            <a:extLst>
              <a:ext uri="{FF2B5EF4-FFF2-40B4-BE49-F238E27FC236}">
                <a16:creationId xmlns:a16="http://schemas.microsoft.com/office/drawing/2014/main" id="{CCAE8658-332F-4B69-BBC5-FD9009E80B8E}"/>
              </a:ext>
              <a:ext uri="{C183D7F6-B498-43B3-948B-1728B52AA6E4}">
                <adec:decorative xmlns:adec="http://schemas.microsoft.com/office/drawing/2017/decorative" val="1"/>
              </a:ext>
            </a:extLst>
          </p:cNvPr>
          <p:cNvSpPr/>
          <p:nvPr/>
        </p:nvSpPr>
        <p:spPr>
          <a:xfrm>
            <a:off x="7294381" y="5210830"/>
            <a:ext cx="2027419" cy="614439"/>
          </a:xfrm>
          <a:prstGeom prst="ellipse">
            <a:avLst/>
          </a:prstGeom>
          <a:no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grpSp>
        <p:nvGrpSpPr>
          <p:cNvPr id="2" name="Grupp 1">
            <a:extLst>
              <a:ext uri="{FF2B5EF4-FFF2-40B4-BE49-F238E27FC236}">
                <a16:creationId xmlns:a16="http://schemas.microsoft.com/office/drawing/2014/main" id="{55AE09F1-E4BC-4B17-8DF6-2DEA9437BA88}"/>
              </a:ext>
              <a:ext uri="{C183D7F6-B498-43B3-948B-1728B52AA6E4}">
                <adec:decorative xmlns:adec="http://schemas.microsoft.com/office/drawing/2017/decorative" val="1"/>
              </a:ext>
            </a:extLst>
          </p:cNvPr>
          <p:cNvGrpSpPr>
            <a:grpSpLocks noChangeAspect="1"/>
          </p:cNvGrpSpPr>
          <p:nvPr/>
        </p:nvGrpSpPr>
        <p:grpSpPr>
          <a:xfrm>
            <a:off x="9964560" y="1055730"/>
            <a:ext cx="1992898" cy="976205"/>
            <a:chOff x="9698133" y="985414"/>
            <a:chExt cx="2142624" cy="1005816"/>
          </a:xfrm>
        </p:grpSpPr>
        <p:sp>
          <p:nvSpPr>
            <p:cNvPr id="16" name="textruta 15">
              <a:extLst>
                <a:ext uri="{FF2B5EF4-FFF2-40B4-BE49-F238E27FC236}">
                  <a16:creationId xmlns:a16="http://schemas.microsoft.com/office/drawing/2014/main" id="{3014425C-0896-4740-AFEE-5820A18590E9}"/>
                </a:ext>
              </a:extLst>
            </p:cNvPr>
            <p:cNvSpPr txBox="1"/>
            <p:nvPr/>
          </p:nvSpPr>
          <p:spPr>
            <a:xfrm>
              <a:off x="9698133" y="1652676"/>
              <a:ext cx="2142624" cy="338554"/>
            </a:xfrm>
            <a:prstGeom prst="rect">
              <a:avLst/>
            </a:prstGeom>
            <a:noFill/>
          </p:spPr>
          <p:txBody>
            <a:bodyPr wrap="square" rtlCol="0">
              <a:spAutoFit/>
            </a:bodyPr>
            <a:lstStyle/>
            <a:p>
              <a:pPr algn="ctr"/>
              <a:r>
                <a:rPr lang="sv-SE" sz="1600" b="1" dirty="0">
                  <a:solidFill>
                    <a:schemeClr val="accent4"/>
                  </a:solidFill>
                </a:rPr>
                <a:t>Reflektionsfrågor</a:t>
              </a:r>
            </a:p>
          </p:txBody>
        </p:sp>
        <p:sp>
          <p:nvSpPr>
            <p:cNvPr id="21" name="Kommentar i oval 20" descr="Pratbubbla med utropstecken">
              <a:extLst>
                <a:ext uri="{FF2B5EF4-FFF2-40B4-BE49-F238E27FC236}">
                  <a16:creationId xmlns:a16="http://schemas.microsoft.com/office/drawing/2014/main" id="{D49C89F4-2EEB-4A78-ADC2-0BBABA852111}"/>
                </a:ext>
              </a:extLst>
            </p:cNvPr>
            <p:cNvSpPr/>
            <p:nvPr/>
          </p:nvSpPr>
          <p:spPr>
            <a:xfrm rot="1228642">
              <a:off x="10859330" y="1040740"/>
              <a:ext cx="677823" cy="629044"/>
            </a:xfrm>
            <a:prstGeom prst="wedgeEllipseCallou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22" name="textruta 21">
              <a:extLst>
                <a:ext uri="{FF2B5EF4-FFF2-40B4-BE49-F238E27FC236}">
                  <a16:creationId xmlns:a16="http://schemas.microsoft.com/office/drawing/2014/main" id="{3AFBF4A2-D5B4-463B-A326-37BBAA2C16E0}"/>
                </a:ext>
              </a:extLst>
            </p:cNvPr>
            <p:cNvSpPr txBox="1"/>
            <p:nvPr/>
          </p:nvSpPr>
          <p:spPr>
            <a:xfrm>
              <a:off x="11039827" y="985414"/>
              <a:ext cx="462291" cy="646331"/>
            </a:xfrm>
            <a:prstGeom prst="rect">
              <a:avLst/>
            </a:prstGeom>
            <a:noFill/>
          </p:spPr>
          <p:txBody>
            <a:bodyPr wrap="square" rtlCol="0">
              <a:spAutoFit/>
            </a:bodyPr>
            <a:lstStyle/>
            <a:p>
              <a:r>
                <a:rPr lang="sv-SE" sz="3600" b="1" dirty="0">
                  <a:solidFill>
                    <a:srgbClr val="FFFFFF"/>
                  </a:solidFill>
                </a:rPr>
                <a:t>!</a:t>
              </a:r>
            </a:p>
          </p:txBody>
        </p:sp>
        <p:sp>
          <p:nvSpPr>
            <p:cNvPr id="26" name="Kommentar i oval 21" descr="Pratbubbla med frågetecken">
              <a:extLst>
                <a:ext uri="{FF2B5EF4-FFF2-40B4-BE49-F238E27FC236}">
                  <a16:creationId xmlns:a16="http://schemas.microsoft.com/office/drawing/2014/main" id="{3263A357-FBED-4E14-B551-9708D93E03E2}"/>
                </a:ext>
              </a:extLst>
            </p:cNvPr>
            <p:cNvSpPr/>
            <p:nvPr/>
          </p:nvSpPr>
          <p:spPr>
            <a:xfrm rot="18128350">
              <a:off x="9863740" y="1005975"/>
              <a:ext cx="644339" cy="629044"/>
            </a:xfrm>
            <a:prstGeom prst="wedgeEllipseCallou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27" name="textruta 26">
              <a:extLst>
                <a:ext uri="{FF2B5EF4-FFF2-40B4-BE49-F238E27FC236}">
                  <a16:creationId xmlns:a16="http://schemas.microsoft.com/office/drawing/2014/main" id="{05EDDA8C-094F-4684-8435-D52E8D981658}"/>
                </a:ext>
              </a:extLst>
            </p:cNvPr>
            <p:cNvSpPr txBox="1"/>
            <p:nvPr/>
          </p:nvSpPr>
          <p:spPr>
            <a:xfrm>
              <a:off x="9958920" y="997331"/>
              <a:ext cx="368964" cy="646331"/>
            </a:xfrm>
            <a:prstGeom prst="rect">
              <a:avLst/>
            </a:prstGeom>
            <a:noFill/>
          </p:spPr>
          <p:txBody>
            <a:bodyPr wrap="square" rtlCol="0">
              <a:spAutoFit/>
            </a:bodyPr>
            <a:lstStyle/>
            <a:p>
              <a:r>
                <a:rPr lang="sv-SE" sz="3600" b="1" dirty="0">
                  <a:solidFill>
                    <a:srgbClr val="FFFFFF"/>
                  </a:solidFill>
                </a:rPr>
                <a:t>?</a:t>
              </a:r>
            </a:p>
          </p:txBody>
        </p:sp>
      </p:grpSp>
    </p:spTree>
    <p:extLst>
      <p:ext uri="{BB962C8B-B14F-4D97-AF65-F5344CB8AC3E}">
        <p14:creationId xmlns:p14="http://schemas.microsoft.com/office/powerpoint/2010/main" val="331804146"/>
      </p:ext>
    </p:extLst>
  </p:cSld>
  <p:clrMapOvr>
    <a:masterClrMapping/>
  </p:clrMapOvr>
</p:sld>
</file>

<file path=ppt/theme/theme1.xml><?xml version="1.0" encoding="utf-8"?>
<a:theme xmlns:a="http://schemas.openxmlformats.org/drawingml/2006/main" name="SoS-PPT-svensk-150922">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custClrLst>
    <a:custClr name="Beige Diagrambakgrund">
      <a:srgbClr val="DAD7CB"/>
    </a:custClr>
    <a:custClr name="Mörkbeige">
      <a:srgbClr val="D3BF96"/>
    </a:custClr>
    <a:custClr>
      <a:srgbClr val="AAA38E"/>
    </a:custClr>
    <a:custClr name="Brun">
      <a:srgbClr val="857363"/>
    </a:custClr>
    <a:custClr name="Mellanbrun">
      <a:srgbClr val="6D5047"/>
    </a:custClr>
    <a:custClr name="Mörkbrun">
      <a:srgbClr val="452325"/>
    </a:custClr>
    <a:custClr name="Vit">
      <a:srgbClr val="FFFFFF"/>
    </a:custClr>
    <a:custClr name="Vit">
      <a:srgbClr val="FFFFFF"/>
    </a:custClr>
    <a:custClr name="Svart">
      <a:srgbClr val="000000"/>
    </a:custClr>
    <a:custClr name="Vit">
      <a:srgbClr val="FFFFFF"/>
    </a:custClr>
    <a:custClr name="Ljusblå">
      <a:srgbClr val="E0E6E6"/>
    </a:custClr>
    <a:custClr name="Isblå">
      <a:srgbClr val="A6BCC6"/>
    </a:custClr>
    <a:custClr name="Ljus blågrå">
      <a:srgbClr val="A5ACAF"/>
    </a:custClr>
    <a:custClr name="Blågrå">
      <a:srgbClr val="7D9AAA"/>
    </a:custClr>
    <a:custClr name="Mörk blågrå">
      <a:srgbClr val="51626F"/>
    </a:custClr>
    <a:custClr name="Mörkblå">
      <a:srgbClr val="002B45"/>
    </a:custClr>
    <a:custClr name="Vit">
      <a:srgbClr val="FFFFFF"/>
    </a:custClr>
    <a:custClr name="Accentfärg orange">
      <a:srgbClr val="ED8B00"/>
    </a:custClr>
    <a:custClr name="Accentfärg turkos">
      <a:srgbClr val="3DB7E4"/>
    </a:custClr>
    <a:custClr name="Accentfärg grön">
      <a:srgbClr val="3F9C35"/>
    </a:custClr>
    <a:custClr name="Diagramfärg Riket 251/230/204">
      <a:srgbClr val="FBE6CC"/>
    </a:custClr>
    <a:custClr name="Diagramfärg Riket 246/205/153">
      <a:srgbClr val="F6CD99"/>
    </a:custClr>
    <a:custClr name="Diagramfärg Riket 242/181/102">
      <a:srgbClr val="F2B566"/>
    </a:custClr>
    <a:custClr name="Diagramfärg Riket Huvudfärg">
      <a:srgbClr val="ED8B00"/>
    </a:custClr>
    <a:custClr name="Diagramfärg Riket 175/98/10">
      <a:srgbClr val="AF620A"/>
    </a:custClr>
    <a:custClr name="Diagramfärg Riket 117/66/0">
      <a:srgbClr val="754200"/>
    </a:custClr>
    <a:custClr name="Vit">
      <a:srgbClr val="FFFFFF"/>
    </a:custClr>
    <a:custClr name="Diagramfärg Riket Huvudfärg">
      <a:srgbClr val="ED8B00"/>
    </a:custClr>
    <a:custClr name="Diagramfärg alarmerande händelse">
      <a:srgbClr val="BA0C2F"/>
    </a:custClr>
    <a:custClr name="Beige Diagrambakgrund">
      <a:srgbClr val="DAD7CB"/>
    </a:custClr>
    <a:custClr name="Diagramfärg män 218/237/203">
      <a:srgbClr val="DAEDCB"/>
    </a:custClr>
    <a:custClr name="Diagramfärg män 180/219/151">
      <a:srgbClr val="B4DB97"/>
    </a:custClr>
    <a:custClr name="Diagramfärg män 142/201/99">
      <a:srgbClr val="8EC963"/>
    </a:custClr>
    <a:custClr name="Diagramfärg män Huvudfärg">
      <a:srgbClr val="4A7729"/>
    </a:custClr>
    <a:custClr name="Diagramfärg män 55/88/31">
      <a:srgbClr val="3B581F"/>
    </a:custClr>
    <a:custClr name="Diagramfärg män 36/58/20">
      <a:srgbClr val="243A14"/>
    </a:custClr>
    <a:custClr name="Vit">
      <a:srgbClr val="FFFFFF"/>
    </a:custClr>
    <a:custClr name="Diagramfärg män Huvudfärg">
      <a:srgbClr val="4A7729"/>
    </a:custClr>
    <a:custClr name="Vit">
      <a:srgbClr val="FFFFFF"/>
    </a:custClr>
    <a:custClr name="Vit">
      <a:srgbClr val="FFFFFF"/>
    </a:custClr>
    <a:custClr name="Diagramfärg kvinnor 232/225/234">
      <a:srgbClr val="E8E1EA"/>
    </a:custClr>
    <a:custClr name="Diagramfärg kvinnor 209/197/214">
      <a:srgbClr val="D1C5D6"/>
    </a:custClr>
    <a:custClr name="Diagramfärg kvinnor 186/167/192">
      <a:srgbClr val="BAA7C0"/>
    </a:custClr>
    <a:custClr name="Diagramfärg kvinnor Huvudfärg">
      <a:srgbClr val="8D6E97"/>
    </a:custClr>
    <a:custClr name="Diagramfärg kvinnor 106/82/114">
      <a:srgbClr val="6A5272"/>
    </a:custClr>
    <a:custClr name="Diagramfärg kvinnor 70/54/75">
      <a:srgbClr val="46364B"/>
    </a:custClr>
    <a:custClr name="Vit">
      <a:srgbClr val="FFFFFF"/>
    </a:custClr>
    <a:custClr name="Diagramfärg kvinnor huvudfärg">
      <a:srgbClr val="8D6E97"/>
    </a:custClr>
    <a:custClr name="Vit">
      <a:srgbClr val="FFFFFF"/>
    </a:custClr>
    <a:custClr name="Vit">
      <a:srgbClr val="FFFFFF"/>
    </a:custClr>
  </a:custClrLst>
  <a:extLst>
    <a:ext uri="{05A4C25C-085E-4340-85A3-A5531E510DB2}">
      <thm15:themeFamily xmlns:thm15="http://schemas.microsoft.com/office/thememl/2012/main" name="SoS PPT-sve-16.9.potx" id="{5FB52A0F-AAB8-41D5-B429-08CFAF4F1824}" vid="{01A0E70B-603C-4E46-A5A4-C3F353CF1FAF}"/>
    </a:ext>
  </a:extLst>
</a:theme>
</file>

<file path=ppt/theme/theme2.xml><?xml version="1.0" encoding="utf-8"?>
<a:theme xmlns:a="http://schemas.openxmlformats.org/drawingml/2006/main" name="1_SoS-PPT-svensk-150922">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custClrLst>
    <a:custClr name="Beige Diagrambakgrund">
      <a:srgbClr val="DAD7CB"/>
    </a:custClr>
    <a:custClr name="Mörkbeige">
      <a:srgbClr val="D3BF96"/>
    </a:custClr>
    <a:custClr>
      <a:srgbClr val="AAA38E"/>
    </a:custClr>
    <a:custClr name="Brun">
      <a:srgbClr val="857363"/>
    </a:custClr>
    <a:custClr name="Mellanbrun">
      <a:srgbClr val="6D5047"/>
    </a:custClr>
    <a:custClr name="Mörkbrun">
      <a:srgbClr val="452325"/>
    </a:custClr>
    <a:custClr name="Vit">
      <a:srgbClr val="FFFFFF"/>
    </a:custClr>
    <a:custClr name="Vit">
      <a:srgbClr val="FFFFFF"/>
    </a:custClr>
    <a:custClr name="Svart">
      <a:srgbClr val="000000"/>
    </a:custClr>
    <a:custClr name="Vit">
      <a:srgbClr val="FFFFFF"/>
    </a:custClr>
    <a:custClr name="Ljusblå">
      <a:srgbClr val="E0E6E6"/>
    </a:custClr>
    <a:custClr name="Isblå">
      <a:srgbClr val="A6BCC6"/>
    </a:custClr>
    <a:custClr name="Ljus blågrå">
      <a:srgbClr val="A5ACAF"/>
    </a:custClr>
    <a:custClr name="Blågrå">
      <a:srgbClr val="7D9AAA"/>
    </a:custClr>
    <a:custClr name="Mörk blågrå">
      <a:srgbClr val="51626F"/>
    </a:custClr>
    <a:custClr name="Mörkblå">
      <a:srgbClr val="002B45"/>
    </a:custClr>
    <a:custClr name="Vit">
      <a:srgbClr val="FFFFFF"/>
    </a:custClr>
    <a:custClr name="Accentfärg orange">
      <a:srgbClr val="ED8B00"/>
    </a:custClr>
    <a:custClr name="Accentfärg turkos">
      <a:srgbClr val="3DB7E4"/>
    </a:custClr>
    <a:custClr name="Accentfärg grön">
      <a:srgbClr val="3F9C35"/>
    </a:custClr>
    <a:custClr name="Diagramfärg Riket 251/230/204">
      <a:srgbClr val="FBE6CC"/>
    </a:custClr>
    <a:custClr name="Diagramfärg Riket 246/205/153">
      <a:srgbClr val="F6CD99"/>
    </a:custClr>
    <a:custClr name="Diagramfärg Riket 242/181/102">
      <a:srgbClr val="F2B566"/>
    </a:custClr>
    <a:custClr name="Diagramfärg Riket Huvudfärg">
      <a:srgbClr val="ED8B00"/>
    </a:custClr>
    <a:custClr name="Diagramfärg Riket 175/98/10">
      <a:srgbClr val="AF620A"/>
    </a:custClr>
    <a:custClr name="Diagramfärg Riket 117/66/0">
      <a:srgbClr val="754200"/>
    </a:custClr>
    <a:custClr name="Vit">
      <a:srgbClr val="FFFFFF"/>
    </a:custClr>
    <a:custClr name="Diagramfärg Riket Huvudfärg">
      <a:srgbClr val="ED8B00"/>
    </a:custClr>
    <a:custClr name="Diagramfärg alarmerande händelse">
      <a:srgbClr val="BA0C2F"/>
    </a:custClr>
    <a:custClr name="Beige Diagrambakgrund">
      <a:srgbClr val="DAD7CB"/>
    </a:custClr>
    <a:custClr name="Diagramfärg män 218/237/203">
      <a:srgbClr val="DAEDCB"/>
    </a:custClr>
    <a:custClr name="Diagramfärg män 180/219/151">
      <a:srgbClr val="B4DB97"/>
    </a:custClr>
    <a:custClr name="Diagramfärg män 142/201/99">
      <a:srgbClr val="8EC963"/>
    </a:custClr>
    <a:custClr name="Diagramfärg män Huvudfärg">
      <a:srgbClr val="4A7729"/>
    </a:custClr>
    <a:custClr name="Diagramfärg män 55/88/31">
      <a:srgbClr val="3B581F"/>
    </a:custClr>
    <a:custClr name="Diagramfärg män 36/58/20">
      <a:srgbClr val="243A14"/>
    </a:custClr>
    <a:custClr name="Vit">
      <a:srgbClr val="FFFFFF"/>
    </a:custClr>
    <a:custClr name="Diagramfärg män Huvudfärg">
      <a:srgbClr val="4A7729"/>
    </a:custClr>
    <a:custClr name="Vit">
      <a:srgbClr val="FFFFFF"/>
    </a:custClr>
    <a:custClr name="Vit">
      <a:srgbClr val="FFFFFF"/>
    </a:custClr>
    <a:custClr name="Diagramfärg kvinnor 232/225/234">
      <a:srgbClr val="E8E1EA"/>
    </a:custClr>
    <a:custClr name="Diagramfärg kvinnor 209/197/214">
      <a:srgbClr val="D1C5D6"/>
    </a:custClr>
    <a:custClr name="Diagramfärg kvinnor 186/167/192">
      <a:srgbClr val="BAA7C0"/>
    </a:custClr>
    <a:custClr name="Diagramfärg kvinnor Huvudfärg">
      <a:srgbClr val="8D6E97"/>
    </a:custClr>
    <a:custClr name="Diagramfärg kvinnor 106/82/114">
      <a:srgbClr val="6A5272"/>
    </a:custClr>
    <a:custClr name="Diagramfärg kvinnor 70/54/75">
      <a:srgbClr val="46364B"/>
    </a:custClr>
    <a:custClr name="Vit">
      <a:srgbClr val="FFFFFF"/>
    </a:custClr>
    <a:custClr name="Diagramfärg kvinnor huvudfärg">
      <a:srgbClr val="8D6E97"/>
    </a:custClr>
    <a:custClr name="Vit">
      <a:srgbClr val="FFFFFF"/>
    </a:custClr>
    <a:custClr name="Vit">
      <a:srgbClr val="FFFFFF"/>
    </a:custClr>
  </a:custClrLst>
  <a:extLst>
    <a:ext uri="{05A4C25C-085E-4340-85A3-A5531E510DB2}">
      <thm15:themeFamily xmlns:thm15="http://schemas.microsoft.com/office/thememl/2012/main" name="SoS PPT-sve-16.9.potx" id="{5FB52A0F-AAB8-41D5-B429-08CFAF4F1824}" vid="{01A0E70B-603C-4E46-A5A4-C3F353CF1FA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0E1AE01E1A7C9499FA49A635F613E05" ma:contentTypeVersion="" ma:contentTypeDescription="Skapa ett nytt dokument." ma:contentTypeScope="" ma:versionID="7324da4ccbabe3d949ae2598820e336e">
  <xsd:schema xmlns:xsd="http://www.w3.org/2001/XMLSchema" xmlns:xs="http://www.w3.org/2001/XMLSchema" xmlns:p="http://schemas.microsoft.com/office/2006/metadata/properties" xmlns:ns1="http://schemas.microsoft.com/sharepoint/v3" targetNamespace="http://schemas.microsoft.com/office/2006/metadata/properties" ma:root="true" ma:fieldsID="68ec7ccd6ed9739c4bbdfd9091232f0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Schemalagt startdatum är en webbplatskolumn som skapas via publiceringsfunktionen. Den används för att ange datum och tid för när sidan ska visas för besökare på webbplatsen för första gången." ma:internalName="PublishingStartDate">
      <xsd:simpleType>
        <xsd:restriction base="dms:Unknown"/>
      </xsd:simpleType>
    </xsd:element>
    <xsd:element name="PublishingExpirationDate" ma:index="9" nillable="true" ma:displayName="Schemalagt slutdatum" ma:description="Schemalagt slutdatum är en webbplatskolumn som skapas via publiceringsfunktionen. Den används för att ange datum och tid för när sidan inte längre ska visas för besökare på webbplatse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7"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1F25FFA-739F-448F-A2C0-FDA585EA4236}">
  <ds:schemaRefs>
    <ds:schemaRef ds:uri="http://schemas.microsoft.com/sharepoint/v3/contenttype/forms"/>
  </ds:schemaRefs>
</ds:datastoreItem>
</file>

<file path=customXml/itemProps2.xml><?xml version="1.0" encoding="utf-8"?>
<ds:datastoreItem xmlns:ds="http://schemas.openxmlformats.org/officeDocument/2006/customXml" ds:itemID="{71F65386-782C-4E16-986F-03F393E1DC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629756-8462-4020-9E2F-3FEB31A2467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2878</TotalTime>
  <Words>3540</Words>
  <Application>Microsoft Office PowerPoint</Application>
  <PresentationFormat>Bredbild</PresentationFormat>
  <Paragraphs>340</Paragraphs>
  <Slides>28</Slides>
  <Notes>27</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28</vt:i4>
      </vt:variant>
    </vt:vector>
  </HeadingPairs>
  <TitlesOfParts>
    <vt:vector size="33" baseType="lpstr">
      <vt:lpstr>Arial</vt:lpstr>
      <vt:lpstr>Century Gothic</vt:lpstr>
      <vt:lpstr>Times New Roman</vt:lpstr>
      <vt:lpstr>SoS-PPT-svensk-150922</vt:lpstr>
      <vt:lpstr>1_SoS-PPT-svensk-150922</vt:lpstr>
      <vt:lpstr>Reflektionsmaterial för utveckling  av kommunal rehabilitering </vt:lpstr>
      <vt:lpstr>Målgrupp och syfte</vt:lpstr>
      <vt:lpstr>Studieanvisningar</vt:lpstr>
      <vt:lpstr>I en god och nära vård är det:</vt:lpstr>
      <vt:lpstr>Reflektionsområden rehabilitering i hemmet </vt:lpstr>
      <vt:lpstr>Reflektionsområde: Arbetssätt</vt:lpstr>
      <vt:lpstr>Arbetssätt</vt:lpstr>
      <vt:lpstr>Arbetssätt </vt:lpstr>
      <vt:lpstr>Arbetssätt  </vt:lpstr>
      <vt:lpstr>Arbetssätt </vt:lpstr>
      <vt:lpstr>Arbetssätt</vt:lpstr>
      <vt:lpstr>Reflektionsområde: Samverkan</vt:lpstr>
      <vt:lpstr>Samverkan</vt:lpstr>
      <vt:lpstr>Samverkan</vt:lpstr>
      <vt:lpstr>Samverkan</vt:lpstr>
      <vt:lpstr>Reflektionsområde: Strukturerat och personcentrerat</vt:lpstr>
      <vt:lpstr>Strukturerad och Personcentrerad </vt:lpstr>
      <vt:lpstr>Strukturerad och Personcentrerad</vt:lpstr>
      <vt:lpstr>Strukturerad och Personcentrerad</vt:lpstr>
      <vt:lpstr>Strukturerad och Personcentrerad</vt:lpstr>
      <vt:lpstr>Strukturerad och Personcentrerad</vt:lpstr>
      <vt:lpstr>Strukturerad och Personcentrerad</vt:lpstr>
      <vt:lpstr>Strukturerad och Personcentrerad</vt:lpstr>
      <vt:lpstr>Reflektionsområde: Evidensbasad</vt:lpstr>
      <vt:lpstr>Evidensbaserad</vt:lpstr>
      <vt:lpstr>Evidensbaserad</vt:lpstr>
      <vt:lpstr>Evidensbaserat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Reflektionsmaterial för utveckling av kommunal rehabilitering</dc:title>
  <dc:creator>Netterheim, Anna</dc:creator>
  <cp:keywords>class='Open'</cp:keywords>
  <cp:lastModifiedBy>Laukkanen, Tiina</cp:lastModifiedBy>
  <cp:revision>166</cp:revision>
  <cp:lastPrinted>2015-05-08T11:44:01Z</cp:lastPrinted>
  <dcterms:created xsi:type="dcterms:W3CDTF">2022-09-22T05:26:03Z</dcterms:created>
  <dcterms:modified xsi:type="dcterms:W3CDTF">2023-04-14T12:05:04Z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0x01010040E1AE01E1A7C9499FA49A635F613E05</vt:lpwstr>
  </property>
</Properties>
</file>