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7"/>
  </p:notesMasterIdLst>
  <p:sldIdLst>
    <p:sldId id="277" r:id="rId6"/>
    <p:sldId id="306" r:id="rId7"/>
    <p:sldId id="307" r:id="rId8"/>
    <p:sldId id="332" r:id="rId9"/>
    <p:sldId id="284" r:id="rId10"/>
    <p:sldId id="308" r:id="rId11"/>
    <p:sldId id="309" r:id="rId12"/>
    <p:sldId id="292" r:id="rId13"/>
    <p:sldId id="287" r:id="rId14"/>
    <p:sldId id="331" r:id="rId15"/>
    <p:sldId id="289" r:id="rId16"/>
  </p:sldIdLst>
  <p:sldSz cx="9144000" cy="6858000" type="screen4x3"/>
  <p:notesSz cx="6400800" cy="8686800"/>
  <p:defaultTextStyle>
    <a:defPPr>
      <a:defRPr lang="sv-SE"/>
    </a:defPPr>
    <a:lvl1pPr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gerström, Pernilla" initials="FP" lastIdx="2" clrIdx="0">
    <p:extLst>
      <p:ext uri="{19B8F6BF-5375-455C-9EA6-DF929625EA0E}">
        <p15:presenceInfo xmlns:p15="http://schemas.microsoft.com/office/powerpoint/2012/main" userId="S-1-5-21-2075942658-1792417684-393963531-120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CAF"/>
    <a:srgbClr val="FFFFFF"/>
    <a:srgbClr val="3DB7E4"/>
    <a:srgbClr val="3F9C35"/>
    <a:srgbClr val="E98300"/>
    <a:srgbClr val="D3BF96"/>
    <a:srgbClr val="857363"/>
    <a:srgbClr val="ED8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21" autoAdjust="0"/>
    <p:restoredTop sz="69738" autoAdjust="0"/>
  </p:normalViewPr>
  <p:slideViewPr>
    <p:cSldViewPr snapToGrid="0">
      <p:cViewPr varScale="1">
        <p:scale>
          <a:sx n="60" d="100"/>
          <a:sy n="60" d="100"/>
        </p:scale>
        <p:origin x="1531" y="48"/>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9" d="100"/>
          <a:sy n="69" d="100"/>
        </p:scale>
        <p:origin x="2285"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773363" cy="434975"/>
          </a:xfrm>
          <a:prstGeom prst="rect">
            <a:avLst/>
          </a:prstGeom>
        </p:spPr>
        <p:txBody>
          <a:bodyPr vert="horz" lIns="86211" tIns="43106" rIns="86211" bIns="43106" rtlCol="0"/>
          <a:lstStyle>
            <a:lvl1pPr algn="l" fontAlgn="auto">
              <a:spcBef>
                <a:spcPts val="0"/>
              </a:spcBef>
              <a:spcAft>
                <a:spcPts val="0"/>
              </a:spcAft>
              <a:defRPr sz="1100">
                <a:latin typeface="+mn-lt"/>
                <a:cs typeface="+mn-cs"/>
              </a:defRPr>
            </a:lvl1pPr>
          </a:lstStyle>
          <a:p>
            <a:pPr>
              <a:defRPr/>
            </a:pPr>
            <a:endParaRPr lang="sv-SE"/>
          </a:p>
        </p:txBody>
      </p:sp>
      <p:sp>
        <p:nvSpPr>
          <p:cNvPr id="3" name="Platshållare för datum 2"/>
          <p:cNvSpPr>
            <a:spLocks noGrp="1"/>
          </p:cNvSpPr>
          <p:nvPr>
            <p:ph type="dt" idx="1"/>
          </p:nvPr>
        </p:nvSpPr>
        <p:spPr>
          <a:xfrm>
            <a:off x="3625850" y="0"/>
            <a:ext cx="2773363" cy="434975"/>
          </a:xfrm>
          <a:prstGeom prst="rect">
            <a:avLst/>
          </a:prstGeom>
        </p:spPr>
        <p:txBody>
          <a:bodyPr vert="horz" lIns="86211" tIns="43106" rIns="86211" bIns="43106" rtlCol="0"/>
          <a:lstStyle>
            <a:lvl1pPr algn="r" fontAlgn="auto">
              <a:spcBef>
                <a:spcPts val="0"/>
              </a:spcBef>
              <a:spcAft>
                <a:spcPts val="0"/>
              </a:spcAft>
              <a:defRPr sz="1100">
                <a:latin typeface="+mn-lt"/>
                <a:cs typeface="+mn-cs"/>
              </a:defRPr>
            </a:lvl1pPr>
          </a:lstStyle>
          <a:p>
            <a:pPr>
              <a:defRPr/>
            </a:pPr>
            <a:fld id="{1891D0D2-310D-4ECD-BE9E-ADDBD4AAD747}" type="datetimeFigureOut">
              <a:rPr lang="sv-SE"/>
              <a:pPr>
                <a:defRPr/>
              </a:pPr>
              <a:t>2022-08-04</a:t>
            </a:fld>
            <a:endParaRPr lang="sv-SE"/>
          </a:p>
        </p:txBody>
      </p:sp>
      <p:sp>
        <p:nvSpPr>
          <p:cNvPr id="4" name="Platshållare för bildobjekt 3"/>
          <p:cNvSpPr>
            <a:spLocks noGrp="1" noRot="1" noChangeAspect="1"/>
          </p:cNvSpPr>
          <p:nvPr>
            <p:ph type="sldImg" idx="2"/>
          </p:nvPr>
        </p:nvSpPr>
        <p:spPr>
          <a:xfrm>
            <a:off x="1030288" y="652463"/>
            <a:ext cx="4340225" cy="3255962"/>
          </a:xfrm>
          <a:prstGeom prst="rect">
            <a:avLst/>
          </a:prstGeom>
          <a:noFill/>
          <a:ln w="12700">
            <a:solidFill>
              <a:prstClr val="black"/>
            </a:solidFill>
          </a:ln>
        </p:spPr>
        <p:txBody>
          <a:bodyPr vert="horz" lIns="86211" tIns="43106" rIns="86211" bIns="43106" rtlCol="0" anchor="ctr"/>
          <a:lstStyle/>
          <a:p>
            <a:pPr lvl="0"/>
            <a:endParaRPr lang="sv-SE" noProof="0"/>
          </a:p>
        </p:txBody>
      </p:sp>
      <p:sp>
        <p:nvSpPr>
          <p:cNvPr id="5" name="Platshållare för anteckningar 4"/>
          <p:cNvSpPr>
            <a:spLocks noGrp="1"/>
          </p:cNvSpPr>
          <p:nvPr>
            <p:ph type="body" sz="quarter" idx="3"/>
          </p:nvPr>
        </p:nvSpPr>
        <p:spPr>
          <a:xfrm>
            <a:off x="639763" y="4125913"/>
            <a:ext cx="5121275" cy="3910012"/>
          </a:xfrm>
          <a:prstGeom prst="rect">
            <a:avLst/>
          </a:prstGeom>
        </p:spPr>
        <p:txBody>
          <a:bodyPr vert="horz" lIns="86211" tIns="43106" rIns="86211" bIns="43106" rtlCol="0"/>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0" y="8250238"/>
            <a:ext cx="2773363" cy="434975"/>
          </a:xfrm>
          <a:prstGeom prst="rect">
            <a:avLst/>
          </a:prstGeom>
        </p:spPr>
        <p:txBody>
          <a:bodyPr vert="horz" lIns="86211" tIns="43106" rIns="86211" bIns="43106" rtlCol="0" anchor="b"/>
          <a:lstStyle>
            <a:lvl1pPr algn="l" fontAlgn="auto">
              <a:spcBef>
                <a:spcPts val="0"/>
              </a:spcBef>
              <a:spcAft>
                <a:spcPts val="0"/>
              </a:spcAft>
              <a:defRPr sz="1100">
                <a:latin typeface="+mn-lt"/>
                <a:cs typeface="+mn-cs"/>
              </a:defRPr>
            </a:lvl1pPr>
          </a:lstStyle>
          <a:p>
            <a:pPr>
              <a:defRPr/>
            </a:pPr>
            <a:endParaRPr lang="sv-SE"/>
          </a:p>
        </p:txBody>
      </p:sp>
      <p:sp>
        <p:nvSpPr>
          <p:cNvPr id="7" name="Platshållare för bildnummer 6"/>
          <p:cNvSpPr>
            <a:spLocks noGrp="1"/>
          </p:cNvSpPr>
          <p:nvPr>
            <p:ph type="sldNum" sz="quarter" idx="5"/>
          </p:nvPr>
        </p:nvSpPr>
        <p:spPr>
          <a:xfrm>
            <a:off x="3625850" y="8250238"/>
            <a:ext cx="2773363" cy="434975"/>
          </a:xfrm>
          <a:prstGeom prst="rect">
            <a:avLst/>
          </a:prstGeom>
        </p:spPr>
        <p:txBody>
          <a:bodyPr vert="horz" wrap="square" lIns="86211" tIns="43106" rIns="86211" bIns="43106" numCol="1" anchor="b" anchorCtr="0" compatLnSpc="1">
            <a:prstTxWarp prst="textNoShape">
              <a:avLst/>
            </a:prstTxWarp>
          </a:bodyPr>
          <a:lstStyle>
            <a:lvl1pPr algn="r">
              <a:defRPr sz="1100">
                <a:latin typeface="Calibri" panose="020F0502020204030204" pitchFamily="34" charset="0"/>
              </a:defRPr>
            </a:lvl1pPr>
          </a:lstStyle>
          <a:p>
            <a:fld id="{A47AC5BD-A535-4A67-8896-65BF0CB45844}" type="slidenum">
              <a:rPr lang="sv-SE" altLang="sv-SE"/>
              <a:pPr/>
              <a:t>‹#›</a:t>
            </a:fld>
            <a:endParaRPr lang="sv-SE" altLang="sv-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dirty="0"/>
              <a:t>Patientregistret är ett av Socialstyrelsens hälsodataregister. </a:t>
            </a:r>
          </a:p>
          <a:p>
            <a:pPr eaLnBrk="1" hangingPunct="1">
              <a:spcBef>
                <a:spcPct val="0"/>
              </a:spcBef>
            </a:pPr>
            <a:endParaRPr lang="sv-SE" altLang="sv-SE" dirty="0"/>
          </a:p>
          <a:p>
            <a:pPr eaLnBrk="1" hangingPunct="1">
              <a:spcBef>
                <a:spcPct val="0"/>
              </a:spcBef>
            </a:pPr>
            <a:r>
              <a:rPr lang="sv-SE" altLang="sv-SE" dirty="0"/>
              <a:t>Patientregistret har historiskt sett främst utgjort ett viktigt underlag för epidemiologisk forskning. </a:t>
            </a:r>
          </a:p>
          <a:p>
            <a:pPr eaLnBrk="1" hangingPunct="1">
              <a:spcBef>
                <a:spcPct val="0"/>
              </a:spcBef>
            </a:pPr>
            <a:endParaRPr lang="sv-SE" altLang="sv-SE" dirty="0"/>
          </a:p>
          <a:p>
            <a:pPr eaLnBrk="1" hangingPunct="1">
              <a:spcBef>
                <a:spcPct val="0"/>
              </a:spcBef>
            </a:pPr>
            <a:r>
              <a:rPr lang="sv-SE" altLang="sv-SE" dirty="0"/>
              <a:t>Patientregistret används flitigt för att ta fram kunskap om hälsans och vårdutnyttjandets sociala och regionala fördelning. Utan den kunskapen ökar riskerna för att resurserna till hälso- och sjukvården inte fördelas rättvist, att behoven för svaga grupper inte uppmärksammas tillräckligt eller att vården inte ges på lika villkor. Att kunna följa människor över en längre tid, så som patientregistret gör, kan ha en avgörande betydelse för att få svar på frågor som rör olika sjukdomar. </a:t>
            </a:r>
          </a:p>
          <a:p>
            <a:pPr eaLnBrk="1" hangingPunct="1">
              <a:spcBef>
                <a:spcPct val="0"/>
              </a:spcBef>
            </a:pPr>
            <a:r>
              <a:rPr lang="sv-SE" altLang="sv-SE" dirty="0"/>
              <a:t>Ett av syftena med patientregistret är också att påvisa att den verksamhet man bedriver håller kvalitet och är säker, därmed handlar det till stor grad om en patientsäkerhetsfråga. Informationen från patientregistret ligger till grund för de underlag Socialstyrelsen tar fram till regeringen, till exempel utvärderingar, officiell statistik, statistikbeställningar, produktivitetsjämförelser och öppna jämförelser.</a:t>
            </a:r>
          </a:p>
          <a:p>
            <a:pPr eaLnBrk="1" hangingPunct="1">
              <a:spcBef>
                <a:spcPct val="0"/>
              </a:spcBef>
            </a:pPr>
            <a:endParaRPr lang="sv-SE" altLang="sv-SE" dirty="0"/>
          </a:p>
          <a:p>
            <a:pPr eaLnBrk="1" hangingPunct="1">
              <a:spcBef>
                <a:spcPct val="0"/>
              </a:spcBef>
            </a:pPr>
            <a:r>
              <a:rPr lang="sv-SE" altLang="sv-SE" dirty="0"/>
              <a:t>Under senare år har Socialstyrelsen fått allt fler regeringsuppdrag som förutsätter att det finns ett trovärdigt dataunderlag för uppföljning av hälso- och sjukvårdens insatser. Den primära datakällan för att mäta och följa upp detta är patientregistret, vilket medfört att dess användningsområde breddats. För att svara upp mot dessa ökade och även kommande krav är det nödvändigt att ytterligare utveckla patientregistret för att tillgodose behovet av underlag för forskning och statistik samt verksamhetsuppföljning och kvalitetsutveckling.</a:t>
            </a:r>
          </a:p>
          <a:p>
            <a:pPr eaLnBrk="1" hangingPunct="1">
              <a:spcBef>
                <a:spcPct val="0"/>
              </a:spcBef>
            </a:pPr>
            <a:endParaRPr lang="sv-SE" altLang="sv-SE" dirty="0"/>
          </a:p>
        </p:txBody>
      </p:sp>
      <p:sp>
        <p:nvSpPr>
          <p:cNvPr id="48132" name="Platshållare för bild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DC4CF05B-8E39-41B8-B810-7CAFA5BB4CAD}" type="slidenum">
              <a:rPr lang="sv-SE" altLang="sv-SE">
                <a:latin typeface="Calibri" panose="020F0502020204030204" pitchFamily="34" charset="0"/>
              </a:rPr>
              <a:pPr eaLnBrk="1" hangingPunct="1"/>
              <a:t>1</a:t>
            </a:fld>
            <a:endParaRPr lang="sv-SE" altLang="sv-SE">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sz="600" dirty="0"/>
          </a:p>
        </p:txBody>
      </p:sp>
      <p:sp>
        <p:nvSpPr>
          <p:cNvPr id="4" name="Platshållare för bildnumm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3C795D47-155F-4D15-B439-D72F6B09C098}" type="slidenum">
              <a:rPr lang="sv-SE" altLang="sv-SE">
                <a:latin typeface="Calibri" panose="020F0502020204030204" pitchFamily="34" charset="0"/>
              </a:rPr>
              <a:pPr eaLnBrk="1" hangingPunct="1"/>
              <a:t>10</a:t>
            </a:fld>
            <a:endParaRPr lang="sv-SE" altLang="sv-SE">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p:cNvSpPr>
            <a:spLocks noGrp="1"/>
          </p:cNvSpPr>
          <p:nvPr>
            <p:ph type="body" idx="1"/>
          </p:nvPr>
        </p:nvSpPr>
        <p:spPr/>
        <p:txBody>
          <a:bodyPr/>
          <a:lstStyle/>
          <a:p>
            <a:pPr lvl="1" eaLnBrk="1" fontAlgn="auto" hangingPunct="1">
              <a:spcBef>
                <a:spcPts val="0"/>
              </a:spcBef>
              <a:spcAft>
                <a:spcPts val="0"/>
              </a:spcAft>
              <a:buFont typeface="Wingdings" panose="05000000000000000000" pitchFamily="2" charset="2"/>
              <a:buNone/>
              <a:defRPr/>
            </a:pPr>
            <a:r>
              <a:rPr lang="sv-SE" b="1" dirty="0"/>
              <a:t>Nya filspecifikationer</a:t>
            </a:r>
            <a:endParaRPr lang="sv-SE" dirty="0"/>
          </a:p>
          <a:p>
            <a:pPr lvl="1" eaLnBrk="1" fontAlgn="auto" hangingPunct="1">
              <a:spcBef>
                <a:spcPts val="0"/>
              </a:spcBef>
              <a:spcAft>
                <a:spcPts val="0"/>
              </a:spcAft>
              <a:buFont typeface="Wingdings" panose="05000000000000000000" pitchFamily="2" charset="2"/>
              <a:buNone/>
              <a:defRPr/>
            </a:pPr>
            <a:r>
              <a:rPr lang="sv-SE" dirty="0"/>
              <a:t>se specificering i föreskriften HSLF-FS 2016:91</a:t>
            </a:r>
          </a:p>
          <a:p>
            <a:pPr lvl="1" eaLnBrk="1" fontAlgn="auto" hangingPunct="1">
              <a:spcBef>
                <a:spcPts val="0"/>
              </a:spcBef>
              <a:spcAft>
                <a:spcPts val="0"/>
              </a:spcAft>
              <a:buFont typeface="Wingdings" panose="05000000000000000000" pitchFamily="2" charset="2"/>
              <a:buNone/>
              <a:defRPr/>
            </a:pPr>
            <a:endParaRPr lang="sv-SE" dirty="0"/>
          </a:p>
          <a:p>
            <a:pPr lvl="1" eaLnBrk="1" fontAlgn="auto" hangingPunct="1">
              <a:spcBef>
                <a:spcPts val="0"/>
              </a:spcBef>
              <a:spcAft>
                <a:spcPts val="0"/>
              </a:spcAft>
              <a:buFont typeface="Wingdings" panose="05000000000000000000" pitchFamily="2" charset="2"/>
              <a:buNone/>
              <a:defRPr/>
            </a:pPr>
            <a:r>
              <a:rPr lang="sv-SE" b="1" dirty="0"/>
              <a:t>Patienter som har:</a:t>
            </a:r>
          </a:p>
          <a:p>
            <a:pPr marL="711200" lvl="2" indent="-171450" eaLnBrk="1" fontAlgn="auto" hangingPunct="1">
              <a:spcBef>
                <a:spcPts val="0"/>
              </a:spcBef>
              <a:spcAft>
                <a:spcPts val="0"/>
              </a:spcAft>
              <a:buFontTx/>
              <a:buChar char="-"/>
              <a:defRPr/>
            </a:pPr>
            <a:r>
              <a:rPr lang="sv-SE" b="1" dirty="0"/>
              <a:t>varit inskrivna i slutenvård</a:t>
            </a:r>
          </a:p>
          <a:p>
            <a:pPr marL="711200" lvl="2" indent="-171450" eaLnBrk="1" fontAlgn="auto" hangingPunct="1">
              <a:spcBef>
                <a:spcPts val="0"/>
              </a:spcBef>
              <a:spcAft>
                <a:spcPts val="0"/>
              </a:spcAft>
              <a:buFontTx/>
              <a:buChar char="-"/>
              <a:defRPr/>
            </a:pPr>
            <a:r>
              <a:rPr lang="sv-SE" b="1" dirty="0"/>
              <a:t>behandlats av läkare i specialiserade öppenvården</a:t>
            </a:r>
          </a:p>
          <a:p>
            <a:pPr marL="539750" lvl="2" eaLnBrk="1" fontAlgn="auto" hangingPunct="1">
              <a:spcBef>
                <a:spcPts val="0"/>
              </a:spcBef>
              <a:spcAft>
                <a:spcPts val="0"/>
              </a:spcAft>
              <a:defRPr/>
            </a:pPr>
            <a:endParaRPr lang="sv-SE" dirty="0"/>
          </a:p>
          <a:p>
            <a:pPr marL="539750" lvl="2" eaLnBrk="1" fontAlgn="auto" hangingPunct="1">
              <a:spcBef>
                <a:spcPts val="0"/>
              </a:spcBef>
              <a:spcAft>
                <a:spcPts val="0"/>
              </a:spcAft>
              <a:defRPr/>
            </a:pPr>
            <a:r>
              <a:rPr lang="sv-SE" dirty="0"/>
              <a:t>I öppenvårdsfilen ska </a:t>
            </a:r>
            <a:r>
              <a:rPr lang="sv-SE" b="1" dirty="0"/>
              <a:t>Alla läkarbesök ska rapporteras, även de som har lett till </a:t>
            </a:r>
            <a:br>
              <a:rPr lang="sv-SE" b="1" dirty="0"/>
            </a:br>
            <a:r>
              <a:rPr lang="sv-SE" b="1" dirty="0"/>
              <a:t>inskrivning av patienten i sluten vård</a:t>
            </a:r>
          </a:p>
          <a:p>
            <a:pPr marL="539750" lvl="2" eaLnBrk="1" fontAlgn="auto" hangingPunct="1">
              <a:spcBef>
                <a:spcPts val="0"/>
              </a:spcBef>
              <a:spcAft>
                <a:spcPts val="0"/>
              </a:spcAft>
              <a:defRPr/>
            </a:pPr>
            <a:endParaRPr lang="sv-SE" b="1" dirty="0"/>
          </a:p>
          <a:p>
            <a:pPr marL="539750" lvl="2" eaLnBrk="1" fontAlgn="auto" hangingPunct="1">
              <a:spcBef>
                <a:spcPts val="0"/>
              </a:spcBef>
              <a:spcAft>
                <a:spcPts val="0"/>
              </a:spcAft>
              <a:defRPr/>
            </a:pPr>
            <a:r>
              <a:rPr lang="sv-SE" b="1" dirty="0"/>
              <a:t>Läs mer på </a:t>
            </a:r>
            <a:r>
              <a:rPr lang="sv-SE" dirty="0"/>
              <a:t>https://www.socialstyrelsen.se/statistik-och-data/register/lamna-uppgifter-till-register/patientregistret/</a:t>
            </a:r>
            <a:endParaRPr lang="sv-SE" b="1" dirty="0"/>
          </a:p>
        </p:txBody>
      </p:sp>
      <p:sp>
        <p:nvSpPr>
          <p:cNvPr id="60420" name="Platshållare för bild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77265EDD-FC4D-4623-9716-B70FA04A56D4}" type="slidenum">
              <a:rPr lang="sv-SE" altLang="sv-SE">
                <a:latin typeface="Calibri" panose="020F0502020204030204" pitchFamily="34" charset="0"/>
              </a:rPr>
              <a:pPr eaLnBrk="1" hangingPunct="1"/>
              <a:t>11</a:t>
            </a:fld>
            <a:endParaRPr lang="sv-SE" altLang="sv-SE">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sv-SE" altLang="sv-SE" dirty="0"/>
              <a:t>Patientregistret innehåller rikstäckande information om alla avslutade vårdtillfällen i sluten vård sedan 1987 (för delar av riket sedan 1964 och var då primärt underlag för epidemiologisk forskning). </a:t>
            </a:r>
          </a:p>
          <a:p>
            <a:pPr eaLnBrk="1" hangingPunct="1">
              <a:spcBef>
                <a:spcPct val="0"/>
              </a:spcBef>
            </a:pPr>
            <a:r>
              <a:rPr lang="sv-SE" altLang="sv-SE" dirty="0"/>
              <a:t>Läkarbesök med kirurgisk åtgärd finns med i registret från 1997 och övriga läkarbesök i specialiserad öppenvård har registrerats sedan år 2001. </a:t>
            </a:r>
          </a:p>
          <a:p>
            <a:pPr eaLnBrk="1" hangingPunct="1">
              <a:spcBef>
                <a:spcPct val="0"/>
              </a:spcBef>
            </a:pPr>
            <a:r>
              <a:rPr lang="sv-SE" altLang="sv-SE" dirty="0"/>
              <a:t>Uppgifterna till patientregistret omfattar sedan 2001 både offentliga och privata vårdgivare, oavsett finansieringsform.</a:t>
            </a:r>
          </a:p>
          <a:p>
            <a:pPr eaLnBrk="1" hangingPunct="1">
              <a:spcBef>
                <a:spcPct val="0"/>
              </a:spcBef>
            </a:pPr>
            <a:r>
              <a:rPr lang="sv-SE" altLang="sv-SE" dirty="0">
                <a:highlight>
                  <a:srgbClr val="FFFF00"/>
                </a:highlight>
              </a:rPr>
              <a:t>År 2009 började en separat insamling för patienter som vårdats i psykiatrisk tvångsvård enligt lagen om psykiatrisk tvångsvård  (LPT) eller lagen om rättspsykiatrisk vård (LRV) att rapporteras in. På grund av kvalitetsproblem finns uppgifterna tillgängliga först från år 2010.</a:t>
            </a:r>
          </a:p>
          <a:p>
            <a:pPr eaLnBrk="1" hangingPunct="1">
              <a:spcBef>
                <a:spcPct val="0"/>
              </a:spcBef>
            </a:pPr>
            <a:endParaRPr lang="sv-SE" altLang="sv-SE" dirty="0">
              <a:highlight>
                <a:srgbClr val="FFFF00"/>
              </a:highlight>
            </a:endParaRPr>
          </a:p>
          <a:p>
            <a:pPr eaLnBrk="1" hangingPunct="1">
              <a:spcBef>
                <a:spcPct val="0"/>
              </a:spcBef>
            </a:pPr>
            <a:r>
              <a:rPr lang="sv-SE" altLang="sv-SE" dirty="0"/>
              <a:t>2015 började PAR samla in månadsinrapportering. Tvångsvården rapporteras sedan dess in som en del av denna inrapportering.</a:t>
            </a:r>
          </a:p>
          <a:p>
            <a:pPr eaLnBrk="1" hangingPunct="1">
              <a:spcBef>
                <a:spcPct val="0"/>
              </a:spcBef>
            </a:pPr>
            <a:endParaRPr lang="sv-SE" altLang="sv-SE" dirty="0"/>
          </a:p>
          <a:p>
            <a:pPr eaLnBrk="1" hangingPunct="1">
              <a:spcBef>
                <a:spcPct val="0"/>
              </a:spcBef>
            </a:pPr>
            <a:r>
              <a:rPr lang="sv-SE" altLang="sv-SE" dirty="0"/>
              <a:t>Från</a:t>
            </a:r>
            <a:r>
              <a:rPr lang="sv-SE" altLang="sv-SE" baseline="0" dirty="0"/>
              <a:t> och med år 2015 innehåller registret även öppenvårdsbesök som lett till slutenvård, innan år 2015 innehöll registret endast slutenvårdstillfället vid de fallen.</a:t>
            </a:r>
          </a:p>
          <a:p>
            <a:pPr eaLnBrk="1" hangingPunct="1">
              <a:spcBef>
                <a:spcPct val="0"/>
              </a:spcBef>
            </a:pPr>
            <a:endParaRPr lang="sv-SE" altLang="sv-SE" dirty="0"/>
          </a:p>
          <a:p>
            <a:pPr eaLnBrk="1" hangingPunct="1">
              <a:spcBef>
                <a:spcPct val="0"/>
              </a:spcBef>
            </a:pPr>
            <a:r>
              <a:rPr lang="sv-SE" altLang="sv-SE" dirty="0"/>
              <a:t>2015 började variabler för tidpunkter för akutmottagningsbesök rapporteras in. </a:t>
            </a:r>
            <a:r>
              <a:rPr lang="sv-SE" altLang="sv-SE" dirty="0">
                <a:highlight>
                  <a:srgbClr val="FFFF00"/>
                </a:highlight>
              </a:rPr>
              <a:t>På grund av kvalitetsproblem finns uppgifterna tillgängliga först från år 2016.</a:t>
            </a:r>
            <a:endParaRPr lang="sv-SE" altLang="sv-SE" dirty="0"/>
          </a:p>
          <a:p>
            <a:pPr eaLnBrk="1" hangingPunct="1">
              <a:spcBef>
                <a:spcPct val="0"/>
              </a:spcBef>
            </a:pPr>
            <a:endParaRPr lang="sv-SE" altLang="sv-SE" dirty="0"/>
          </a:p>
          <a:p>
            <a:pPr eaLnBrk="1" hangingPunct="1">
              <a:spcBef>
                <a:spcPct val="0"/>
              </a:spcBef>
            </a:pPr>
            <a:r>
              <a:rPr lang="sv-SE" altLang="sv-SE" dirty="0"/>
              <a:t>Den 1 oktober 2016 beslutade regeringen att ta bort undantaget för aborter i förordningen om patientregister hos Socialstyrelsen. Det innebär att Socialstyrelsen får möjlighet att ta in personnummer i samband med aborter till patientregistret. Uppgiftsskyldigheten till Socialstyrelsens patientregister gäller från och med den 1 februari 2017 då de nya förskrifterna trädde i kraft.</a:t>
            </a:r>
          </a:p>
        </p:txBody>
      </p:sp>
      <p:sp>
        <p:nvSpPr>
          <p:cNvPr id="49156" name="Platshållare för bild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5C1E4999-1F73-4631-A94D-D87E26CF5A0A}" type="slidenum">
              <a:rPr lang="sv-SE" altLang="sv-SE">
                <a:latin typeface="Calibri" panose="020F0502020204030204" pitchFamily="34" charset="0"/>
              </a:rPr>
              <a:pPr eaLnBrk="1" hangingPunct="1"/>
              <a:t>2</a:t>
            </a:fld>
            <a:endParaRPr lang="sv-SE" altLang="sv-SE">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dirty="0"/>
              <a:t>Patientregistrets innehåll kan delas in i fyra huvudkategorier:</a:t>
            </a:r>
          </a:p>
          <a:p>
            <a:pPr eaLnBrk="1" hangingPunct="1">
              <a:spcBef>
                <a:spcPct val="0"/>
              </a:spcBef>
            </a:pPr>
            <a:r>
              <a:rPr lang="sv-SE" altLang="sv-SE" dirty="0"/>
              <a:t>• Uppgifter om patienten, t.ex. kön och ålder</a:t>
            </a:r>
          </a:p>
          <a:p>
            <a:pPr eaLnBrk="1" hangingPunct="1">
              <a:spcBef>
                <a:spcPct val="0"/>
              </a:spcBef>
            </a:pPr>
            <a:r>
              <a:rPr lang="sv-SE" altLang="sv-SE" dirty="0"/>
              <a:t>• Uppgifter om vårdenheten, t.ex. sjukhuskod</a:t>
            </a:r>
          </a:p>
          <a:p>
            <a:pPr eaLnBrk="1" hangingPunct="1">
              <a:spcBef>
                <a:spcPct val="0"/>
              </a:spcBef>
            </a:pPr>
            <a:r>
              <a:rPr lang="sv-SE" altLang="sv-SE" dirty="0"/>
              <a:t>• Administrativa uppgifter om vårdkontakten, t.ex. datum</a:t>
            </a:r>
          </a:p>
          <a:p>
            <a:pPr eaLnBrk="1" hangingPunct="1">
              <a:spcBef>
                <a:spcPct val="0"/>
              </a:spcBef>
            </a:pPr>
            <a:r>
              <a:rPr lang="sv-SE" altLang="sv-SE" dirty="0"/>
              <a:t>• Medicinska data, t.ex. diagnoskoder, yttre orsakskoder till sjukdom och död samt åtgärdskoder. </a:t>
            </a:r>
          </a:p>
          <a:p>
            <a:pPr eaLnBrk="1" hangingPunct="1">
              <a:spcBef>
                <a:spcPct val="0"/>
              </a:spcBef>
            </a:pPr>
            <a:endParaRPr lang="sv-SE" altLang="sv-SE" dirty="0"/>
          </a:p>
          <a:p>
            <a:pPr eaLnBrk="1" hangingPunct="1">
              <a:spcBef>
                <a:spcPct val="0"/>
              </a:spcBef>
            </a:pPr>
            <a:r>
              <a:rPr lang="sv-SE" altLang="sv-SE" dirty="0"/>
              <a:t>Observera att uppgifterna från den specialiserade öppen vården har en lägre kvalitet än uppgifterna</a:t>
            </a:r>
            <a:r>
              <a:rPr lang="sv-SE" altLang="sv-SE" baseline="0" dirty="0"/>
              <a:t> från slutenvården.</a:t>
            </a:r>
            <a:endParaRPr lang="sv-SE" altLang="sv-SE" dirty="0"/>
          </a:p>
          <a:p>
            <a:pPr eaLnBrk="1" hangingPunct="1">
              <a:spcBef>
                <a:spcPct val="0"/>
              </a:spcBef>
            </a:pPr>
            <a:endParaRPr lang="sv-SE" altLang="sv-SE" dirty="0"/>
          </a:p>
          <a:p>
            <a:pPr eaLnBrk="1" hangingPunct="1">
              <a:spcBef>
                <a:spcPct val="0"/>
              </a:spcBef>
            </a:pPr>
            <a:r>
              <a:rPr lang="sv-SE" altLang="sv-SE" dirty="0"/>
              <a:t>Med undantag för primärvård har såväl offentliga som privata vårdgivare inom den öppna och slutna vården lagstadgad skyldighet att rapportera data till patientregistret. </a:t>
            </a:r>
          </a:p>
        </p:txBody>
      </p:sp>
      <p:sp>
        <p:nvSpPr>
          <p:cNvPr id="50180" name="Platshållare för bild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369B26F8-597E-4E56-AC61-6035ECC072FD}" type="slidenum">
              <a:rPr lang="sv-SE" altLang="sv-SE">
                <a:latin typeface="Calibri" panose="020F0502020204030204" pitchFamily="34" charset="0"/>
              </a:rPr>
              <a:pPr eaLnBrk="1" hangingPunct="1"/>
              <a:t>3</a:t>
            </a:fld>
            <a:endParaRPr lang="sv-SE" altLang="sv-SE">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dirty="0"/>
          </a:p>
        </p:txBody>
      </p:sp>
      <p:sp>
        <p:nvSpPr>
          <p:cNvPr id="4" name="Platshållare för bildnumm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63EF4381-3360-49C6-9CDC-4A494C2C521E}" type="slidenum">
              <a:rPr lang="sv-SE" altLang="sv-SE">
                <a:latin typeface="Calibri" panose="020F0502020204030204" pitchFamily="34" charset="0"/>
              </a:rPr>
              <a:pPr eaLnBrk="1" hangingPunct="1"/>
              <a:t>4</a:t>
            </a:fld>
            <a:endParaRPr lang="sv-SE" altLang="sv-SE">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dirty="0"/>
          </a:p>
          <a:p>
            <a:pPr eaLnBrk="1" hangingPunct="1">
              <a:spcBef>
                <a:spcPct val="0"/>
              </a:spcBef>
            </a:pPr>
            <a:endParaRPr lang="sv-SE" altLang="sv-SE" dirty="0"/>
          </a:p>
          <a:p>
            <a:pPr eaLnBrk="1" hangingPunct="1">
              <a:spcBef>
                <a:spcPct val="0"/>
              </a:spcBef>
            </a:pPr>
            <a:endParaRPr lang="sv-SE" altLang="sv-SE" dirty="0"/>
          </a:p>
          <a:p>
            <a:pPr eaLnBrk="1" hangingPunct="1">
              <a:spcBef>
                <a:spcPct val="0"/>
              </a:spcBef>
            </a:pPr>
            <a:endParaRPr lang="sv-SE" altLang="sv-SE" sz="700" dirty="0"/>
          </a:p>
          <a:p>
            <a:pPr eaLnBrk="1" hangingPunct="1">
              <a:spcBef>
                <a:spcPct val="0"/>
              </a:spcBef>
            </a:pPr>
            <a:endParaRPr lang="sv-SE" altLang="sv-SE" dirty="0"/>
          </a:p>
        </p:txBody>
      </p:sp>
      <p:sp>
        <p:nvSpPr>
          <p:cNvPr id="51204" name="Platshållare för bild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EF26BE22-9AB0-44DD-AE1B-76A00697BB41}" type="slidenum">
              <a:rPr lang="sv-SE" altLang="sv-SE">
                <a:latin typeface="Calibri" panose="020F0502020204030204" pitchFamily="34" charset="0"/>
              </a:rPr>
              <a:pPr eaLnBrk="1" hangingPunct="1"/>
              <a:t>5</a:t>
            </a:fld>
            <a:endParaRPr lang="sv-SE" altLang="sv-SE">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dirty="0"/>
              <a:t>Uppgifterna skyddas av absolut sekretess, där undantag kan göras för forskning och statistik. Resultaten får aldrig presenteras så att enskilda personer kan identifieras.</a:t>
            </a:r>
          </a:p>
          <a:p>
            <a:pPr eaLnBrk="1" hangingPunct="1">
              <a:spcBef>
                <a:spcPct val="0"/>
              </a:spcBef>
            </a:pPr>
            <a:endParaRPr lang="sv-SE" altLang="sv-SE" dirty="0"/>
          </a:p>
        </p:txBody>
      </p:sp>
      <p:sp>
        <p:nvSpPr>
          <p:cNvPr id="53252" name="Platshållare för bild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93A6469F-9B93-4FAC-BCCD-6E33C6D7572C}" type="slidenum">
              <a:rPr lang="sv-SE" altLang="sv-SE">
                <a:latin typeface="Calibri" panose="020F0502020204030204" pitchFamily="34" charset="0"/>
              </a:rPr>
              <a:pPr eaLnBrk="1" hangingPunct="1"/>
              <a:t>6</a:t>
            </a:fld>
            <a:endParaRPr lang="sv-SE" altLang="sv-SE">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dirty="0"/>
              <a:t>Informationen från patientregistret ligger till grund för de underlag Socialstyrelsen tar fram till regeringen, </a:t>
            </a:r>
            <a:br>
              <a:rPr lang="sv-SE" altLang="sv-SE" dirty="0"/>
            </a:br>
            <a:r>
              <a:rPr lang="sv-SE" altLang="sv-SE" dirty="0"/>
              <a:t>till exempel utvärderingar, statistik, produktivitetsjämförelser och öppna jämförelser.</a:t>
            </a:r>
          </a:p>
          <a:p>
            <a:pPr eaLnBrk="1" hangingPunct="1">
              <a:spcBef>
                <a:spcPct val="0"/>
              </a:spcBef>
            </a:pPr>
            <a:endParaRPr lang="sv-SE" altLang="sv-SE" dirty="0"/>
          </a:p>
          <a:p>
            <a:pPr eaLnBrk="1" hangingPunct="1">
              <a:spcBef>
                <a:spcPct val="0"/>
              </a:spcBef>
            </a:pPr>
            <a:r>
              <a:rPr lang="sv-SE" altLang="sv-SE" dirty="0"/>
              <a:t>Kostnads- och verksamhetsplanering</a:t>
            </a:r>
          </a:p>
          <a:p>
            <a:pPr eaLnBrk="1" hangingPunct="1">
              <a:lnSpc>
                <a:spcPct val="90000"/>
              </a:lnSpc>
              <a:spcBef>
                <a:spcPct val="0"/>
              </a:spcBef>
            </a:pPr>
            <a:r>
              <a:rPr lang="sv-SE" altLang="sv-SE" dirty="0"/>
              <a:t>- Vårdutnyttjande och vårdproduktion</a:t>
            </a:r>
          </a:p>
          <a:p>
            <a:pPr eaLnBrk="1" hangingPunct="1">
              <a:lnSpc>
                <a:spcPct val="90000"/>
              </a:lnSpc>
              <a:spcBef>
                <a:spcPct val="0"/>
              </a:spcBef>
            </a:pPr>
            <a:r>
              <a:rPr lang="sv-SE" altLang="sv-SE" dirty="0"/>
              <a:t>	- Patientströmmar</a:t>
            </a:r>
          </a:p>
          <a:p>
            <a:pPr eaLnBrk="1" hangingPunct="1">
              <a:lnSpc>
                <a:spcPct val="90000"/>
              </a:lnSpc>
              <a:spcBef>
                <a:spcPct val="0"/>
              </a:spcBef>
            </a:pPr>
            <a:r>
              <a:rPr lang="sv-SE" altLang="sv-SE" dirty="0"/>
              <a:t>	- Medicinsk praxis</a:t>
            </a:r>
          </a:p>
          <a:p>
            <a:pPr eaLnBrk="1" hangingPunct="1">
              <a:lnSpc>
                <a:spcPct val="90000"/>
              </a:lnSpc>
              <a:spcBef>
                <a:spcPct val="0"/>
              </a:spcBef>
            </a:pPr>
            <a:r>
              <a:rPr lang="sv-SE" altLang="sv-SE" dirty="0"/>
              <a:t>	- Verksamhetsuppföljning</a:t>
            </a:r>
          </a:p>
          <a:p>
            <a:pPr eaLnBrk="1" hangingPunct="1">
              <a:lnSpc>
                <a:spcPct val="90000"/>
              </a:lnSpc>
              <a:spcBef>
                <a:spcPct val="0"/>
              </a:spcBef>
            </a:pPr>
            <a:r>
              <a:rPr lang="sv-SE" altLang="sv-SE" dirty="0"/>
              <a:t>	- Kommunala utjämningssystemet</a:t>
            </a:r>
          </a:p>
          <a:p>
            <a:pPr eaLnBrk="1" hangingPunct="1">
              <a:lnSpc>
                <a:spcPct val="90000"/>
              </a:lnSpc>
              <a:spcBef>
                <a:spcPct val="0"/>
              </a:spcBef>
            </a:pPr>
            <a:endParaRPr lang="sv-SE" altLang="sv-SE" dirty="0"/>
          </a:p>
          <a:p>
            <a:pPr eaLnBrk="1" hangingPunct="1">
              <a:lnSpc>
                <a:spcPct val="90000"/>
              </a:lnSpc>
              <a:spcBef>
                <a:spcPct val="0"/>
              </a:spcBef>
            </a:pPr>
            <a:r>
              <a:rPr lang="sv-SE" altLang="sv-SE" b="1" dirty="0" err="1"/>
              <a:t>Kolada</a:t>
            </a:r>
            <a:endParaRPr lang="sv-SE" altLang="sv-SE" b="1" dirty="0"/>
          </a:p>
          <a:p>
            <a:pPr eaLnBrk="1" hangingPunct="1">
              <a:lnSpc>
                <a:spcPct val="90000"/>
              </a:lnSpc>
              <a:spcBef>
                <a:spcPct val="0"/>
              </a:spcBef>
            </a:pPr>
            <a:r>
              <a:rPr lang="sv-SE" altLang="sv-SE" dirty="0"/>
              <a:t>Databasen för kommuner och regioner</a:t>
            </a:r>
          </a:p>
          <a:p>
            <a:pPr eaLnBrk="1" hangingPunct="1">
              <a:spcBef>
                <a:spcPct val="0"/>
              </a:spcBef>
            </a:pPr>
            <a:endParaRPr lang="sv-SE" altLang="sv-SE" dirty="0"/>
          </a:p>
          <a:p>
            <a:pPr eaLnBrk="1" hangingPunct="1">
              <a:spcBef>
                <a:spcPct val="0"/>
              </a:spcBef>
            </a:pPr>
            <a:r>
              <a:rPr lang="sv-SE" altLang="sv-SE" dirty="0"/>
              <a:t>Utöver EU finns det ett antal andra internationella organ som är användare</a:t>
            </a:r>
          </a:p>
          <a:p>
            <a:pPr eaLnBrk="1" hangingPunct="1">
              <a:spcBef>
                <a:spcPct val="0"/>
              </a:spcBef>
            </a:pPr>
            <a:r>
              <a:rPr lang="sv-SE" altLang="sv-SE" dirty="0"/>
              <a:t>av data från patientregistret för statistikändamål, till exempel WHO, OECD och NOMESKO.</a:t>
            </a:r>
          </a:p>
          <a:p>
            <a:pPr eaLnBrk="1" hangingPunct="1">
              <a:spcBef>
                <a:spcPct val="0"/>
              </a:spcBef>
            </a:pPr>
            <a:r>
              <a:rPr lang="sv-SE" altLang="sv-SE" dirty="0"/>
              <a:t>Socialstyrelsen följer utvecklingen och deltar i internationella samarbeten</a:t>
            </a:r>
          </a:p>
          <a:p>
            <a:pPr eaLnBrk="1" hangingPunct="1">
              <a:spcBef>
                <a:spcPct val="0"/>
              </a:spcBef>
            </a:pPr>
            <a:r>
              <a:rPr lang="sv-SE" altLang="sv-SE" dirty="0"/>
              <a:t>som inbegriper statistik från patientregistret.</a:t>
            </a:r>
          </a:p>
        </p:txBody>
      </p:sp>
      <p:sp>
        <p:nvSpPr>
          <p:cNvPr id="54276" name="Platshållare för bild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3C8979CE-B40C-40AC-98D6-9B45DD7E0705}" type="slidenum">
              <a:rPr lang="sv-SE" altLang="sv-SE">
                <a:latin typeface="Calibri" panose="020F0502020204030204" pitchFamily="34" charset="0"/>
              </a:rPr>
              <a:pPr eaLnBrk="1" hangingPunct="1"/>
              <a:t>7</a:t>
            </a:fld>
            <a:endParaRPr lang="sv-SE" altLang="sv-SE">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47AC5BD-A535-4A67-8896-65BF0CB45844}" type="slidenum">
              <a:rPr lang="sv-SE" altLang="sv-SE" smtClean="0"/>
              <a:pPr/>
              <a:t>8</a:t>
            </a:fld>
            <a:endParaRPr lang="sv-SE" altLang="sv-SE"/>
          </a:p>
        </p:txBody>
      </p:sp>
    </p:spTree>
    <p:extLst>
      <p:ext uri="{BB962C8B-B14F-4D97-AF65-F5344CB8AC3E}">
        <p14:creationId xmlns:p14="http://schemas.microsoft.com/office/powerpoint/2010/main" val="2130285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dirty="0"/>
          </a:p>
        </p:txBody>
      </p:sp>
      <p:sp>
        <p:nvSpPr>
          <p:cNvPr id="57348" name="Platshållare för bild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5EAA1ED0-C40A-4FBD-A437-710B47D6EBB8}" type="slidenum">
              <a:rPr lang="sv-SE" altLang="sv-SE">
                <a:latin typeface="Calibri" panose="020F0502020204030204" pitchFamily="34" charset="0"/>
              </a:rPr>
              <a:pPr eaLnBrk="1" hangingPunct="1"/>
              <a:t>9</a:t>
            </a:fld>
            <a:endParaRPr lang="sv-SE" altLang="sv-SE">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6" name="Rektangel 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pic>
        <p:nvPicPr>
          <p:cNvPr id="10" name="Bildobjekt 2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1213" y="800100"/>
            <a:ext cx="2592387"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rtlCol="0" anchor="b">
            <a:noAutofit/>
          </a:bodyPr>
          <a:lstStyle>
            <a:lvl1pPr marL="0" indent="0" algn="r">
              <a:buNone/>
              <a:defRPr b="0"/>
            </a:lvl1pPr>
          </a:lstStyle>
          <a:p>
            <a:pPr lvl="0"/>
            <a:r>
              <a:rPr lang="sv-SE" noProof="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spTree>
    <p:extLst>
      <p:ext uri="{BB962C8B-B14F-4D97-AF65-F5344CB8AC3E}">
        <p14:creationId xmlns:p14="http://schemas.microsoft.com/office/powerpoint/2010/main" val="1804965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6" name="textruta 24"/>
          <p:cNvSpPr txBox="1">
            <a:spLocks noChangeArrowheads="1"/>
          </p:cNvSpPr>
          <p:nvPr userDrawn="1"/>
        </p:nvSpPr>
        <p:spPr bwMode="auto">
          <a:xfrm>
            <a:off x="9277350" y="2647950"/>
            <a:ext cx="1257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defRPr/>
            </a:pPr>
            <a:r>
              <a:rPr lang="sv-SE" altLang="sv-SE" sz="1000" b="1">
                <a:cs typeface="Arial" charset="0"/>
              </a:rPr>
              <a:t>Punktlista nivå 1:</a:t>
            </a:r>
          </a:p>
          <a:p>
            <a:pPr>
              <a:defRPr/>
            </a:pPr>
            <a:r>
              <a:rPr lang="sv-SE" altLang="sv-SE" sz="1000">
                <a:cs typeface="Arial" charset="0"/>
              </a:rPr>
              <a:t>Century Gothic,</a:t>
            </a:r>
            <a:br>
              <a:rPr lang="sv-SE" altLang="sv-SE" sz="1000">
                <a:cs typeface="Arial" charset="0"/>
              </a:rPr>
            </a:br>
            <a:r>
              <a:rPr lang="sv-SE" altLang="sv-SE" sz="1000">
                <a:cs typeface="Arial" charset="0"/>
              </a:rPr>
              <a:t>bold 19pt</a:t>
            </a:r>
          </a:p>
          <a:p>
            <a:pPr>
              <a:defRPr/>
            </a:pPr>
            <a:r>
              <a:rPr lang="sv-SE" altLang="sv-SE" sz="1000" b="1">
                <a:cs typeface="Arial" charset="0"/>
              </a:rPr>
              <a:t>Nivå 2:</a:t>
            </a:r>
          </a:p>
          <a:p>
            <a:pPr>
              <a:defRPr/>
            </a:pPr>
            <a:r>
              <a:rPr lang="sv-SE" altLang="sv-SE" sz="1000">
                <a:cs typeface="Arial" charset="0"/>
              </a:rPr>
              <a:t>Century Gothic normal 19pt</a:t>
            </a:r>
          </a:p>
        </p:txBody>
      </p:sp>
      <p:sp>
        <p:nvSpPr>
          <p:cNvPr id="7" name="textruta 25"/>
          <p:cNvSpPr txBox="1">
            <a:spLocks noChangeArrowheads="1"/>
          </p:cNvSpPr>
          <p:nvPr userDrawn="1"/>
        </p:nvSpPr>
        <p:spPr bwMode="auto">
          <a:xfrm>
            <a:off x="-1333500" y="1209675"/>
            <a:ext cx="1257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r">
              <a:defRPr/>
            </a:pPr>
            <a:r>
              <a:rPr lang="sv-SE" altLang="sv-SE" sz="1000" b="1">
                <a:cs typeface="Arial" charset="0"/>
              </a:rPr>
              <a:t>Rubrik:</a:t>
            </a:r>
          </a:p>
          <a:p>
            <a:pPr algn="r">
              <a:defRPr/>
            </a:pPr>
            <a:r>
              <a:rPr lang="sv-SE" altLang="sv-SE" sz="1000">
                <a:cs typeface="Arial" charset="0"/>
              </a:rPr>
              <a:t>Century Gothic,</a:t>
            </a:r>
            <a:br>
              <a:rPr lang="sv-SE" altLang="sv-SE" sz="1000">
                <a:cs typeface="Arial" charset="0"/>
              </a:rPr>
            </a:br>
            <a:r>
              <a:rPr lang="sv-SE" altLang="sv-SE" sz="1000">
                <a:cs typeface="Arial" charset="0"/>
              </a:rPr>
              <a:t>bold 33pt</a:t>
            </a:r>
          </a:p>
        </p:txBody>
      </p:sp>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rtlCol="0">
            <a:noAutofit/>
          </a:bodyPr>
          <a:lstStyle>
            <a:lvl1pPr marL="0" indent="0">
              <a:buNone/>
              <a:defRPr b="0"/>
            </a:lvl1pPr>
          </a:lstStyle>
          <a:p>
            <a:pPr lvl="0"/>
            <a:r>
              <a:rPr lang="sv-SE" noProof="0"/>
              <a:t>Klicka på ikonen för att lägga till en bild</a:t>
            </a:r>
            <a:endParaRPr lang="sv-SE" noProof="0" dirty="0"/>
          </a:p>
        </p:txBody>
      </p:sp>
      <p:sp>
        <p:nvSpPr>
          <p:cNvPr id="15" name="Platshållare för text 11"/>
          <p:cNvSpPr>
            <a:spLocks noGrp="1"/>
          </p:cNvSpPr>
          <p:nvPr>
            <p:ph type="body" sz="quarter" idx="15"/>
          </p:nvPr>
        </p:nvSpPr>
        <p:spPr>
          <a:xfrm>
            <a:off x="4335464" y="5221275"/>
            <a:ext cx="3422236" cy="367200"/>
          </a:xfrm>
        </p:spPr>
        <p:txBody>
          <a:bodyPr anchor="b"/>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datum 3"/>
          <p:cNvSpPr>
            <a:spLocks noGrp="1"/>
          </p:cNvSpPr>
          <p:nvPr>
            <p:ph type="dt" sz="half" idx="16"/>
          </p:nvPr>
        </p:nvSpPr>
        <p:spPr/>
        <p:txBody>
          <a:bodyPr/>
          <a:lstStyle>
            <a:lvl1pPr>
              <a:defRPr/>
            </a:lvl1pPr>
          </a:lstStyle>
          <a:p>
            <a:pPr>
              <a:defRPr/>
            </a:pPr>
            <a:fld id="{46AC1FFB-00F2-4D97-9711-8DA33509F5AE}" type="datetime1">
              <a:rPr lang="sv-SE"/>
              <a:pPr>
                <a:defRPr/>
              </a:pPr>
              <a:t>2022-08-04</a:t>
            </a:fld>
            <a:endParaRPr lang="sv-SE"/>
          </a:p>
        </p:txBody>
      </p:sp>
      <p:sp>
        <p:nvSpPr>
          <p:cNvPr id="11" name="Platshållare för sidfot 4"/>
          <p:cNvSpPr>
            <a:spLocks noGrp="1"/>
          </p:cNvSpPr>
          <p:nvPr>
            <p:ph type="ftr" sz="quarter" idx="17"/>
          </p:nvPr>
        </p:nvSpPr>
        <p:spPr/>
        <p:txBody>
          <a:bodyPr/>
          <a:lstStyle>
            <a:lvl1pPr>
              <a:defRPr/>
            </a:lvl1pPr>
          </a:lstStyle>
          <a:p>
            <a:pPr>
              <a:defRPr/>
            </a:pPr>
            <a:endParaRPr lang="sv-SE"/>
          </a:p>
        </p:txBody>
      </p:sp>
      <p:sp>
        <p:nvSpPr>
          <p:cNvPr id="12" name="Platshållare för bildnummer 5"/>
          <p:cNvSpPr>
            <a:spLocks noGrp="1"/>
          </p:cNvSpPr>
          <p:nvPr>
            <p:ph type="sldNum" sz="quarter" idx="18"/>
          </p:nvPr>
        </p:nvSpPr>
        <p:spPr/>
        <p:txBody>
          <a:bodyPr/>
          <a:lstStyle>
            <a:lvl1pPr>
              <a:defRPr/>
            </a:lvl1pPr>
          </a:lstStyle>
          <a:p>
            <a:fld id="{34D0F6B2-1621-442E-AB0B-C1359AD38443}" type="slidenum">
              <a:rPr lang="sv-SE" altLang="sv-SE"/>
              <a:pPr/>
              <a:t>‹#›</a:t>
            </a:fld>
            <a:endParaRPr lang="sv-SE" altLang="sv-SE"/>
          </a:p>
        </p:txBody>
      </p:sp>
    </p:spTree>
    <p:extLst>
      <p:ext uri="{BB962C8B-B14F-4D97-AF65-F5344CB8AC3E}">
        <p14:creationId xmlns:p14="http://schemas.microsoft.com/office/powerpoint/2010/main" val="3631772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3" name="textruta 24"/>
          <p:cNvSpPr txBox="1">
            <a:spLocks noChangeArrowheads="1"/>
          </p:cNvSpPr>
          <p:nvPr userDrawn="1"/>
        </p:nvSpPr>
        <p:spPr bwMode="auto">
          <a:xfrm>
            <a:off x="-1333500" y="1209675"/>
            <a:ext cx="1257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r">
              <a:defRPr/>
            </a:pPr>
            <a:r>
              <a:rPr lang="sv-SE" altLang="sv-SE" sz="1000" b="1">
                <a:cs typeface="Arial" charset="0"/>
              </a:rPr>
              <a:t>Rubrik:</a:t>
            </a:r>
          </a:p>
          <a:p>
            <a:pPr algn="r">
              <a:defRPr/>
            </a:pPr>
            <a:r>
              <a:rPr lang="sv-SE" altLang="sv-SE" sz="1000">
                <a:cs typeface="Arial" charset="0"/>
              </a:rPr>
              <a:t>Century Gothic,</a:t>
            </a:r>
            <a:br>
              <a:rPr lang="sv-SE" altLang="sv-SE" sz="1000">
                <a:cs typeface="Arial" charset="0"/>
              </a:rPr>
            </a:br>
            <a:r>
              <a:rPr lang="sv-SE" altLang="sv-SE" sz="1000">
                <a:cs typeface="Arial" charset="0"/>
              </a:rPr>
              <a:t>bold 33pt</a:t>
            </a:r>
          </a:p>
        </p:txBody>
      </p:sp>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4" name="Platshållare för datum 2"/>
          <p:cNvSpPr>
            <a:spLocks noGrp="1"/>
          </p:cNvSpPr>
          <p:nvPr>
            <p:ph type="dt" sz="half" idx="10"/>
          </p:nvPr>
        </p:nvSpPr>
        <p:spPr/>
        <p:txBody>
          <a:bodyPr/>
          <a:lstStyle>
            <a:lvl1pPr>
              <a:defRPr/>
            </a:lvl1pPr>
          </a:lstStyle>
          <a:p>
            <a:pPr>
              <a:defRPr/>
            </a:pPr>
            <a:fld id="{767F9C57-BB73-4800-9671-795947A045FB}" type="datetime1">
              <a:rPr lang="sv-SE"/>
              <a:pPr>
                <a:defRPr/>
              </a:pPr>
              <a:t>2022-08-04</a:t>
            </a:fld>
            <a:endParaRPr lang="sv-SE"/>
          </a:p>
        </p:txBody>
      </p:sp>
      <p:sp>
        <p:nvSpPr>
          <p:cNvPr id="5" name="Platshållare för sidfot 3"/>
          <p:cNvSpPr>
            <a:spLocks noGrp="1"/>
          </p:cNvSpPr>
          <p:nvPr>
            <p:ph type="ftr" sz="quarter" idx="11"/>
          </p:nvPr>
        </p:nvSpPr>
        <p:spPr/>
        <p:txBody>
          <a:bodyPr/>
          <a:lstStyle>
            <a:lvl1pPr>
              <a:defRPr/>
            </a:lvl1pPr>
          </a:lstStyle>
          <a:p>
            <a:pPr>
              <a:defRPr/>
            </a:pPr>
            <a:endParaRPr lang="sv-SE"/>
          </a:p>
        </p:txBody>
      </p:sp>
      <p:sp>
        <p:nvSpPr>
          <p:cNvPr id="6" name="Platshållare för bildnummer 4"/>
          <p:cNvSpPr>
            <a:spLocks noGrp="1"/>
          </p:cNvSpPr>
          <p:nvPr>
            <p:ph type="sldNum" sz="quarter" idx="12"/>
          </p:nvPr>
        </p:nvSpPr>
        <p:spPr/>
        <p:txBody>
          <a:bodyPr/>
          <a:lstStyle>
            <a:lvl1pPr>
              <a:defRPr/>
            </a:lvl1pPr>
          </a:lstStyle>
          <a:p>
            <a:fld id="{1F4C0389-ED56-4575-B279-2A4496076CC6}" type="slidenum">
              <a:rPr lang="sv-SE" altLang="sv-SE"/>
              <a:pPr/>
              <a:t>‹#›</a:t>
            </a:fld>
            <a:endParaRPr lang="sv-SE" altLang="sv-SE"/>
          </a:p>
        </p:txBody>
      </p:sp>
    </p:spTree>
    <p:extLst>
      <p:ext uri="{BB962C8B-B14F-4D97-AF65-F5344CB8AC3E}">
        <p14:creationId xmlns:p14="http://schemas.microsoft.com/office/powerpoint/2010/main" val="374786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5" name="textruta 24"/>
          <p:cNvSpPr txBox="1">
            <a:spLocks noChangeArrowheads="1"/>
          </p:cNvSpPr>
          <p:nvPr userDrawn="1"/>
        </p:nvSpPr>
        <p:spPr bwMode="auto">
          <a:xfrm>
            <a:off x="-1333500" y="1209675"/>
            <a:ext cx="1257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r">
              <a:defRPr/>
            </a:pPr>
            <a:r>
              <a:rPr lang="sv-SE" altLang="sv-SE" sz="1000" b="1">
                <a:cs typeface="Arial" charset="0"/>
              </a:rPr>
              <a:t>Rubrik:</a:t>
            </a:r>
          </a:p>
          <a:p>
            <a:pPr algn="r">
              <a:defRPr/>
            </a:pPr>
            <a:r>
              <a:rPr lang="sv-SE" altLang="sv-SE" sz="1000">
                <a:cs typeface="Arial" charset="0"/>
              </a:rPr>
              <a:t>Century Gothic,</a:t>
            </a:r>
            <a:br>
              <a:rPr lang="sv-SE" altLang="sv-SE" sz="1000">
                <a:cs typeface="Arial" charset="0"/>
              </a:rPr>
            </a:br>
            <a:r>
              <a:rPr lang="sv-SE" altLang="sv-SE" sz="1000">
                <a:cs typeface="Arial" charset="0"/>
              </a:rPr>
              <a:t>bold 33pt</a:t>
            </a:r>
          </a:p>
        </p:txBody>
      </p:sp>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801688" y="2074072"/>
            <a:ext cx="6832600" cy="3438525"/>
          </a:xfrm>
        </p:spPr>
        <p:txBody>
          <a:bodyPr rtlCol="0">
            <a:noAutofit/>
          </a:bodyPr>
          <a:lstStyle>
            <a:lvl1pPr marL="0" indent="0">
              <a:buNone/>
              <a:defRPr b="0"/>
            </a:lvl1pPr>
          </a:lstStyle>
          <a:p>
            <a:pPr lvl="0"/>
            <a:r>
              <a:rPr lang="sv-SE" noProof="0"/>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6" name="Platshållare för datum 2"/>
          <p:cNvSpPr>
            <a:spLocks noGrp="1"/>
          </p:cNvSpPr>
          <p:nvPr>
            <p:ph type="dt" sz="half" idx="16"/>
          </p:nvPr>
        </p:nvSpPr>
        <p:spPr/>
        <p:txBody>
          <a:bodyPr/>
          <a:lstStyle>
            <a:lvl1pPr>
              <a:defRPr/>
            </a:lvl1pPr>
          </a:lstStyle>
          <a:p>
            <a:pPr>
              <a:defRPr/>
            </a:pPr>
            <a:fld id="{354B4EC3-3348-4500-BE43-450906D02F44}" type="datetime1">
              <a:rPr lang="sv-SE"/>
              <a:pPr>
                <a:defRPr/>
              </a:pPr>
              <a:t>2022-08-04</a:t>
            </a:fld>
            <a:endParaRPr lang="sv-SE"/>
          </a:p>
        </p:txBody>
      </p:sp>
      <p:sp>
        <p:nvSpPr>
          <p:cNvPr id="7" name="Platshållare för sidfot 3"/>
          <p:cNvSpPr>
            <a:spLocks noGrp="1"/>
          </p:cNvSpPr>
          <p:nvPr>
            <p:ph type="ftr" sz="quarter" idx="17"/>
          </p:nvPr>
        </p:nvSpPr>
        <p:spPr/>
        <p:txBody>
          <a:bodyPr/>
          <a:lstStyle>
            <a:lvl1pPr>
              <a:defRPr/>
            </a:lvl1pPr>
          </a:lstStyle>
          <a:p>
            <a:pPr>
              <a:defRPr/>
            </a:pPr>
            <a:endParaRPr lang="sv-SE"/>
          </a:p>
        </p:txBody>
      </p:sp>
      <p:sp>
        <p:nvSpPr>
          <p:cNvPr id="10" name="Platshållare för bildnummer 4"/>
          <p:cNvSpPr>
            <a:spLocks noGrp="1"/>
          </p:cNvSpPr>
          <p:nvPr>
            <p:ph type="sldNum" sz="quarter" idx="18"/>
          </p:nvPr>
        </p:nvSpPr>
        <p:spPr/>
        <p:txBody>
          <a:bodyPr/>
          <a:lstStyle>
            <a:lvl1pPr>
              <a:defRPr/>
            </a:lvl1pPr>
          </a:lstStyle>
          <a:p>
            <a:fld id="{A70BC477-4BFD-40D2-84BD-6D74A410B6CD}" type="slidenum">
              <a:rPr lang="sv-SE" altLang="sv-SE"/>
              <a:pPr/>
              <a:t>‹#›</a:t>
            </a:fld>
            <a:endParaRPr lang="sv-SE" altLang="sv-SE"/>
          </a:p>
        </p:txBody>
      </p:sp>
    </p:spTree>
    <p:extLst>
      <p:ext uri="{BB962C8B-B14F-4D97-AF65-F5344CB8AC3E}">
        <p14:creationId xmlns:p14="http://schemas.microsoft.com/office/powerpoint/2010/main" val="3795203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5" name="textruta 24"/>
          <p:cNvSpPr txBox="1">
            <a:spLocks noChangeArrowheads="1"/>
          </p:cNvSpPr>
          <p:nvPr userDrawn="1"/>
        </p:nvSpPr>
        <p:spPr bwMode="auto">
          <a:xfrm>
            <a:off x="-1333500" y="1209675"/>
            <a:ext cx="1257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r">
              <a:defRPr/>
            </a:pPr>
            <a:r>
              <a:rPr lang="sv-SE" altLang="sv-SE" sz="1000" b="1">
                <a:cs typeface="Arial" charset="0"/>
              </a:rPr>
              <a:t>Rubrik:</a:t>
            </a:r>
          </a:p>
          <a:p>
            <a:pPr algn="r">
              <a:defRPr/>
            </a:pPr>
            <a:r>
              <a:rPr lang="sv-SE" altLang="sv-SE" sz="1000">
                <a:cs typeface="Arial" charset="0"/>
              </a:rPr>
              <a:t>Century Gothic,</a:t>
            </a:r>
            <a:br>
              <a:rPr lang="sv-SE" altLang="sv-SE" sz="1000">
                <a:cs typeface="Arial" charset="0"/>
              </a:rPr>
            </a:br>
            <a:r>
              <a:rPr lang="sv-SE" altLang="sv-SE" sz="1000">
                <a:cs typeface="Arial" charset="0"/>
              </a:rPr>
              <a:t>bold 33pt</a:t>
            </a:r>
          </a:p>
        </p:txBody>
      </p:sp>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0" y="2066925"/>
            <a:ext cx="9144000" cy="3438525"/>
          </a:xfrm>
        </p:spPr>
        <p:txBody>
          <a:bodyPr rtlCol="0">
            <a:noAutofit/>
          </a:bodyPr>
          <a:lstStyle>
            <a:lvl1pPr marL="0" indent="0">
              <a:buNone/>
              <a:defRPr b="0"/>
            </a:lvl1pPr>
          </a:lstStyle>
          <a:p>
            <a:pPr lvl="0"/>
            <a:r>
              <a:rPr lang="sv-SE" noProof="0"/>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6" name="Platshållare för datum 2"/>
          <p:cNvSpPr>
            <a:spLocks noGrp="1"/>
          </p:cNvSpPr>
          <p:nvPr>
            <p:ph type="dt" sz="half" idx="16"/>
          </p:nvPr>
        </p:nvSpPr>
        <p:spPr/>
        <p:txBody>
          <a:bodyPr/>
          <a:lstStyle>
            <a:lvl1pPr>
              <a:defRPr/>
            </a:lvl1pPr>
          </a:lstStyle>
          <a:p>
            <a:pPr>
              <a:defRPr/>
            </a:pPr>
            <a:fld id="{0A4DC584-8A1D-44E4-B49F-2D5255D9D3FA}" type="datetime1">
              <a:rPr lang="sv-SE"/>
              <a:pPr>
                <a:defRPr/>
              </a:pPr>
              <a:t>2022-08-04</a:t>
            </a:fld>
            <a:endParaRPr lang="sv-SE"/>
          </a:p>
        </p:txBody>
      </p:sp>
      <p:sp>
        <p:nvSpPr>
          <p:cNvPr id="7" name="Platshållare för sidfot 3"/>
          <p:cNvSpPr>
            <a:spLocks noGrp="1"/>
          </p:cNvSpPr>
          <p:nvPr>
            <p:ph type="ftr" sz="quarter" idx="17"/>
          </p:nvPr>
        </p:nvSpPr>
        <p:spPr/>
        <p:txBody>
          <a:bodyPr/>
          <a:lstStyle>
            <a:lvl1pPr>
              <a:defRPr/>
            </a:lvl1pPr>
          </a:lstStyle>
          <a:p>
            <a:pPr>
              <a:defRPr/>
            </a:pPr>
            <a:endParaRPr lang="sv-SE"/>
          </a:p>
        </p:txBody>
      </p:sp>
      <p:sp>
        <p:nvSpPr>
          <p:cNvPr id="9" name="Platshållare för bildnummer 4"/>
          <p:cNvSpPr>
            <a:spLocks noGrp="1"/>
          </p:cNvSpPr>
          <p:nvPr>
            <p:ph type="sldNum" sz="quarter" idx="18"/>
          </p:nvPr>
        </p:nvSpPr>
        <p:spPr/>
        <p:txBody>
          <a:bodyPr/>
          <a:lstStyle>
            <a:lvl1pPr>
              <a:defRPr/>
            </a:lvl1pPr>
          </a:lstStyle>
          <a:p>
            <a:fld id="{EF8276BD-C719-4966-BAC4-7112DB220B78}" type="slidenum">
              <a:rPr lang="sv-SE" altLang="sv-SE"/>
              <a:pPr/>
              <a:t>‹#›</a:t>
            </a:fld>
            <a:endParaRPr lang="sv-SE" altLang="sv-SE"/>
          </a:p>
        </p:txBody>
      </p:sp>
    </p:spTree>
    <p:extLst>
      <p:ext uri="{BB962C8B-B14F-4D97-AF65-F5344CB8AC3E}">
        <p14:creationId xmlns:p14="http://schemas.microsoft.com/office/powerpoint/2010/main" val="4027416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6" name="textruta 24"/>
          <p:cNvSpPr txBox="1">
            <a:spLocks noChangeArrowheads="1"/>
          </p:cNvSpPr>
          <p:nvPr userDrawn="1"/>
        </p:nvSpPr>
        <p:spPr bwMode="auto">
          <a:xfrm>
            <a:off x="-1333500" y="2647950"/>
            <a:ext cx="1257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r">
              <a:defRPr/>
            </a:pPr>
            <a:r>
              <a:rPr lang="sv-SE" altLang="sv-SE" sz="1000" b="1">
                <a:cs typeface="Arial" charset="0"/>
              </a:rPr>
              <a:t>Punktlista nivå 1:</a:t>
            </a:r>
          </a:p>
          <a:p>
            <a:pPr algn="r">
              <a:defRPr/>
            </a:pPr>
            <a:r>
              <a:rPr lang="sv-SE" altLang="sv-SE" sz="1000">
                <a:cs typeface="Arial" charset="0"/>
              </a:rPr>
              <a:t>Century Gothic,</a:t>
            </a:r>
            <a:br>
              <a:rPr lang="sv-SE" altLang="sv-SE" sz="1000">
                <a:cs typeface="Arial" charset="0"/>
              </a:rPr>
            </a:br>
            <a:r>
              <a:rPr lang="sv-SE" altLang="sv-SE" sz="1000">
                <a:cs typeface="Arial" charset="0"/>
              </a:rPr>
              <a:t>bold 19pt</a:t>
            </a:r>
          </a:p>
          <a:p>
            <a:pPr algn="r">
              <a:defRPr/>
            </a:pPr>
            <a:r>
              <a:rPr lang="sv-SE" altLang="sv-SE" sz="1000" b="1">
                <a:cs typeface="Arial" charset="0"/>
              </a:rPr>
              <a:t>Nivå 2:</a:t>
            </a:r>
          </a:p>
          <a:p>
            <a:pPr algn="r">
              <a:defRPr/>
            </a:pPr>
            <a:r>
              <a:rPr lang="sv-SE" altLang="sv-SE" sz="1000">
                <a:cs typeface="Arial" charset="0"/>
              </a:rPr>
              <a:t>Century Gothic normal 19pt</a:t>
            </a:r>
          </a:p>
        </p:txBody>
      </p:sp>
      <p:sp>
        <p:nvSpPr>
          <p:cNvPr id="7" name="textruta 25"/>
          <p:cNvSpPr txBox="1">
            <a:spLocks noChangeArrowheads="1"/>
          </p:cNvSpPr>
          <p:nvPr userDrawn="1"/>
        </p:nvSpPr>
        <p:spPr bwMode="auto">
          <a:xfrm>
            <a:off x="-1333500" y="1209675"/>
            <a:ext cx="1257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r">
              <a:defRPr/>
            </a:pPr>
            <a:r>
              <a:rPr lang="sv-SE" altLang="sv-SE" sz="1000" b="1">
                <a:cs typeface="Arial" charset="0"/>
              </a:rPr>
              <a:t>Rubrik:</a:t>
            </a:r>
          </a:p>
          <a:p>
            <a:pPr algn="r">
              <a:defRPr/>
            </a:pPr>
            <a:r>
              <a:rPr lang="sv-SE" altLang="sv-SE" sz="1000">
                <a:cs typeface="Arial" charset="0"/>
              </a:rPr>
              <a:t>Century Gothic,</a:t>
            </a:r>
            <a:br>
              <a:rPr lang="sv-SE" altLang="sv-SE" sz="1000">
                <a:cs typeface="Arial" charset="0"/>
              </a:rPr>
            </a:br>
            <a:r>
              <a:rPr lang="sv-SE" altLang="sv-SE" sz="1000">
                <a:cs typeface="Arial" charset="0"/>
              </a:rPr>
              <a:t>bold 33pt</a:t>
            </a:r>
          </a:p>
        </p:txBody>
      </p:sp>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rtlCol="0">
            <a:noAutofit/>
          </a:bodyPr>
          <a:lstStyle>
            <a:lvl1pPr marL="0" indent="0">
              <a:buNone/>
              <a:defRPr b="0"/>
            </a:lvl1pPr>
          </a:lstStyle>
          <a:p>
            <a:pPr lvl="0"/>
            <a:r>
              <a:rPr lang="sv-SE" noProof="0"/>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datum 3"/>
          <p:cNvSpPr>
            <a:spLocks noGrp="1"/>
          </p:cNvSpPr>
          <p:nvPr>
            <p:ph type="dt" sz="half" idx="16"/>
          </p:nvPr>
        </p:nvSpPr>
        <p:spPr/>
        <p:txBody>
          <a:bodyPr/>
          <a:lstStyle>
            <a:lvl1pPr>
              <a:defRPr/>
            </a:lvl1pPr>
          </a:lstStyle>
          <a:p>
            <a:pPr>
              <a:defRPr/>
            </a:pPr>
            <a:fld id="{C2999E85-8B2B-4284-9A3F-27AA8337926E}" type="datetime1">
              <a:rPr lang="sv-SE"/>
              <a:pPr>
                <a:defRPr/>
              </a:pPr>
              <a:t>2022-08-04</a:t>
            </a:fld>
            <a:endParaRPr lang="sv-SE"/>
          </a:p>
        </p:txBody>
      </p:sp>
      <p:sp>
        <p:nvSpPr>
          <p:cNvPr id="11" name="Platshållare för sidfot 4"/>
          <p:cNvSpPr>
            <a:spLocks noGrp="1"/>
          </p:cNvSpPr>
          <p:nvPr>
            <p:ph type="ftr" sz="quarter" idx="17"/>
          </p:nvPr>
        </p:nvSpPr>
        <p:spPr/>
        <p:txBody>
          <a:bodyPr/>
          <a:lstStyle>
            <a:lvl1pPr>
              <a:defRPr/>
            </a:lvl1pPr>
          </a:lstStyle>
          <a:p>
            <a:pPr>
              <a:defRPr/>
            </a:pPr>
            <a:endParaRPr lang="sv-SE"/>
          </a:p>
        </p:txBody>
      </p:sp>
      <p:sp>
        <p:nvSpPr>
          <p:cNvPr id="13" name="Platshållare för bildnummer 5"/>
          <p:cNvSpPr>
            <a:spLocks noGrp="1"/>
          </p:cNvSpPr>
          <p:nvPr>
            <p:ph type="sldNum" sz="quarter" idx="18"/>
          </p:nvPr>
        </p:nvSpPr>
        <p:spPr/>
        <p:txBody>
          <a:bodyPr/>
          <a:lstStyle>
            <a:lvl1pPr>
              <a:defRPr/>
            </a:lvl1pPr>
          </a:lstStyle>
          <a:p>
            <a:fld id="{54F126C7-7714-4D3F-A4AF-1EC232107EF7}" type="slidenum">
              <a:rPr lang="sv-SE" altLang="sv-SE"/>
              <a:pPr/>
              <a:t>‹#›</a:t>
            </a:fld>
            <a:endParaRPr lang="sv-SE" altLang="sv-SE"/>
          </a:p>
        </p:txBody>
      </p:sp>
    </p:spTree>
    <p:extLst>
      <p:ext uri="{BB962C8B-B14F-4D97-AF65-F5344CB8AC3E}">
        <p14:creationId xmlns:p14="http://schemas.microsoft.com/office/powerpoint/2010/main" val="627627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6" name="textruta 24"/>
          <p:cNvSpPr txBox="1">
            <a:spLocks noChangeArrowheads="1"/>
          </p:cNvSpPr>
          <p:nvPr userDrawn="1"/>
        </p:nvSpPr>
        <p:spPr bwMode="auto">
          <a:xfrm>
            <a:off x="9277350" y="2647950"/>
            <a:ext cx="1257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defRPr/>
            </a:pPr>
            <a:r>
              <a:rPr lang="sv-SE" altLang="sv-SE" sz="1000" b="1">
                <a:cs typeface="Arial" charset="0"/>
              </a:rPr>
              <a:t>Punktlista nivå 1:</a:t>
            </a:r>
          </a:p>
          <a:p>
            <a:pPr>
              <a:defRPr/>
            </a:pPr>
            <a:r>
              <a:rPr lang="sv-SE" altLang="sv-SE" sz="1000">
                <a:cs typeface="Arial" charset="0"/>
              </a:rPr>
              <a:t>Century Gothic,</a:t>
            </a:r>
            <a:br>
              <a:rPr lang="sv-SE" altLang="sv-SE" sz="1000">
                <a:cs typeface="Arial" charset="0"/>
              </a:rPr>
            </a:br>
            <a:r>
              <a:rPr lang="sv-SE" altLang="sv-SE" sz="1000">
                <a:cs typeface="Arial" charset="0"/>
              </a:rPr>
              <a:t>bold 19pt</a:t>
            </a:r>
          </a:p>
          <a:p>
            <a:pPr>
              <a:defRPr/>
            </a:pPr>
            <a:r>
              <a:rPr lang="sv-SE" altLang="sv-SE" sz="1000" b="1">
                <a:cs typeface="Arial" charset="0"/>
              </a:rPr>
              <a:t>Nivå 2:</a:t>
            </a:r>
          </a:p>
          <a:p>
            <a:pPr>
              <a:defRPr/>
            </a:pPr>
            <a:r>
              <a:rPr lang="sv-SE" altLang="sv-SE" sz="1000">
                <a:cs typeface="Arial" charset="0"/>
              </a:rPr>
              <a:t>Century Gothic normal 19pt</a:t>
            </a:r>
          </a:p>
        </p:txBody>
      </p:sp>
      <p:sp>
        <p:nvSpPr>
          <p:cNvPr id="7" name="textruta 25"/>
          <p:cNvSpPr txBox="1">
            <a:spLocks noChangeArrowheads="1"/>
          </p:cNvSpPr>
          <p:nvPr userDrawn="1"/>
        </p:nvSpPr>
        <p:spPr bwMode="auto">
          <a:xfrm>
            <a:off x="-1333500" y="1209675"/>
            <a:ext cx="1257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r">
              <a:defRPr/>
            </a:pPr>
            <a:r>
              <a:rPr lang="sv-SE" altLang="sv-SE" sz="1000" b="1">
                <a:cs typeface="Arial" charset="0"/>
              </a:rPr>
              <a:t>Rubrik:</a:t>
            </a:r>
          </a:p>
          <a:p>
            <a:pPr algn="r">
              <a:defRPr/>
            </a:pPr>
            <a:r>
              <a:rPr lang="sv-SE" altLang="sv-SE" sz="1000">
                <a:cs typeface="Arial" charset="0"/>
              </a:rPr>
              <a:t>Century Gothic,</a:t>
            </a:r>
            <a:br>
              <a:rPr lang="sv-SE" altLang="sv-SE" sz="1000">
                <a:cs typeface="Arial" charset="0"/>
              </a:rPr>
            </a:br>
            <a:r>
              <a:rPr lang="sv-SE" altLang="sv-SE" sz="1000">
                <a:cs typeface="Arial" charset="0"/>
              </a:rPr>
              <a:t>bold 33pt</a:t>
            </a:r>
          </a:p>
        </p:txBody>
      </p:sp>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9" name="Platshållare för bild 8"/>
          <p:cNvSpPr>
            <a:spLocks noGrp="1"/>
          </p:cNvSpPr>
          <p:nvPr>
            <p:ph type="pic" sz="quarter" idx="14"/>
          </p:nvPr>
        </p:nvSpPr>
        <p:spPr>
          <a:xfrm>
            <a:off x="0" y="2127600"/>
            <a:ext cx="4094205" cy="3439984"/>
          </a:xfrm>
        </p:spPr>
        <p:txBody>
          <a:bodyPr rtlCol="0">
            <a:noAutofit/>
          </a:bodyPr>
          <a:lstStyle>
            <a:lvl1pPr marL="0" indent="0">
              <a:buNone/>
              <a:defRPr b="0"/>
            </a:lvl1pPr>
          </a:lstStyle>
          <a:p>
            <a:pPr lvl="0"/>
            <a:r>
              <a:rPr lang="sv-SE" noProof="0"/>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8" name="Platshållare för datum 3"/>
          <p:cNvSpPr>
            <a:spLocks noGrp="1"/>
          </p:cNvSpPr>
          <p:nvPr>
            <p:ph type="dt" sz="half" idx="16"/>
          </p:nvPr>
        </p:nvSpPr>
        <p:spPr/>
        <p:txBody>
          <a:bodyPr/>
          <a:lstStyle>
            <a:lvl1pPr>
              <a:defRPr/>
            </a:lvl1pPr>
          </a:lstStyle>
          <a:p>
            <a:pPr>
              <a:defRPr/>
            </a:pPr>
            <a:fld id="{32CEFA87-4339-496D-A655-64002D4E4480}" type="datetime1">
              <a:rPr lang="sv-SE"/>
              <a:pPr>
                <a:defRPr/>
              </a:pPr>
              <a:t>2022-08-04</a:t>
            </a:fld>
            <a:endParaRPr lang="sv-SE"/>
          </a:p>
        </p:txBody>
      </p:sp>
      <p:sp>
        <p:nvSpPr>
          <p:cNvPr id="10" name="Platshållare för sidfot 4"/>
          <p:cNvSpPr>
            <a:spLocks noGrp="1"/>
          </p:cNvSpPr>
          <p:nvPr>
            <p:ph type="ftr" sz="quarter" idx="17"/>
          </p:nvPr>
        </p:nvSpPr>
        <p:spPr/>
        <p:txBody>
          <a:bodyPr/>
          <a:lstStyle>
            <a:lvl1pPr>
              <a:defRPr/>
            </a:lvl1pPr>
          </a:lstStyle>
          <a:p>
            <a:pPr>
              <a:defRPr/>
            </a:pPr>
            <a:endParaRPr lang="sv-SE"/>
          </a:p>
        </p:txBody>
      </p:sp>
      <p:sp>
        <p:nvSpPr>
          <p:cNvPr id="13" name="Platshållare för bildnummer 5"/>
          <p:cNvSpPr>
            <a:spLocks noGrp="1"/>
          </p:cNvSpPr>
          <p:nvPr>
            <p:ph type="sldNum" sz="quarter" idx="18"/>
          </p:nvPr>
        </p:nvSpPr>
        <p:spPr/>
        <p:txBody>
          <a:bodyPr/>
          <a:lstStyle>
            <a:lvl1pPr>
              <a:defRPr/>
            </a:lvl1pPr>
          </a:lstStyle>
          <a:p>
            <a:fld id="{1989B20E-CFFB-42E4-9BC0-D7713E263061}" type="slidenum">
              <a:rPr lang="sv-SE" altLang="sv-SE"/>
              <a:pPr/>
              <a:t>‹#›</a:t>
            </a:fld>
            <a:endParaRPr lang="sv-SE" altLang="sv-SE"/>
          </a:p>
        </p:txBody>
      </p:sp>
    </p:spTree>
    <p:extLst>
      <p:ext uri="{BB962C8B-B14F-4D97-AF65-F5344CB8AC3E}">
        <p14:creationId xmlns:p14="http://schemas.microsoft.com/office/powerpoint/2010/main" val="3944897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fld id="{2F154B2E-5347-4022-B5C0-722C709558CA}" type="datetime1">
              <a:rPr lang="sv-SE"/>
              <a:pPr>
                <a:defRPr/>
              </a:pPr>
              <a:t>2022-08-04</a:t>
            </a:fld>
            <a:endParaRPr lang="sv-SE"/>
          </a:p>
        </p:txBody>
      </p:sp>
      <p:sp>
        <p:nvSpPr>
          <p:cNvPr id="3" name="Platshållare för sidfot 4"/>
          <p:cNvSpPr>
            <a:spLocks noGrp="1"/>
          </p:cNvSpPr>
          <p:nvPr>
            <p:ph type="ftr" sz="quarter" idx="11"/>
          </p:nvPr>
        </p:nvSpPr>
        <p:spPr/>
        <p:txBody>
          <a:bodyPr/>
          <a:lstStyle>
            <a:lvl1pPr>
              <a:defRPr/>
            </a:lvl1pPr>
          </a:lstStyle>
          <a:p>
            <a:pPr>
              <a:defRPr/>
            </a:pPr>
            <a:endParaRPr lang="sv-SE"/>
          </a:p>
        </p:txBody>
      </p:sp>
      <p:sp>
        <p:nvSpPr>
          <p:cNvPr id="4" name="Platshållare för bildnummer 5"/>
          <p:cNvSpPr>
            <a:spLocks noGrp="1"/>
          </p:cNvSpPr>
          <p:nvPr>
            <p:ph type="sldNum" sz="quarter" idx="12"/>
          </p:nvPr>
        </p:nvSpPr>
        <p:spPr/>
        <p:txBody>
          <a:bodyPr/>
          <a:lstStyle>
            <a:lvl1pPr>
              <a:defRPr/>
            </a:lvl1pPr>
          </a:lstStyle>
          <a:p>
            <a:fld id="{4C13DBA4-1134-4F3B-B743-AF97FEAC14D3}" type="slidenum">
              <a:rPr lang="sv-SE" altLang="sv-SE"/>
              <a:pPr/>
              <a:t>‹#›</a:t>
            </a:fld>
            <a:endParaRPr lang="sv-SE" altLang="sv-SE"/>
          </a:p>
        </p:txBody>
      </p:sp>
    </p:spTree>
    <p:extLst>
      <p:ext uri="{BB962C8B-B14F-4D97-AF65-F5344CB8AC3E}">
        <p14:creationId xmlns:p14="http://schemas.microsoft.com/office/powerpoint/2010/main" val="1252278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bildnummer 3"/>
          <p:cNvSpPr>
            <a:spLocks noGrp="1"/>
          </p:cNvSpPr>
          <p:nvPr>
            <p:ph type="sldNum" sz="quarter" idx="10"/>
          </p:nvPr>
        </p:nvSpPr>
        <p:spPr/>
        <p:txBody>
          <a:bodyPr/>
          <a:lstStyle>
            <a:lvl1pPr>
              <a:defRPr/>
            </a:lvl1pPr>
          </a:lstStyle>
          <a:p>
            <a:fld id="{3DCAA397-080B-4240-86CD-5E32D9F4D683}" type="slidenum">
              <a:rPr lang="en-US" altLang="sv-SE"/>
              <a:pPr/>
              <a:t>‹#›</a:t>
            </a:fld>
            <a:endParaRPr lang="en-US" altLang="sv-SE"/>
          </a:p>
        </p:txBody>
      </p:sp>
    </p:spTree>
    <p:extLst>
      <p:ext uri="{BB962C8B-B14F-4D97-AF65-F5344CB8AC3E}">
        <p14:creationId xmlns:p14="http://schemas.microsoft.com/office/powerpoint/2010/main" val="348745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sida med plats för bild">
    <p:spTree>
      <p:nvGrpSpPr>
        <p:cNvPr id="1" name=""/>
        <p:cNvGrpSpPr/>
        <p:nvPr/>
      </p:nvGrpSpPr>
      <p:grpSpPr>
        <a:xfrm>
          <a:off x="0" y="0"/>
          <a:ext cx="0" cy="0"/>
          <a:chOff x="0" y="0"/>
          <a:chExt cx="0" cy="0"/>
        </a:xfrm>
      </p:grpSpPr>
      <p:sp>
        <p:nvSpPr>
          <p:cNvPr id="4" name="Rektangel 3"/>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rtlCol="0" anchor="b">
            <a:noAutofit/>
          </a:bodyPr>
          <a:lstStyle>
            <a:lvl1pPr marL="0" indent="0" algn="r">
              <a:buNone/>
              <a:defRPr b="0"/>
            </a:lvl1pPr>
          </a:lstStyle>
          <a:p>
            <a:pPr lvl="0"/>
            <a:r>
              <a:rPr lang="sv-SE" noProof="0"/>
              <a:t>Klicka på ikonen för att lägga till en bild</a:t>
            </a:r>
            <a:endParaRPr lang="sv-SE" noProof="0"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3221741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sida utan bild">
    <p:spTree>
      <p:nvGrpSpPr>
        <p:cNvPr id="1" name=""/>
        <p:cNvGrpSpPr/>
        <p:nvPr/>
      </p:nvGrpSpPr>
      <p:grpSpPr>
        <a:xfrm>
          <a:off x="0" y="0"/>
          <a:ext cx="0" cy="0"/>
          <a:chOff x="0" y="0"/>
          <a:chExt cx="0" cy="0"/>
        </a:xfrm>
      </p:grpSpPr>
      <p:sp>
        <p:nvSpPr>
          <p:cNvPr id="3" name="Rektangel 2"/>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4"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sz="1900">
              <a:solidFill>
                <a:schemeClr val="tx1"/>
              </a:solidFill>
            </a:endParaRPr>
          </a:p>
        </p:txBody>
      </p:sp>
      <p:pic>
        <p:nvPicPr>
          <p:cNvPr id="6" name="Bildobjekt 2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0738" y="6210300"/>
            <a:ext cx="13970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668583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4" name="textruta 24"/>
          <p:cNvSpPr txBox="1">
            <a:spLocks noChangeArrowheads="1"/>
          </p:cNvSpPr>
          <p:nvPr userDrawn="1"/>
        </p:nvSpPr>
        <p:spPr bwMode="auto">
          <a:xfrm>
            <a:off x="-1333500" y="2647950"/>
            <a:ext cx="1257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r">
              <a:defRPr/>
            </a:pPr>
            <a:r>
              <a:rPr lang="sv-SE" altLang="sv-SE" sz="1000" b="1">
                <a:cs typeface="Arial" charset="0"/>
              </a:rPr>
              <a:t>Punktlista nivå 1:</a:t>
            </a:r>
          </a:p>
          <a:p>
            <a:pPr algn="r">
              <a:defRPr/>
            </a:pPr>
            <a:r>
              <a:rPr lang="sv-SE" altLang="sv-SE" sz="1000">
                <a:cs typeface="Arial" charset="0"/>
              </a:rPr>
              <a:t>Century Gothic,</a:t>
            </a:r>
            <a:br>
              <a:rPr lang="sv-SE" altLang="sv-SE" sz="1000">
                <a:cs typeface="Arial" charset="0"/>
              </a:rPr>
            </a:br>
            <a:r>
              <a:rPr lang="sv-SE" altLang="sv-SE" sz="1000">
                <a:cs typeface="Arial" charset="0"/>
              </a:rPr>
              <a:t>bold 19pt</a:t>
            </a:r>
          </a:p>
          <a:p>
            <a:pPr algn="r">
              <a:defRPr/>
            </a:pPr>
            <a:r>
              <a:rPr lang="sv-SE" altLang="sv-SE" sz="1000" b="1">
                <a:cs typeface="Arial" charset="0"/>
              </a:rPr>
              <a:t>Nivå 2:</a:t>
            </a:r>
          </a:p>
          <a:p>
            <a:pPr algn="r">
              <a:defRPr/>
            </a:pPr>
            <a:r>
              <a:rPr lang="sv-SE" altLang="sv-SE" sz="1000">
                <a:cs typeface="Arial" charset="0"/>
              </a:rPr>
              <a:t>Century Gothic normal 19pt</a:t>
            </a:r>
          </a:p>
        </p:txBody>
      </p:sp>
      <p:sp>
        <p:nvSpPr>
          <p:cNvPr id="5" name="textruta 25"/>
          <p:cNvSpPr txBox="1">
            <a:spLocks noChangeArrowheads="1"/>
          </p:cNvSpPr>
          <p:nvPr userDrawn="1"/>
        </p:nvSpPr>
        <p:spPr bwMode="auto">
          <a:xfrm>
            <a:off x="-1333500" y="1209675"/>
            <a:ext cx="1257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r">
              <a:defRPr/>
            </a:pPr>
            <a:r>
              <a:rPr lang="sv-SE" altLang="sv-SE" sz="1000" b="1">
                <a:cs typeface="Arial" charset="0"/>
              </a:rPr>
              <a:t>Rubrik:</a:t>
            </a:r>
          </a:p>
          <a:p>
            <a:pPr algn="r">
              <a:defRPr/>
            </a:pPr>
            <a:r>
              <a:rPr lang="sv-SE" altLang="sv-SE" sz="1000">
                <a:cs typeface="Arial" charset="0"/>
              </a:rPr>
              <a:t>Century Gothic,</a:t>
            </a:r>
            <a:br>
              <a:rPr lang="sv-SE" altLang="sv-SE" sz="1000">
                <a:cs typeface="Arial" charset="0"/>
              </a:rPr>
            </a:br>
            <a:r>
              <a:rPr lang="sv-SE" altLang="sv-SE" sz="1000">
                <a:cs typeface="Arial" charset="0"/>
              </a:rPr>
              <a:t>bold 33pt</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datum 3"/>
          <p:cNvSpPr>
            <a:spLocks noGrp="1"/>
          </p:cNvSpPr>
          <p:nvPr>
            <p:ph type="dt" sz="half" idx="14"/>
          </p:nvPr>
        </p:nvSpPr>
        <p:spPr/>
        <p:txBody>
          <a:bodyPr/>
          <a:lstStyle>
            <a:lvl1pPr>
              <a:defRPr/>
            </a:lvl1pPr>
          </a:lstStyle>
          <a:p>
            <a:pPr>
              <a:defRPr/>
            </a:pPr>
            <a:fld id="{062B0C49-06C8-4E3B-8E98-F62E8A103827}" type="datetime1">
              <a:rPr lang="sv-SE"/>
              <a:pPr>
                <a:defRPr/>
              </a:pPr>
              <a:t>2022-08-04</a:t>
            </a:fld>
            <a:endParaRPr lang="sv-SE"/>
          </a:p>
        </p:txBody>
      </p:sp>
      <p:sp>
        <p:nvSpPr>
          <p:cNvPr id="7" name="Platshållare för sidfot 4"/>
          <p:cNvSpPr>
            <a:spLocks noGrp="1"/>
          </p:cNvSpPr>
          <p:nvPr>
            <p:ph type="ftr" sz="quarter" idx="15"/>
          </p:nvPr>
        </p:nvSpPr>
        <p:spPr/>
        <p:txBody>
          <a:bodyPr/>
          <a:lstStyle>
            <a:lvl1pPr>
              <a:defRPr/>
            </a:lvl1pPr>
          </a:lstStyle>
          <a:p>
            <a:pPr>
              <a:defRPr/>
            </a:pPr>
            <a:endParaRPr lang="sv-SE"/>
          </a:p>
        </p:txBody>
      </p:sp>
      <p:sp>
        <p:nvSpPr>
          <p:cNvPr id="9" name="Platshållare för bildnummer 5"/>
          <p:cNvSpPr>
            <a:spLocks noGrp="1"/>
          </p:cNvSpPr>
          <p:nvPr>
            <p:ph type="sldNum" sz="quarter" idx="16"/>
          </p:nvPr>
        </p:nvSpPr>
        <p:spPr/>
        <p:txBody>
          <a:bodyPr/>
          <a:lstStyle>
            <a:lvl1pPr>
              <a:defRPr/>
            </a:lvl1pPr>
          </a:lstStyle>
          <a:p>
            <a:fld id="{4C06A739-2095-4916-8667-1327B1D738BF}" type="slidenum">
              <a:rPr lang="sv-SE" altLang="sv-SE"/>
              <a:pPr/>
              <a:t>‹#›</a:t>
            </a:fld>
            <a:endParaRPr lang="sv-SE" altLang="sv-SE"/>
          </a:p>
        </p:txBody>
      </p:sp>
    </p:spTree>
    <p:extLst>
      <p:ext uri="{BB962C8B-B14F-4D97-AF65-F5344CB8AC3E}">
        <p14:creationId xmlns:p14="http://schemas.microsoft.com/office/powerpoint/2010/main" val="585579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4" name="textruta 24"/>
          <p:cNvSpPr txBox="1">
            <a:spLocks noChangeArrowheads="1"/>
          </p:cNvSpPr>
          <p:nvPr userDrawn="1"/>
        </p:nvSpPr>
        <p:spPr bwMode="auto">
          <a:xfrm>
            <a:off x="-1333500" y="2647950"/>
            <a:ext cx="1257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r">
              <a:defRPr/>
            </a:pPr>
            <a:r>
              <a:rPr lang="sv-SE" altLang="sv-SE" sz="1000" b="1">
                <a:cs typeface="Arial" charset="0"/>
              </a:rPr>
              <a:t>Punktlista nivå 1:</a:t>
            </a:r>
          </a:p>
          <a:p>
            <a:pPr algn="r">
              <a:defRPr/>
            </a:pPr>
            <a:r>
              <a:rPr lang="sv-SE" altLang="sv-SE" sz="1000">
                <a:cs typeface="Arial" charset="0"/>
              </a:rPr>
              <a:t>Century Gothic,</a:t>
            </a:r>
            <a:br>
              <a:rPr lang="sv-SE" altLang="sv-SE" sz="1000">
                <a:cs typeface="Arial" charset="0"/>
              </a:rPr>
            </a:br>
            <a:r>
              <a:rPr lang="sv-SE" altLang="sv-SE" sz="1000">
                <a:cs typeface="Arial" charset="0"/>
              </a:rPr>
              <a:t>normal 19pt</a:t>
            </a:r>
          </a:p>
          <a:p>
            <a:pPr algn="r">
              <a:defRPr/>
            </a:pPr>
            <a:r>
              <a:rPr lang="sv-SE" altLang="sv-SE" sz="1000" b="1">
                <a:cs typeface="Arial" charset="0"/>
              </a:rPr>
              <a:t>Nivå 2:</a:t>
            </a:r>
          </a:p>
          <a:p>
            <a:pPr algn="r">
              <a:defRPr/>
            </a:pPr>
            <a:r>
              <a:rPr lang="sv-SE" altLang="sv-SE" sz="1000">
                <a:cs typeface="Arial" charset="0"/>
              </a:rPr>
              <a:t>Century Gothic normal 19pt</a:t>
            </a:r>
          </a:p>
        </p:txBody>
      </p:sp>
      <p:sp>
        <p:nvSpPr>
          <p:cNvPr id="5" name="textruta 25"/>
          <p:cNvSpPr txBox="1">
            <a:spLocks noChangeArrowheads="1"/>
          </p:cNvSpPr>
          <p:nvPr userDrawn="1"/>
        </p:nvSpPr>
        <p:spPr bwMode="auto">
          <a:xfrm>
            <a:off x="-1333500" y="1209675"/>
            <a:ext cx="1257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r">
              <a:defRPr/>
            </a:pPr>
            <a:r>
              <a:rPr lang="sv-SE" altLang="sv-SE" sz="1000" b="1">
                <a:cs typeface="Arial" charset="0"/>
              </a:rPr>
              <a:t>Rubrik:</a:t>
            </a:r>
          </a:p>
          <a:p>
            <a:pPr algn="r">
              <a:defRPr/>
            </a:pPr>
            <a:r>
              <a:rPr lang="sv-SE" altLang="sv-SE" sz="1000">
                <a:cs typeface="Arial" charset="0"/>
              </a:rPr>
              <a:t>Century Gothic,</a:t>
            </a:r>
            <a:br>
              <a:rPr lang="sv-SE" altLang="sv-SE" sz="1000">
                <a:cs typeface="Arial" charset="0"/>
              </a:rPr>
            </a:br>
            <a:r>
              <a:rPr lang="sv-SE" altLang="sv-SE" sz="1000">
                <a:cs typeface="Arial" charset="0"/>
              </a:rPr>
              <a:t>bold 33pt</a:t>
            </a:r>
          </a:p>
        </p:txBody>
      </p:sp>
      <p:sp>
        <p:nvSpPr>
          <p:cNvPr id="2" name="Rubrik 1"/>
          <p:cNvSpPr>
            <a:spLocks noGrp="1"/>
          </p:cNvSpPr>
          <p:nvPr>
            <p:ph type="title"/>
          </p:nvPr>
        </p:nvSpPr>
        <p:spPr/>
        <p:txBody>
          <a:bodyPr/>
          <a:lstStyle/>
          <a:p>
            <a:r>
              <a:rPr lang="sv-SE"/>
              <a:t>Klicka här för att ändra format</a:t>
            </a:r>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datum 3"/>
          <p:cNvSpPr>
            <a:spLocks noGrp="1"/>
          </p:cNvSpPr>
          <p:nvPr>
            <p:ph type="dt" sz="half" idx="14"/>
          </p:nvPr>
        </p:nvSpPr>
        <p:spPr/>
        <p:txBody>
          <a:bodyPr/>
          <a:lstStyle>
            <a:lvl1pPr>
              <a:defRPr/>
            </a:lvl1pPr>
          </a:lstStyle>
          <a:p>
            <a:pPr>
              <a:defRPr/>
            </a:pPr>
            <a:fld id="{C9EC3811-86F4-41E3-AA10-1B335303071C}" type="datetime1">
              <a:rPr lang="sv-SE"/>
              <a:pPr>
                <a:defRPr/>
              </a:pPr>
              <a:t>2022-08-04</a:t>
            </a:fld>
            <a:endParaRPr lang="sv-SE"/>
          </a:p>
        </p:txBody>
      </p:sp>
      <p:sp>
        <p:nvSpPr>
          <p:cNvPr id="7" name="Platshållare för sidfot 4"/>
          <p:cNvSpPr>
            <a:spLocks noGrp="1"/>
          </p:cNvSpPr>
          <p:nvPr>
            <p:ph type="ftr" sz="quarter" idx="15"/>
          </p:nvPr>
        </p:nvSpPr>
        <p:spPr/>
        <p:txBody>
          <a:bodyPr/>
          <a:lstStyle>
            <a:lvl1pPr>
              <a:defRPr/>
            </a:lvl1pPr>
          </a:lstStyle>
          <a:p>
            <a:pPr>
              <a:defRPr/>
            </a:pPr>
            <a:endParaRPr lang="sv-SE"/>
          </a:p>
        </p:txBody>
      </p:sp>
      <p:sp>
        <p:nvSpPr>
          <p:cNvPr id="9" name="Platshållare för bildnummer 5"/>
          <p:cNvSpPr>
            <a:spLocks noGrp="1"/>
          </p:cNvSpPr>
          <p:nvPr>
            <p:ph type="sldNum" sz="quarter" idx="16"/>
          </p:nvPr>
        </p:nvSpPr>
        <p:spPr/>
        <p:txBody>
          <a:bodyPr/>
          <a:lstStyle>
            <a:lvl1pPr>
              <a:defRPr/>
            </a:lvl1pPr>
          </a:lstStyle>
          <a:p>
            <a:fld id="{886BFC77-F21B-4784-A7DF-68FD1223936D}" type="slidenum">
              <a:rPr lang="sv-SE" altLang="sv-SE"/>
              <a:pPr/>
              <a:t>‹#›</a:t>
            </a:fld>
            <a:endParaRPr lang="sv-SE" altLang="sv-SE"/>
          </a:p>
        </p:txBody>
      </p:sp>
    </p:spTree>
    <p:extLst>
      <p:ext uri="{BB962C8B-B14F-4D97-AF65-F5344CB8AC3E}">
        <p14:creationId xmlns:p14="http://schemas.microsoft.com/office/powerpoint/2010/main" val="2338718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4" name="textruta 24"/>
          <p:cNvSpPr txBox="1">
            <a:spLocks noChangeArrowheads="1"/>
          </p:cNvSpPr>
          <p:nvPr userDrawn="1"/>
        </p:nvSpPr>
        <p:spPr bwMode="auto">
          <a:xfrm>
            <a:off x="-1333500" y="2647950"/>
            <a:ext cx="1257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r">
              <a:defRPr/>
            </a:pPr>
            <a:r>
              <a:rPr lang="sv-SE" altLang="sv-SE" sz="1000" b="1">
                <a:cs typeface="Arial" charset="0"/>
              </a:rPr>
              <a:t>Punktlista nivå 1:</a:t>
            </a:r>
          </a:p>
          <a:p>
            <a:pPr algn="r">
              <a:defRPr/>
            </a:pPr>
            <a:r>
              <a:rPr lang="sv-SE" altLang="sv-SE" sz="1000">
                <a:cs typeface="Arial" charset="0"/>
              </a:rPr>
              <a:t>Century Gothic,</a:t>
            </a:r>
            <a:br>
              <a:rPr lang="sv-SE" altLang="sv-SE" sz="1000">
                <a:cs typeface="Arial" charset="0"/>
              </a:rPr>
            </a:br>
            <a:r>
              <a:rPr lang="sv-SE" altLang="sv-SE" sz="1000">
                <a:cs typeface="Arial" charset="0"/>
              </a:rPr>
              <a:t>bold 26pt</a:t>
            </a:r>
          </a:p>
          <a:p>
            <a:pPr algn="r">
              <a:defRPr/>
            </a:pPr>
            <a:r>
              <a:rPr lang="sv-SE" altLang="sv-SE" sz="1000" b="1">
                <a:cs typeface="Arial" charset="0"/>
              </a:rPr>
              <a:t>Nivå 2:</a:t>
            </a:r>
          </a:p>
          <a:p>
            <a:pPr algn="r">
              <a:defRPr/>
            </a:pPr>
            <a:r>
              <a:rPr lang="sv-SE" altLang="sv-SE" sz="1000">
                <a:cs typeface="Arial" charset="0"/>
              </a:rPr>
              <a:t>Century Gothic normal 19pt</a:t>
            </a:r>
          </a:p>
        </p:txBody>
      </p:sp>
      <p:sp>
        <p:nvSpPr>
          <p:cNvPr id="5" name="textruta 25"/>
          <p:cNvSpPr txBox="1">
            <a:spLocks noChangeArrowheads="1"/>
          </p:cNvSpPr>
          <p:nvPr userDrawn="1"/>
        </p:nvSpPr>
        <p:spPr bwMode="auto">
          <a:xfrm>
            <a:off x="-1333500" y="1209675"/>
            <a:ext cx="1257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r">
              <a:defRPr/>
            </a:pPr>
            <a:r>
              <a:rPr lang="sv-SE" altLang="sv-SE" sz="1000" b="1">
                <a:cs typeface="Arial" charset="0"/>
              </a:rPr>
              <a:t>Rubrik:</a:t>
            </a:r>
          </a:p>
          <a:p>
            <a:pPr algn="r">
              <a:defRPr/>
            </a:pPr>
            <a:r>
              <a:rPr lang="sv-SE" altLang="sv-SE" sz="1000">
                <a:cs typeface="Arial" charset="0"/>
              </a:rPr>
              <a:t>Century Gothic,</a:t>
            </a:r>
            <a:br>
              <a:rPr lang="sv-SE" altLang="sv-SE" sz="1000">
                <a:cs typeface="Arial" charset="0"/>
              </a:rPr>
            </a:br>
            <a:r>
              <a:rPr lang="sv-SE" altLang="sv-SE" sz="1000">
                <a:cs typeface="Arial" charset="0"/>
              </a:rPr>
              <a:t>bold 33pt</a:t>
            </a:r>
          </a:p>
        </p:txBody>
      </p:sp>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datum 3"/>
          <p:cNvSpPr>
            <a:spLocks noGrp="1"/>
          </p:cNvSpPr>
          <p:nvPr>
            <p:ph type="dt" sz="half" idx="14"/>
          </p:nvPr>
        </p:nvSpPr>
        <p:spPr/>
        <p:txBody>
          <a:bodyPr/>
          <a:lstStyle>
            <a:lvl1pPr>
              <a:defRPr/>
            </a:lvl1pPr>
          </a:lstStyle>
          <a:p>
            <a:pPr>
              <a:defRPr/>
            </a:pPr>
            <a:fld id="{C42D0417-885F-41EF-AF98-474013D4B5B4}" type="datetime1">
              <a:rPr lang="sv-SE"/>
              <a:pPr>
                <a:defRPr/>
              </a:pPr>
              <a:t>2022-08-04</a:t>
            </a:fld>
            <a:endParaRPr lang="sv-SE"/>
          </a:p>
        </p:txBody>
      </p:sp>
      <p:sp>
        <p:nvSpPr>
          <p:cNvPr id="7" name="Platshållare för sidfot 4"/>
          <p:cNvSpPr>
            <a:spLocks noGrp="1"/>
          </p:cNvSpPr>
          <p:nvPr>
            <p:ph type="ftr" sz="quarter" idx="15"/>
          </p:nvPr>
        </p:nvSpPr>
        <p:spPr/>
        <p:txBody>
          <a:bodyPr/>
          <a:lstStyle>
            <a:lvl1pPr>
              <a:defRPr/>
            </a:lvl1pPr>
          </a:lstStyle>
          <a:p>
            <a:pPr>
              <a:defRPr/>
            </a:pPr>
            <a:endParaRPr lang="sv-SE"/>
          </a:p>
        </p:txBody>
      </p:sp>
      <p:sp>
        <p:nvSpPr>
          <p:cNvPr id="8" name="Platshållare för bildnummer 5"/>
          <p:cNvSpPr>
            <a:spLocks noGrp="1"/>
          </p:cNvSpPr>
          <p:nvPr>
            <p:ph type="sldNum" sz="quarter" idx="16"/>
          </p:nvPr>
        </p:nvSpPr>
        <p:spPr/>
        <p:txBody>
          <a:bodyPr/>
          <a:lstStyle>
            <a:lvl1pPr>
              <a:defRPr/>
            </a:lvl1pPr>
          </a:lstStyle>
          <a:p>
            <a:fld id="{BC1982B3-347C-477E-A193-FD4D10B334F2}" type="slidenum">
              <a:rPr lang="sv-SE" altLang="sv-SE"/>
              <a:pPr/>
              <a:t>‹#›</a:t>
            </a:fld>
            <a:endParaRPr lang="sv-SE" altLang="sv-SE"/>
          </a:p>
        </p:txBody>
      </p:sp>
    </p:spTree>
    <p:extLst>
      <p:ext uri="{BB962C8B-B14F-4D97-AF65-F5344CB8AC3E}">
        <p14:creationId xmlns:p14="http://schemas.microsoft.com/office/powerpoint/2010/main" val="518407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3" name="Rektangel 2"/>
          <p:cNvSpPr/>
          <p:nvPr userDrawn="1"/>
        </p:nvSpPr>
        <p:spPr>
          <a:xfrm>
            <a:off x="0" y="801688"/>
            <a:ext cx="9147175" cy="47926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4" name="textruta 25"/>
          <p:cNvSpPr txBox="1">
            <a:spLocks noChangeArrowheads="1"/>
          </p:cNvSpPr>
          <p:nvPr userDrawn="1"/>
        </p:nvSpPr>
        <p:spPr bwMode="auto">
          <a:xfrm>
            <a:off x="-1333500" y="2647950"/>
            <a:ext cx="1257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r">
              <a:defRPr/>
            </a:pPr>
            <a:r>
              <a:rPr lang="sv-SE" altLang="sv-SE" sz="1000" b="1">
                <a:cs typeface="Arial" charset="0"/>
              </a:rPr>
              <a:t>Punktlista nivå 1:</a:t>
            </a:r>
          </a:p>
          <a:p>
            <a:pPr algn="r">
              <a:defRPr/>
            </a:pPr>
            <a:r>
              <a:rPr lang="sv-SE" altLang="sv-SE" sz="1000">
                <a:cs typeface="Arial" charset="0"/>
              </a:rPr>
              <a:t>Century Gothic,</a:t>
            </a:r>
            <a:br>
              <a:rPr lang="sv-SE" altLang="sv-SE" sz="1000">
                <a:cs typeface="Arial" charset="0"/>
              </a:rPr>
            </a:br>
            <a:r>
              <a:rPr lang="sv-SE" altLang="sv-SE" sz="1000">
                <a:cs typeface="Arial" charset="0"/>
              </a:rPr>
              <a:t>bold 26pt</a:t>
            </a:r>
          </a:p>
          <a:p>
            <a:pPr algn="r">
              <a:defRPr/>
            </a:pPr>
            <a:r>
              <a:rPr lang="sv-SE" altLang="sv-SE" sz="1000" b="1">
                <a:cs typeface="Arial" charset="0"/>
              </a:rPr>
              <a:t>Nivå 2:</a:t>
            </a:r>
          </a:p>
          <a:p>
            <a:pPr algn="r">
              <a:defRPr/>
            </a:pPr>
            <a:r>
              <a:rPr lang="sv-SE" altLang="sv-SE" sz="1000">
                <a:cs typeface="Arial" charset="0"/>
              </a:rPr>
              <a:t>Century Gothic normal 26pt</a:t>
            </a:r>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3"/>
          <p:cNvSpPr>
            <a:spLocks noGrp="1"/>
          </p:cNvSpPr>
          <p:nvPr>
            <p:ph type="dt" sz="half" idx="14"/>
          </p:nvPr>
        </p:nvSpPr>
        <p:spPr/>
        <p:txBody>
          <a:bodyPr/>
          <a:lstStyle>
            <a:lvl1pPr>
              <a:defRPr/>
            </a:lvl1pPr>
          </a:lstStyle>
          <a:p>
            <a:pPr>
              <a:defRPr/>
            </a:pPr>
            <a:fld id="{F6C172DF-99F9-495E-AC67-BC4B8FE65CF8}" type="datetime1">
              <a:rPr lang="sv-SE"/>
              <a:pPr>
                <a:defRPr/>
              </a:pPr>
              <a:t>2022-08-04</a:t>
            </a:fld>
            <a:endParaRPr lang="sv-SE"/>
          </a:p>
        </p:txBody>
      </p:sp>
      <p:sp>
        <p:nvSpPr>
          <p:cNvPr id="6" name="Platshållare för sidfot 4"/>
          <p:cNvSpPr>
            <a:spLocks noGrp="1"/>
          </p:cNvSpPr>
          <p:nvPr>
            <p:ph type="ftr" sz="quarter" idx="15"/>
          </p:nvPr>
        </p:nvSpPr>
        <p:spPr/>
        <p:txBody>
          <a:bodyPr/>
          <a:lstStyle>
            <a:lvl1pPr>
              <a:defRPr/>
            </a:lvl1pPr>
          </a:lstStyle>
          <a:p>
            <a:pPr>
              <a:defRPr/>
            </a:pPr>
            <a:endParaRPr lang="sv-SE"/>
          </a:p>
        </p:txBody>
      </p:sp>
      <p:sp>
        <p:nvSpPr>
          <p:cNvPr id="7" name="Platshållare för bildnummer 5"/>
          <p:cNvSpPr>
            <a:spLocks noGrp="1"/>
          </p:cNvSpPr>
          <p:nvPr>
            <p:ph type="sldNum" sz="quarter" idx="16"/>
          </p:nvPr>
        </p:nvSpPr>
        <p:spPr/>
        <p:txBody>
          <a:bodyPr/>
          <a:lstStyle>
            <a:lvl1pPr>
              <a:defRPr/>
            </a:lvl1pPr>
          </a:lstStyle>
          <a:p>
            <a:fld id="{2A9B8568-F5D7-4184-AB2F-2E34B51158B9}" type="slidenum">
              <a:rPr lang="sv-SE" altLang="sv-SE"/>
              <a:pPr/>
              <a:t>‹#›</a:t>
            </a:fld>
            <a:endParaRPr lang="sv-SE" altLang="sv-SE"/>
          </a:p>
        </p:txBody>
      </p:sp>
    </p:spTree>
    <p:extLst>
      <p:ext uri="{BB962C8B-B14F-4D97-AF65-F5344CB8AC3E}">
        <p14:creationId xmlns:p14="http://schemas.microsoft.com/office/powerpoint/2010/main" val="2342947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5" name="textruta 24"/>
          <p:cNvSpPr txBox="1">
            <a:spLocks noChangeArrowheads="1"/>
          </p:cNvSpPr>
          <p:nvPr userDrawn="1"/>
        </p:nvSpPr>
        <p:spPr bwMode="auto">
          <a:xfrm>
            <a:off x="9277350" y="2647950"/>
            <a:ext cx="1257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defRPr/>
            </a:pPr>
            <a:r>
              <a:rPr lang="sv-SE" altLang="sv-SE" sz="1000" b="1">
                <a:cs typeface="Arial" charset="0"/>
              </a:rPr>
              <a:t>Punktlista nivå 1:</a:t>
            </a:r>
          </a:p>
          <a:p>
            <a:pPr>
              <a:defRPr/>
            </a:pPr>
            <a:r>
              <a:rPr lang="sv-SE" altLang="sv-SE" sz="1000">
                <a:cs typeface="Arial" charset="0"/>
              </a:rPr>
              <a:t>Century Gothic,</a:t>
            </a:r>
            <a:br>
              <a:rPr lang="sv-SE" altLang="sv-SE" sz="1000">
                <a:cs typeface="Arial" charset="0"/>
              </a:rPr>
            </a:br>
            <a:r>
              <a:rPr lang="sv-SE" altLang="sv-SE" sz="1000">
                <a:cs typeface="Arial" charset="0"/>
              </a:rPr>
              <a:t>bold 19pt</a:t>
            </a:r>
          </a:p>
          <a:p>
            <a:pPr>
              <a:defRPr/>
            </a:pPr>
            <a:r>
              <a:rPr lang="sv-SE" altLang="sv-SE" sz="1000" b="1">
                <a:cs typeface="Arial" charset="0"/>
              </a:rPr>
              <a:t>Nivå 2:</a:t>
            </a:r>
          </a:p>
          <a:p>
            <a:pPr>
              <a:defRPr/>
            </a:pPr>
            <a:r>
              <a:rPr lang="sv-SE" altLang="sv-SE" sz="1000">
                <a:cs typeface="Arial" charset="0"/>
              </a:rPr>
              <a:t>Century Gothic normal 19pt</a:t>
            </a:r>
          </a:p>
        </p:txBody>
      </p:sp>
      <p:sp>
        <p:nvSpPr>
          <p:cNvPr id="6" name="textruta 25"/>
          <p:cNvSpPr txBox="1">
            <a:spLocks noChangeArrowheads="1"/>
          </p:cNvSpPr>
          <p:nvPr userDrawn="1"/>
        </p:nvSpPr>
        <p:spPr bwMode="auto">
          <a:xfrm>
            <a:off x="-1333500" y="1209675"/>
            <a:ext cx="1257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r">
              <a:defRPr/>
            </a:pPr>
            <a:r>
              <a:rPr lang="sv-SE" altLang="sv-SE" sz="1000" b="1">
                <a:cs typeface="Arial" charset="0"/>
              </a:rPr>
              <a:t>Rubrik:</a:t>
            </a:r>
          </a:p>
          <a:p>
            <a:pPr algn="r">
              <a:defRPr/>
            </a:pPr>
            <a:r>
              <a:rPr lang="sv-SE" altLang="sv-SE" sz="1000">
                <a:cs typeface="Arial" charset="0"/>
              </a:rPr>
              <a:t>Century Gothic,</a:t>
            </a:r>
            <a:br>
              <a:rPr lang="sv-SE" altLang="sv-SE" sz="1000">
                <a:cs typeface="Arial" charset="0"/>
              </a:rPr>
            </a:br>
            <a:r>
              <a:rPr lang="sv-SE" altLang="sv-SE" sz="1000">
                <a:cs typeface="Arial" charset="0"/>
              </a:rPr>
              <a:t>bold 33pt</a:t>
            </a:r>
          </a:p>
        </p:txBody>
      </p:sp>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7" name="Platshållare för datum 3"/>
          <p:cNvSpPr>
            <a:spLocks noGrp="1"/>
          </p:cNvSpPr>
          <p:nvPr>
            <p:ph type="dt" sz="half" idx="15"/>
          </p:nvPr>
        </p:nvSpPr>
        <p:spPr/>
        <p:txBody>
          <a:bodyPr/>
          <a:lstStyle>
            <a:lvl1pPr>
              <a:defRPr/>
            </a:lvl1pPr>
          </a:lstStyle>
          <a:p>
            <a:pPr>
              <a:defRPr/>
            </a:pPr>
            <a:fld id="{AC5CC27C-80FB-43C9-914F-5D6C8F94887A}" type="datetime1">
              <a:rPr lang="sv-SE"/>
              <a:pPr>
                <a:defRPr/>
              </a:pPr>
              <a:t>2022-08-04</a:t>
            </a:fld>
            <a:endParaRPr lang="sv-SE"/>
          </a:p>
        </p:txBody>
      </p:sp>
      <p:sp>
        <p:nvSpPr>
          <p:cNvPr id="9" name="Platshållare för sidfot 4"/>
          <p:cNvSpPr>
            <a:spLocks noGrp="1"/>
          </p:cNvSpPr>
          <p:nvPr>
            <p:ph type="ftr" sz="quarter" idx="16"/>
          </p:nvPr>
        </p:nvSpPr>
        <p:spPr/>
        <p:txBody>
          <a:bodyPr/>
          <a:lstStyle>
            <a:lvl1pPr>
              <a:defRPr/>
            </a:lvl1pPr>
          </a:lstStyle>
          <a:p>
            <a:pPr>
              <a:defRPr/>
            </a:pPr>
            <a:endParaRPr lang="sv-SE"/>
          </a:p>
        </p:txBody>
      </p:sp>
      <p:sp>
        <p:nvSpPr>
          <p:cNvPr id="11" name="Platshållare för bildnummer 5"/>
          <p:cNvSpPr>
            <a:spLocks noGrp="1"/>
          </p:cNvSpPr>
          <p:nvPr>
            <p:ph type="sldNum" sz="quarter" idx="17"/>
          </p:nvPr>
        </p:nvSpPr>
        <p:spPr/>
        <p:txBody>
          <a:bodyPr/>
          <a:lstStyle>
            <a:lvl1pPr>
              <a:defRPr/>
            </a:lvl1pPr>
          </a:lstStyle>
          <a:p>
            <a:fld id="{6226158E-40B7-405F-9404-612778FE48FE}" type="slidenum">
              <a:rPr lang="sv-SE" altLang="sv-SE"/>
              <a:pPr/>
              <a:t>‹#›</a:t>
            </a:fld>
            <a:endParaRPr lang="sv-SE" altLang="sv-SE"/>
          </a:p>
        </p:txBody>
      </p:sp>
    </p:spTree>
    <p:extLst>
      <p:ext uri="{BB962C8B-B14F-4D97-AF65-F5344CB8AC3E}">
        <p14:creationId xmlns:p14="http://schemas.microsoft.com/office/powerpoint/2010/main" val="1511113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6" name="textruta 24"/>
          <p:cNvSpPr txBox="1">
            <a:spLocks noChangeArrowheads="1"/>
          </p:cNvSpPr>
          <p:nvPr userDrawn="1"/>
        </p:nvSpPr>
        <p:spPr bwMode="auto">
          <a:xfrm>
            <a:off x="-1333500" y="2647950"/>
            <a:ext cx="1257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r">
              <a:defRPr/>
            </a:pPr>
            <a:r>
              <a:rPr lang="sv-SE" altLang="sv-SE" sz="1000" b="1">
                <a:cs typeface="Arial" charset="0"/>
              </a:rPr>
              <a:t>Punktlista nivå 1:</a:t>
            </a:r>
          </a:p>
          <a:p>
            <a:pPr algn="r">
              <a:defRPr/>
            </a:pPr>
            <a:r>
              <a:rPr lang="sv-SE" altLang="sv-SE" sz="1000">
                <a:cs typeface="Arial" charset="0"/>
              </a:rPr>
              <a:t>Century Gothic,</a:t>
            </a:r>
            <a:br>
              <a:rPr lang="sv-SE" altLang="sv-SE" sz="1000">
                <a:cs typeface="Arial" charset="0"/>
              </a:rPr>
            </a:br>
            <a:r>
              <a:rPr lang="sv-SE" altLang="sv-SE" sz="1000">
                <a:cs typeface="Arial" charset="0"/>
              </a:rPr>
              <a:t>bold 19pt</a:t>
            </a:r>
          </a:p>
          <a:p>
            <a:pPr algn="r">
              <a:defRPr/>
            </a:pPr>
            <a:r>
              <a:rPr lang="sv-SE" altLang="sv-SE" sz="1000" b="1">
                <a:cs typeface="Arial" charset="0"/>
              </a:rPr>
              <a:t>Nivå 2:</a:t>
            </a:r>
          </a:p>
          <a:p>
            <a:pPr algn="r">
              <a:defRPr/>
            </a:pPr>
            <a:r>
              <a:rPr lang="sv-SE" altLang="sv-SE" sz="1000">
                <a:cs typeface="Arial" charset="0"/>
              </a:rPr>
              <a:t>Century Gothic normal 19pt</a:t>
            </a:r>
          </a:p>
        </p:txBody>
      </p:sp>
      <p:sp>
        <p:nvSpPr>
          <p:cNvPr id="7" name="textruta 25"/>
          <p:cNvSpPr txBox="1">
            <a:spLocks noChangeArrowheads="1"/>
          </p:cNvSpPr>
          <p:nvPr userDrawn="1"/>
        </p:nvSpPr>
        <p:spPr bwMode="auto">
          <a:xfrm>
            <a:off x="-1333500" y="1209675"/>
            <a:ext cx="1257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r">
              <a:defRPr/>
            </a:pPr>
            <a:r>
              <a:rPr lang="sv-SE" altLang="sv-SE" sz="1000" b="1">
                <a:cs typeface="Arial" charset="0"/>
              </a:rPr>
              <a:t>Rubrik:</a:t>
            </a:r>
          </a:p>
          <a:p>
            <a:pPr algn="r">
              <a:defRPr/>
            </a:pPr>
            <a:r>
              <a:rPr lang="sv-SE" altLang="sv-SE" sz="1000">
                <a:cs typeface="Arial" charset="0"/>
              </a:rPr>
              <a:t>Century Gothic,</a:t>
            </a:r>
            <a:br>
              <a:rPr lang="sv-SE" altLang="sv-SE" sz="1000">
                <a:cs typeface="Arial" charset="0"/>
              </a:rPr>
            </a:br>
            <a:r>
              <a:rPr lang="sv-SE" altLang="sv-SE" sz="1000">
                <a:cs typeface="Arial" charset="0"/>
              </a:rPr>
              <a:t>bold 33pt</a:t>
            </a:r>
          </a:p>
        </p:txBody>
      </p:sp>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rtlCol="0">
            <a:noAutofit/>
          </a:bodyPr>
          <a:lstStyle>
            <a:lvl1pPr marL="0" indent="0">
              <a:buNone/>
              <a:defRPr b="0"/>
            </a:lvl1pPr>
          </a:lstStyle>
          <a:p>
            <a:pPr lvl="0"/>
            <a:r>
              <a:rPr lang="sv-SE" noProof="0"/>
              <a:t>Klicka på ikonen för att lägga till en bild</a:t>
            </a:r>
            <a:endParaRPr lang="sv-SE" noProof="0"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datum 3"/>
          <p:cNvSpPr>
            <a:spLocks noGrp="1"/>
          </p:cNvSpPr>
          <p:nvPr>
            <p:ph type="dt" sz="half" idx="16"/>
          </p:nvPr>
        </p:nvSpPr>
        <p:spPr/>
        <p:txBody>
          <a:bodyPr/>
          <a:lstStyle>
            <a:lvl1pPr>
              <a:defRPr/>
            </a:lvl1pPr>
          </a:lstStyle>
          <a:p>
            <a:pPr>
              <a:defRPr/>
            </a:pPr>
            <a:fld id="{0455CFCC-ED87-4AA7-BFBA-5AC2E27C7563}" type="datetime1">
              <a:rPr lang="sv-SE"/>
              <a:pPr>
                <a:defRPr/>
              </a:pPr>
              <a:t>2022-08-04</a:t>
            </a:fld>
            <a:endParaRPr lang="sv-SE"/>
          </a:p>
        </p:txBody>
      </p:sp>
      <p:sp>
        <p:nvSpPr>
          <p:cNvPr id="11" name="Platshållare för sidfot 4"/>
          <p:cNvSpPr>
            <a:spLocks noGrp="1"/>
          </p:cNvSpPr>
          <p:nvPr>
            <p:ph type="ftr" sz="quarter" idx="17"/>
          </p:nvPr>
        </p:nvSpPr>
        <p:spPr/>
        <p:txBody>
          <a:bodyPr/>
          <a:lstStyle>
            <a:lvl1pPr>
              <a:defRPr/>
            </a:lvl1pPr>
          </a:lstStyle>
          <a:p>
            <a:pPr>
              <a:defRPr/>
            </a:pPr>
            <a:endParaRPr lang="sv-SE"/>
          </a:p>
        </p:txBody>
      </p:sp>
      <p:sp>
        <p:nvSpPr>
          <p:cNvPr id="13" name="Platshållare för bildnummer 5"/>
          <p:cNvSpPr>
            <a:spLocks noGrp="1"/>
          </p:cNvSpPr>
          <p:nvPr>
            <p:ph type="sldNum" sz="quarter" idx="18"/>
          </p:nvPr>
        </p:nvSpPr>
        <p:spPr/>
        <p:txBody>
          <a:bodyPr/>
          <a:lstStyle>
            <a:lvl1pPr>
              <a:defRPr/>
            </a:lvl1pPr>
          </a:lstStyle>
          <a:p>
            <a:fld id="{65AB9E06-5E7A-4F96-B108-D0274817FC6B}" type="slidenum">
              <a:rPr lang="sv-SE" altLang="sv-SE"/>
              <a:pPr/>
              <a:t>‹#›</a:t>
            </a:fld>
            <a:endParaRPr lang="sv-SE" altLang="sv-SE"/>
          </a:p>
        </p:txBody>
      </p:sp>
    </p:spTree>
    <p:extLst>
      <p:ext uri="{BB962C8B-B14F-4D97-AF65-F5344CB8AC3E}">
        <p14:creationId xmlns:p14="http://schemas.microsoft.com/office/powerpoint/2010/main" val="4234555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Bildobjekt 7"/>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820738" y="6210300"/>
            <a:ext cx="13970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Platshållare för rubrik 1"/>
          <p:cNvSpPr>
            <a:spLocks noGrp="1"/>
          </p:cNvSpPr>
          <p:nvPr>
            <p:ph type="title"/>
          </p:nvPr>
        </p:nvSpPr>
        <p:spPr bwMode="auto">
          <a:xfrm>
            <a:off x="803275" y="687388"/>
            <a:ext cx="69516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ltLang="sv-SE"/>
              <a:t>Klicka här för att ändra format</a:t>
            </a:r>
          </a:p>
        </p:txBody>
      </p:sp>
      <p:sp>
        <p:nvSpPr>
          <p:cNvPr id="1028" name="Platshållare för text 2"/>
          <p:cNvSpPr>
            <a:spLocks noGrp="1"/>
          </p:cNvSpPr>
          <p:nvPr>
            <p:ph type="body" idx="1"/>
          </p:nvPr>
        </p:nvSpPr>
        <p:spPr bwMode="auto">
          <a:xfrm>
            <a:off x="801688" y="2057400"/>
            <a:ext cx="6951662"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p:cNvSpPr>
            <a:spLocks noGrp="1"/>
          </p:cNvSpPr>
          <p:nvPr>
            <p:ph type="dt" sz="half" idx="2"/>
          </p:nvPr>
        </p:nvSpPr>
        <p:spPr>
          <a:xfrm>
            <a:off x="2716213" y="6296025"/>
            <a:ext cx="1152525" cy="266700"/>
          </a:xfrm>
          <a:prstGeom prst="rect">
            <a:avLst/>
          </a:prstGeom>
        </p:spPr>
        <p:txBody>
          <a:bodyPr vert="horz" lIns="0" tIns="0" rIns="0" bIns="0" rtlCol="0" anchor="ctr"/>
          <a:lstStyle>
            <a:lvl1pPr algn="l" fontAlgn="auto">
              <a:spcBef>
                <a:spcPts val="0"/>
              </a:spcBef>
              <a:spcAft>
                <a:spcPts val="0"/>
              </a:spcAft>
              <a:defRPr sz="900">
                <a:solidFill>
                  <a:schemeClr val="accent4"/>
                </a:solidFill>
                <a:latin typeface="+mn-lt"/>
                <a:cs typeface="+mn-cs"/>
              </a:defRPr>
            </a:lvl1pPr>
          </a:lstStyle>
          <a:p>
            <a:pPr>
              <a:defRPr/>
            </a:pPr>
            <a:fld id="{FE7C83E7-8EA5-4298-9C17-940345E2A5DB}" type="datetime1">
              <a:rPr lang="sv-SE"/>
              <a:pPr>
                <a:defRPr/>
              </a:pPr>
              <a:t>2022-08-04</a:t>
            </a:fld>
            <a:endParaRPr lang="sv-SE"/>
          </a:p>
        </p:txBody>
      </p:sp>
      <p:sp>
        <p:nvSpPr>
          <p:cNvPr id="5" name="Platshållare för sidfot 4"/>
          <p:cNvSpPr>
            <a:spLocks noGrp="1"/>
          </p:cNvSpPr>
          <p:nvPr>
            <p:ph type="ftr" sz="quarter" idx="3"/>
          </p:nvPr>
        </p:nvSpPr>
        <p:spPr>
          <a:xfrm>
            <a:off x="3868738" y="6296025"/>
            <a:ext cx="2895600" cy="266700"/>
          </a:xfrm>
          <a:prstGeom prst="rect">
            <a:avLst/>
          </a:prstGeom>
        </p:spPr>
        <p:txBody>
          <a:bodyPr vert="horz" lIns="0" tIns="0" rIns="0" bIns="0" rtlCol="0" anchor="ctr"/>
          <a:lstStyle>
            <a:lvl1pPr algn="l" fontAlgn="auto">
              <a:spcBef>
                <a:spcPts val="0"/>
              </a:spcBef>
              <a:spcAft>
                <a:spcPts val="0"/>
              </a:spcAft>
              <a:defRPr sz="900">
                <a:solidFill>
                  <a:schemeClr val="accent4"/>
                </a:solidFill>
                <a:latin typeface="+mn-lt"/>
                <a:cs typeface="+mn-cs"/>
              </a:defRPr>
            </a:lvl1pPr>
          </a:lstStyle>
          <a:p>
            <a:pPr>
              <a:defRPr/>
            </a:pPr>
            <a:endParaRPr lang="sv-SE"/>
          </a:p>
        </p:txBody>
      </p:sp>
      <p:sp>
        <p:nvSpPr>
          <p:cNvPr id="6" name="Platshållare för bildnummer 5"/>
          <p:cNvSpPr>
            <a:spLocks noGrp="1"/>
          </p:cNvSpPr>
          <p:nvPr>
            <p:ph type="sldNum" sz="quarter" idx="4"/>
          </p:nvPr>
        </p:nvSpPr>
        <p:spPr>
          <a:xfrm>
            <a:off x="8408988" y="6296025"/>
            <a:ext cx="431800" cy="266700"/>
          </a:xfrm>
          <a:prstGeom prst="rect">
            <a:avLst/>
          </a:prstGeom>
        </p:spPr>
        <p:txBody>
          <a:bodyPr vert="horz" wrap="square" lIns="0" tIns="0" rIns="0" bIns="0" numCol="1" anchor="ctr" anchorCtr="0" compatLnSpc="1">
            <a:prstTxWarp prst="textNoShape">
              <a:avLst/>
            </a:prstTxWarp>
          </a:bodyPr>
          <a:lstStyle>
            <a:lvl1pPr algn="r">
              <a:defRPr sz="900">
                <a:solidFill>
                  <a:srgbClr val="002B45"/>
                </a:solidFill>
              </a:defRPr>
            </a:lvl1pPr>
          </a:lstStyle>
          <a:p>
            <a:fld id="{1AAEE305-6B12-4943-972A-99BE2F18A31B}" type="slidenum">
              <a:rPr lang="sv-SE" altLang="sv-SE"/>
              <a:pPr/>
              <a:t>‹#›</a:t>
            </a:fld>
            <a:endParaRPr lang="sv-SE" altLang="sv-SE"/>
          </a:p>
        </p:txBody>
      </p:sp>
      <p:cxnSp>
        <p:nvCxnSpPr>
          <p:cNvPr id="9" name="Rak 8"/>
          <p:cNvCxnSpPr/>
          <p:nvPr/>
        </p:nvCxnSpPr>
        <p:spPr>
          <a:xfrm>
            <a:off x="-361950" y="5653088"/>
            <a:ext cx="249237"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1" name="Rak 10"/>
          <p:cNvCxnSpPr/>
          <p:nvPr/>
        </p:nvCxnSpPr>
        <p:spPr>
          <a:xfrm>
            <a:off x="-361950" y="6196013"/>
            <a:ext cx="249237"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a:off x="-361950" y="2120900"/>
            <a:ext cx="249237"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3" name="Rak 12"/>
          <p:cNvCxnSpPr/>
          <p:nvPr/>
        </p:nvCxnSpPr>
        <p:spPr>
          <a:xfrm>
            <a:off x="-361950" y="701675"/>
            <a:ext cx="249237"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4" name="Rak 13"/>
          <p:cNvCxnSpPr/>
          <p:nvPr/>
        </p:nvCxnSpPr>
        <p:spPr>
          <a:xfrm>
            <a:off x="9264650" y="5653088"/>
            <a:ext cx="25082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5" name="Rak 14"/>
          <p:cNvCxnSpPr/>
          <p:nvPr/>
        </p:nvCxnSpPr>
        <p:spPr>
          <a:xfrm>
            <a:off x="9264650" y="6196013"/>
            <a:ext cx="25082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6" name="Rak 15"/>
          <p:cNvCxnSpPr/>
          <p:nvPr/>
        </p:nvCxnSpPr>
        <p:spPr>
          <a:xfrm>
            <a:off x="9264650" y="2120900"/>
            <a:ext cx="25082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7" name="Rak 16"/>
          <p:cNvCxnSpPr/>
          <p:nvPr/>
        </p:nvCxnSpPr>
        <p:spPr>
          <a:xfrm>
            <a:off x="9264650" y="701675"/>
            <a:ext cx="25082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8" name="Rak 17"/>
          <p:cNvCxnSpPr/>
          <p:nvPr/>
        </p:nvCxnSpPr>
        <p:spPr>
          <a:xfrm flipV="1">
            <a:off x="803275" y="-230188"/>
            <a:ext cx="0" cy="138113"/>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9" name="Rak 18"/>
          <p:cNvCxnSpPr/>
          <p:nvPr/>
        </p:nvCxnSpPr>
        <p:spPr>
          <a:xfrm flipV="1">
            <a:off x="7751763" y="-230188"/>
            <a:ext cx="0" cy="138113"/>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20" name="Rak 19"/>
          <p:cNvCxnSpPr/>
          <p:nvPr/>
        </p:nvCxnSpPr>
        <p:spPr>
          <a:xfrm flipV="1">
            <a:off x="803275" y="6923088"/>
            <a:ext cx="0" cy="13811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21" name="Rak 20"/>
          <p:cNvCxnSpPr/>
          <p:nvPr/>
        </p:nvCxnSpPr>
        <p:spPr>
          <a:xfrm flipV="1">
            <a:off x="7751763" y="6923088"/>
            <a:ext cx="0" cy="13811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sp>
        <p:nvSpPr>
          <p:cNvPr id="1044" name="textruta 22"/>
          <p:cNvSpPr txBox="1">
            <a:spLocks noChangeArrowheads="1"/>
          </p:cNvSpPr>
          <p:nvPr/>
        </p:nvSpPr>
        <p:spPr bwMode="auto">
          <a:xfrm>
            <a:off x="-2476500" y="6203950"/>
            <a:ext cx="2400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r">
              <a:defRPr/>
            </a:pPr>
            <a:r>
              <a:rPr lang="sv-SE" altLang="sv-SE" sz="1000">
                <a:cs typeface="Arial" charset="0"/>
              </a:rPr>
              <a:t>Att visa fotnot, datum, sidnummer</a:t>
            </a:r>
          </a:p>
          <a:p>
            <a:pPr algn="r">
              <a:defRPr/>
            </a:pPr>
            <a:r>
              <a:rPr lang="sv-SE" altLang="sv-SE" sz="1000">
                <a:cs typeface="Arial" charset="0"/>
              </a:rPr>
              <a:t>Klicka på fliken ”Infoga”och klicka på ikonen sidhuvud/sidfot</a:t>
            </a:r>
          </a:p>
        </p:txBody>
      </p:sp>
      <p:pic>
        <p:nvPicPr>
          <p:cNvPr id="1045" name="Bildobjekt 6"/>
          <p:cNvPicPr>
            <a:picLocks noChangeAspect="1"/>
          </p:cNvPicPr>
          <p:nvPr/>
        </p:nvPicPr>
        <p:blipFill>
          <a:blip r:embed="rId20">
            <a:extLst>
              <a:ext uri="{28A0092B-C50C-407E-A947-70E740481C1C}">
                <a14:useLocalDpi xmlns:a14="http://schemas.microsoft.com/office/drawing/2010/main" val="0"/>
              </a:ext>
            </a:extLst>
          </a:blip>
          <a:srcRect l="25946" t="5185" b="11482"/>
          <a:stretch>
            <a:fillRect/>
          </a:stretch>
        </p:blipFill>
        <p:spPr bwMode="auto">
          <a:xfrm>
            <a:off x="9391650" y="3529013"/>
            <a:ext cx="130492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6" name="textruta 23"/>
          <p:cNvSpPr txBox="1">
            <a:spLocks noChangeArrowheads="1"/>
          </p:cNvSpPr>
          <p:nvPr/>
        </p:nvSpPr>
        <p:spPr bwMode="auto">
          <a:xfrm>
            <a:off x="9296400" y="4660900"/>
            <a:ext cx="2400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defRPr/>
            </a:pPr>
            <a:r>
              <a:rPr lang="sv-SE" altLang="sv-SE" sz="1000" b="1">
                <a:cs typeface="Arial" charset="0"/>
              </a:rPr>
              <a:t>Klistra in text:</a:t>
            </a:r>
          </a:p>
          <a:p>
            <a:pPr>
              <a:defRPr/>
            </a:pPr>
            <a:r>
              <a:rPr lang="sv-SE" altLang="sv-SE" sz="1000">
                <a:cs typeface="Arial" charset="0"/>
              </a:rPr>
              <a:t>Klistra in texten, klicka på ikonen (Ctrl), välj ”Behåll endast text”</a:t>
            </a:r>
          </a:p>
          <a:p>
            <a:pPr>
              <a:defRPr/>
            </a:pPr>
            <a:endParaRPr lang="sv-SE" altLang="sv-SE" sz="1000">
              <a:cs typeface="Arial" charset="0"/>
            </a:endParaRPr>
          </a:p>
        </p:txBody>
      </p:sp>
      <p:sp>
        <p:nvSpPr>
          <p:cNvPr id="22" name="Rektangel 21"/>
          <p:cNvSpPr/>
          <p:nvPr/>
        </p:nvSpPr>
        <p:spPr>
          <a:xfrm>
            <a:off x="10058400" y="3876675"/>
            <a:ext cx="295275" cy="3429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srgbClr val="CEB888"/>
              </a:solidFill>
            </a:endParaRP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16" r:id="rId16"/>
    <p:sldLayoutId id="2147483832" r:id="rId17"/>
  </p:sldLayoutIdLst>
  <p:hf hdr="0"/>
  <p:txStyles>
    <p:titleStyle>
      <a:lvl1pPr algn="l" rtl="0" eaLnBrk="0" fontAlgn="base" hangingPunct="0">
        <a:spcBef>
          <a:spcPct val="0"/>
        </a:spcBef>
        <a:spcAft>
          <a:spcPct val="0"/>
        </a:spcAft>
        <a:defRPr sz="3300" b="1" kern="1200">
          <a:solidFill>
            <a:srgbClr val="002B45"/>
          </a:solidFill>
          <a:latin typeface="+mj-lt"/>
          <a:ea typeface="+mj-ea"/>
          <a:cs typeface="+mj-cs"/>
        </a:defRPr>
      </a:lvl1pPr>
      <a:lvl2pPr algn="l" rtl="0" eaLnBrk="0" fontAlgn="base" hangingPunct="0">
        <a:spcBef>
          <a:spcPct val="0"/>
        </a:spcBef>
        <a:spcAft>
          <a:spcPct val="0"/>
        </a:spcAft>
        <a:defRPr sz="3300" b="1">
          <a:solidFill>
            <a:srgbClr val="002B45"/>
          </a:solidFill>
          <a:latin typeface="Century Gothic" pitchFamily="34" charset="0"/>
        </a:defRPr>
      </a:lvl2pPr>
      <a:lvl3pPr algn="l" rtl="0" eaLnBrk="0" fontAlgn="base" hangingPunct="0">
        <a:spcBef>
          <a:spcPct val="0"/>
        </a:spcBef>
        <a:spcAft>
          <a:spcPct val="0"/>
        </a:spcAft>
        <a:defRPr sz="3300" b="1">
          <a:solidFill>
            <a:srgbClr val="002B45"/>
          </a:solidFill>
          <a:latin typeface="Century Gothic" pitchFamily="34" charset="0"/>
        </a:defRPr>
      </a:lvl3pPr>
      <a:lvl4pPr algn="l" rtl="0" eaLnBrk="0" fontAlgn="base" hangingPunct="0">
        <a:spcBef>
          <a:spcPct val="0"/>
        </a:spcBef>
        <a:spcAft>
          <a:spcPct val="0"/>
        </a:spcAft>
        <a:defRPr sz="3300" b="1">
          <a:solidFill>
            <a:srgbClr val="002B45"/>
          </a:solidFill>
          <a:latin typeface="Century Gothic" pitchFamily="34" charset="0"/>
        </a:defRPr>
      </a:lvl4pPr>
      <a:lvl5pPr algn="l" rtl="0" eaLnBrk="0" fontAlgn="base" hangingPunct="0">
        <a:spcBef>
          <a:spcPct val="0"/>
        </a:spcBef>
        <a:spcAft>
          <a:spcPct val="0"/>
        </a:spcAft>
        <a:defRPr sz="3300" b="1">
          <a:solidFill>
            <a:srgbClr val="002B45"/>
          </a:solidFill>
          <a:latin typeface="Century Gothic" pitchFamily="34" charset="0"/>
        </a:defRPr>
      </a:lvl5pPr>
      <a:lvl6pPr marL="457200" algn="l" rtl="0" fontAlgn="base">
        <a:spcBef>
          <a:spcPct val="0"/>
        </a:spcBef>
        <a:spcAft>
          <a:spcPct val="0"/>
        </a:spcAft>
        <a:defRPr sz="3300" b="1">
          <a:solidFill>
            <a:srgbClr val="002B45"/>
          </a:solidFill>
          <a:latin typeface="Century Gothic" pitchFamily="34" charset="0"/>
        </a:defRPr>
      </a:lvl6pPr>
      <a:lvl7pPr marL="914400" algn="l" rtl="0" fontAlgn="base">
        <a:spcBef>
          <a:spcPct val="0"/>
        </a:spcBef>
        <a:spcAft>
          <a:spcPct val="0"/>
        </a:spcAft>
        <a:defRPr sz="3300" b="1">
          <a:solidFill>
            <a:srgbClr val="002B45"/>
          </a:solidFill>
          <a:latin typeface="Century Gothic" pitchFamily="34" charset="0"/>
        </a:defRPr>
      </a:lvl7pPr>
      <a:lvl8pPr marL="1371600" algn="l" rtl="0" fontAlgn="base">
        <a:spcBef>
          <a:spcPct val="0"/>
        </a:spcBef>
        <a:spcAft>
          <a:spcPct val="0"/>
        </a:spcAft>
        <a:defRPr sz="3300" b="1">
          <a:solidFill>
            <a:srgbClr val="002B45"/>
          </a:solidFill>
          <a:latin typeface="Century Gothic" pitchFamily="34" charset="0"/>
        </a:defRPr>
      </a:lvl8pPr>
      <a:lvl9pPr marL="1828800" algn="l" rtl="0" fontAlgn="base">
        <a:spcBef>
          <a:spcPct val="0"/>
        </a:spcBef>
        <a:spcAft>
          <a:spcPct val="0"/>
        </a:spcAft>
        <a:defRPr sz="3300" b="1">
          <a:solidFill>
            <a:srgbClr val="002B45"/>
          </a:solidFill>
          <a:latin typeface="Century Gothic" pitchFamily="34" charset="0"/>
        </a:defRPr>
      </a:lvl9pPr>
    </p:titleStyle>
    <p:bodyStyle>
      <a:lvl1pPr marL="271463" indent="-271463" algn="l" rtl="0" eaLnBrk="0" fontAlgn="base" hangingPunct="0">
        <a:spcBef>
          <a:spcPts val="1900"/>
        </a:spcBef>
        <a:spcAft>
          <a:spcPts val="800"/>
        </a:spcAft>
        <a:buSzPct val="115000"/>
        <a:buFont typeface="Century Gothic" panose="020B0502020202020204" pitchFamily="34" charset="0"/>
        <a:buChar char="•"/>
        <a:defRPr sz="1900" b="1" kern="1200">
          <a:solidFill>
            <a:srgbClr val="002B45"/>
          </a:solidFill>
          <a:latin typeface="+mn-lt"/>
          <a:ea typeface="+mn-ea"/>
          <a:cs typeface="+mn-cs"/>
        </a:defRPr>
      </a:lvl1pPr>
      <a:lvl2pPr marL="520700" indent="-234950" algn="l" rtl="0" eaLnBrk="0" fontAlgn="base" hangingPunct="0">
        <a:spcBef>
          <a:spcPct val="0"/>
        </a:spcBef>
        <a:spcAft>
          <a:spcPts val="800"/>
        </a:spcAft>
        <a:buFont typeface="Arial" panose="020B0604020202020204" pitchFamily="34" charset="0"/>
        <a:buChar char="–"/>
        <a:defRPr sz="1900" kern="1200">
          <a:solidFill>
            <a:srgbClr val="002B45"/>
          </a:solidFill>
          <a:latin typeface="+mn-lt"/>
          <a:ea typeface="+mn-ea"/>
          <a:cs typeface="+mn-cs"/>
        </a:defRPr>
      </a:lvl2pPr>
      <a:lvl3pPr marL="711200" indent="-171450" algn="l" rtl="0" eaLnBrk="0" fontAlgn="base" hangingPunct="0">
        <a:spcBef>
          <a:spcPct val="0"/>
        </a:spcBef>
        <a:spcAft>
          <a:spcPts val="800"/>
        </a:spcAft>
        <a:buFont typeface="Arial" panose="020B0604020202020204" pitchFamily="34" charset="0"/>
        <a:buChar char="•"/>
        <a:defRPr sz="1600" kern="1200">
          <a:solidFill>
            <a:srgbClr val="002B45"/>
          </a:solidFill>
          <a:latin typeface="+mn-lt"/>
          <a:ea typeface="+mn-ea"/>
          <a:cs typeface="+mn-cs"/>
        </a:defRPr>
      </a:lvl3pPr>
      <a:lvl4pPr marL="920750" indent="-196850" algn="l" rtl="0" eaLnBrk="0" fontAlgn="base" hangingPunct="0">
        <a:spcBef>
          <a:spcPct val="0"/>
        </a:spcBef>
        <a:spcAft>
          <a:spcPts val="800"/>
        </a:spcAft>
        <a:buFont typeface="Arial" panose="020B0604020202020204" pitchFamily="34" charset="0"/>
        <a:buChar char="–"/>
        <a:defRPr sz="1400" kern="1200">
          <a:solidFill>
            <a:srgbClr val="002B45"/>
          </a:solidFill>
          <a:latin typeface="+mn-lt"/>
          <a:ea typeface="+mn-ea"/>
          <a:cs typeface="+mn-cs"/>
        </a:defRPr>
      </a:lvl4pPr>
      <a:lvl5pPr marL="1073150" indent="-146050" algn="l" rtl="0" eaLnBrk="0" fontAlgn="base" hangingPunct="0">
        <a:spcBef>
          <a:spcPct val="0"/>
        </a:spcBef>
        <a:spcAft>
          <a:spcPts val="800"/>
        </a:spcAft>
        <a:buFont typeface="Arial" panose="020B0604020202020204" pitchFamily="34" charset="0"/>
        <a:buChar char="•"/>
        <a:defRPr sz="1200" kern="1200">
          <a:solidFill>
            <a:srgbClr val="002B4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riksdagen.se/sv/Dokument-Lagar/Lagar/Svenskforfattningssamling/sfs_sfs-1998-543/"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hyperlink" Target="http://www.riksdagen.se/sv/Dokument-Lagar/Lagar/Svenskforfattningssamling/Forordning-2001707-om-patie_sfs-2001-707/" TargetMode="External"/><Relationship Id="rId4" Type="http://schemas.openxmlformats.org/officeDocument/2006/relationships/hyperlink" Target="http://www.riksdagen.se/sv/Dokument-Lagar/Lagar/Svenskforfattningssamling/Sekretesslag-1980100_sfs-1980-100/"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riksdagen.se/sv/dokument-lagar/dokument/svensk-forfattningssamling/lag-1998543-om-halsodataregister_sfs-1998-543" TargetMode="External"/><Relationship Id="rId7" Type="http://schemas.openxmlformats.org/officeDocument/2006/relationships/hyperlink" Target="http://www.riksdagen.se/sv/Dokument-Lagar/Lagar/Svenskforfattningssamling/Patientdatalag-2008355_sfs-2008-355/?bet=2008:355#K7"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www.riksdagen.se/sv/dokument-lagar/dokument/svensk-forfattningssamling/forordning-2001707-om-patientregister-hos_sfs-2001-707" TargetMode="External"/><Relationship Id="rId5" Type="http://schemas.openxmlformats.org/officeDocument/2006/relationships/hyperlink" Target="https://eur-lex.europa.eu/legal-content/SV/TXT/?uri=celex%3A32016R0679" TargetMode="External"/><Relationship Id="rId4" Type="http://schemas.openxmlformats.org/officeDocument/2006/relationships/hyperlink" Target="https://www.riksdagen.se/sv/dokument-lagar/dokument/svensk-forfattningssamling/offentlighets--och-sekretesslag-2009400_sfs-2009-40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socialstyrelsen.se/patientregistret"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mailto:inrapportering@socialstyrelsen.s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ubrik 6"/>
          <p:cNvSpPr>
            <a:spLocks noGrp="1"/>
          </p:cNvSpPr>
          <p:nvPr>
            <p:ph type="ctrTitle"/>
          </p:nvPr>
        </p:nvSpPr>
        <p:spPr>
          <a:xfrm>
            <a:off x="784225" y="2058988"/>
            <a:ext cx="7772400" cy="1104900"/>
          </a:xfrm>
        </p:spPr>
        <p:txBody>
          <a:bodyPr/>
          <a:lstStyle/>
          <a:p>
            <a:pPr eaLnBrk="1" hangingPunct="1"/>
            <a:r>
              <a:rPr lang="sv-SE" altLang="sv-SE" dirty="0"/>
              <a:t>Socialstyrelsens patientregister</a:t>
            </a:r>
          </a:p>
        </p:txBody>
      </p:sp>
      <p:sp>
        <p:nvSpPr>
          <p:cNvPr id="18435" name="Underrubrik 7"/>
          <p:cNvSpPr>
            <a:spLocks noGrp="1"/>
          </p:cNvSpPr>
          <p:nvPr>
            <p:ph type="subTitle" idx="1"/>
          </p:nvPr>
        </p:nvSpPr>
        <p:spPr>
          <a:xfrm>
            <a:off x="801688" y="4267200"/>
            <a:ext cx="5857875" cy="231775"/>
          </a:xfrm>
        </p:spPr>
        <p:txBody>
          <a:bodyPr/>
          <a:lstStyle/>
          <a:p>
            <a:pPr eaLnBrk="1" hangingPunct="1">
              <a:spcBef>
                <a:spcPct val="0"/>
              </a:spcBef>
              <a:spcAft>
                <a:spcPct val="0"/>
              </a:spcAft>
            </a:pPr>
            <a:r>
              <a:rPr lang="sv-SE" altLang="sv-SE" dirty="0"/>
              <a:t>Historia och nutid</a:t>
            </a:r>
          </a:p>
        </p:txBody>
      </p:sp>
      <p:sp>
        <p:nvSpPr>
          <p:cNvPr id="18436" name="Platshållare för datum 1"/>
          <p:cNvSpPr>
            <a:spLocks noGrp="1"/>
          </p:cNvSpPr>
          <p:nvPr>
            <p:ph type="dt" sz="quarter" idx="4294967295"/>
          </p:nvPr>
        </p:nvSpPr>
        <p:spPr bwMode="auto">
          <a:xfrm>
            <a:off x="817563" y="5380038"/>
            <a:ext cx="1152525" cy="2682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sv-SE" altLang="sv-SE" dirty="0">
                <a:solidFill>
                  <a:srgbClr val="FFFFFF"/>
                </a:solidFill>
              </a:rPr>
              <a:t>2022-07-29</a:t>
            </a:r>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latshållare för datum 4"/>
          <p:cNvSpPr>
            <a:spLocks noGrp="1"/>
          </p:cNvSpPr>
          <p:nvPr>
            <p:ph type="dt" sz="quarter" idx="1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fld id="{EA987CD0-F97D-45C9-B4AF-F421B99B6D0D}" type="datetime1">
              <a:rPr lang="sv-SE">
                <a:solidFill>
                  <a:srgbClr val="002B45"/>
                </a:solidFill>
              </a:rPr>
              <a:pPr>
                <a:defRPr/>
              </a:pPr>
              <a:t>2022-08-04</a:t>
            </a:fld>
            <a:endParaRPr lang="sv-SE" dirty="0">
              <a:solidFill>
                <a:srgbClr val="002B45"/>
              </a:solidFill>
            </a:endParaRPr>
          </a:p>
        </p:txBody>
      </p:sp>
      <p:sp>
        <p:nvSpPr>
          <p:cNvPr id="3" name="Platshållare för bildnummer 2"/>
          <p:cNvSpPr>
            <a:spLocks noGrp="1"/>
          </p:cNvSpPr>
          <p:nvPr>
            <p:ph type="sldNum" sz="quarter" idx="16"/>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E64B8EA5-5C1C-4945-8AF0-28A72D989A57}" type="slidenum">
              <a:rPr lang="sv-SE" altLang="sv-SE">
                <a:solidFill>
                  <a:srgbClr val="002B45"/>
                </a:solidFill>
              </a:rPr>
              <a:pPr eaLnBrk="1" hangingPunct="1"/>
              <a:t>10</a:t>
            </a:fld>
            <a:endParaRPr lang="sv-SE" altLang="sv-SE">
              <a:solidFill>
                <a:srgbClr val="002B45"/>
              </a:solidFill>
            </a:endParaRPr>
          </a:p>
        </p:txBody>
      </p:sp>
      <p:sp>
        <p:nvSpPr>
          <p:cNvPr id="4" name="Platshållare för innehåll 3"/>
          <p:cNvSpPr>
            <a:spLocks noGrp="1"/>
          </p:cNvSpPr>
          <p:nvPr>
            <p:ph sz="quarter" idx="13"/>
          </p:nvPr>
        </p:nvSpPr>
        <p:spPr>
          <a:xfrm>
            <a:off x="180181" y="1613694"/>
            <a:ext cx="8783637" cy="1052513"/>
          </a:xfrm>
        </p:spPr>
        <p:txBody>
          <a:bodyPr>
            <a:normAutofit fontScale="25000" lnSpcReduction="20000"/>
          </a:bodyPr>
          <a:lstStyle/>
          <a:p>
            <a:pPr marL="0" indent="0">
              <a:buNone/>
              <a:tabLst>
                <a:tab pos="627063" algn="l"/>
                <a:tab pos="7086600" algn="l"/>
              </a:tabLst>
              <a:defRPr/>
            </a:pPr>
            <a:r>
              <a:rPr lang="sv-SE" sz="8000" b="1" dirty="0"/>
              <a:t>Lag</a:t>
            </a:r>
            <a:r>
              <a:rPr lang="sv-SE" sz="7200" b="1" dirty="0"/>
              <a:t>	</a:t>
            </a:r>
            <a:r>
              <a:rPr lang="sv-SE" sz="7200" dirty="0"/>
              <a:t>l</a:t>
            </a:r>
            <a:r>
              <a:rPr lang="sv-SE" sz="7200" dirty="0">
                <a:hlinkClick r:id="rId3"/>
              </a:rPr>
              <a:t>agen (1998:543) om hälsodataregister</a:t>
            </a:r>
            <a:r>
              <a:rPr lang="sv-SE" sz="8000" dirty="0">
                <a:hlinkClick r:id="rId3"/>
              </a:rPr>
              <a:t> </a:t>
            </a:r>
            <a:r>
              <a:rPr lang="sv-SE" sz="7200" dirty="0"/>
              <a:t>	</a:t>
            </a:r>
            <a:r>
              <a:rPr lang="sv-SE" sz="7200" b="1" dirty="0"/>
              <a:t>Riksdag</a:t>
            </a:r>
          </a:p>
          <a:p>
            <a:pPr marL="0" lvl="2" indent="0">
              <a:buSzPct val="115000"/>
              <a:buFont typeface="Arial" charset="0"/>
              <a:buNone/>
              <a:tabLst>
                <a:tab pos="627063" algn="l"/>
              </a:tabLst>
              <a:defRPr/>
            </a:pPr>
            <a:r>
              <a:rPr lang="sv-SE" sz="7200" dirty="0"/>
              <a:t>	</a:t>
            </a:r>
            <a:r>
              <a:rPr lang="sv-SE" sz="7200" dirty="0">
                <a:hlinkClick r:id="rId4"/>
              </a:rPr>
              <a:t>Offentlighets- och sekretesslagen (2009:400)</a:t>
            </a:r>
            <a:endParaRPr lang="sv-SE" sz="7200" dirty="0"/>
          </a:p>
          <a:p>
            <a:pPr marL="627063" indent="0">
              <a:buFont typeface="Century Gothic" panose="020B0502020202020204" pitchFamily="34" charset="0"/>
              <a:buNone/>
              <a:tabLst>
                <a:tab pos="627063" algn="l"/>
              </a:tabLst>
              <a:defRPr/>
            </a:pPr>
            <a:r>
              <a:rPr lang="sv-SE" sz="7200" u="sng" dirty="0">
                <a:solidFill>
                  <a:schemeClr val="tx1"/>
                </a:solidFill>
              </a:rPr>
              <a:t>EU:s dataskyddsförordning (GDPR) (2016/679)</a:t>
            </a:r>
          </a:p>
          <a:p>
            <a:pPr marL="0" indent="0">
              <a:buFont typeface="Century Gothic" panose="020B0502020202020204" pitchFamily="34" charset="0"/>
              <a:buNone/>
              <a:defRPr/>
            </a:pPr>
            <a:br>
              <a:rPr lang="sv-SE" dirty="0"/>
            </a:br>
            <a:br>
              <a:rPr lang="sv-SE" b="1" dirty="0"/>
            </a:br>
            <a:endParaRPr lang="sv-SE" sz="1600" dirty="0"/>
          </a:p>
        </p:txBody>
      </p:sp>
      <p:sp>
        <p:nvSpPr>
          <p:cNvPr id="7" name="Ned 6"/>
          <p:cNvSpPr/>
          <p:nvPr/>
        </p:nvSpPr>
        <p:spPr>
          <a:xfrm>
            <a:off x="3200400" y="2617375"/>
            <a:ext cx="350838" cy="487362"/>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sz="1900">
              <a:solidFill>
                <a:schemeClr val="bg2">
                  <a:lumMod val="40000"/>
                  <a:lumOff val="60000"/>
                </a:schemeClr>
              </a:solidFill>
            </a:endParaRPr>
          </a:p>
        </p:txBody>
      </p:sp>
      <p:sp>
        <p:nvSpPr>
          <p:cNvPr id="8" name="Ned 7"/>
          <p:cNvSpPr/>
          <p:nvPr/>
        </p:nvSpPr>
        <p:spPr>
          <a:xfrm>
            <a:off x="3200400" y="3460562"/>
            <a:ext cx="350838" cy="517525"/>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sz="1900">
              <a:solidFill>
                <a:schemeClr val="bg2">
                  <a:lumMod val="40000"/>
                  <a:lumOff val="60000"/>
                </a:schemeClr>
              </a:solidFill>
            </a:endParaRPr>
          </a:p>
        </p:txBody>
      </p:sp>
      <p:sp>
        <p:nvSpPr>
          <p:cNvPr id="12" name="Platshållare för innehåll 3"/>
          <p:cNvSpPr txBox="1">
            <a:spLocks/>
          </p:cNvSpPr>
          <p:nvPr/>
        </p:nvSpPr>
        <p:spPr>
          <a:xfrm>
            <a:off x="180181" y="3007917"/>
            <a:ext cx="9294813" cy="579628"/>
          </a:xfrm>
          <a:prstGeom prst="rect">
            <a:avLst/>
          </a:prstGeom>
        </p:spPr>
        <p:txBody>
          <a:bodyPr lIns="0" tIns="0" rIns="0" bIns="0">
            <a:normAutofit fontScale="25000" lnSpcReduction="20000"/>
          </a:bodyPr>
          <a:lstStyle>
            <a:lvl1pPr marL="271463" indent="-271463" algn="l" defTabSz="914400" rtl="0" eaLnBrk="1" latinLnBrk="0" hangingPunct="1">
              <a:spcBef>
                <a:spcPts val="0"/>
              </a:spcBef>
              <a:spcAft>
                <a:spcPts val="800"/>
              </a:spcAft>
              <a:buSzPct val="115000"/>
              <a:buFont typeface="Century Gothic" pitchFamily="34" charset="0"/>
              <a:buChar char="•"/>
              <a:defRPr sz="1900" b="0"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buSzPct val="115000"/>
              <a:buNone/>
              <a:tabLst>
                <a:tab pos="7177088" algn="l"/>
              </a:tabLst>
              <a:defRPr/>
            </a:pPr>
            <a:br>
              <a:rPr lang="sv-SE" dirty="0"/>
            </a:br>
            <a:br>
              <a:rPr lang="sv-SE" b="1" dirty="0"/>
            </a:br>
            <a:r>
              <a:rPr lang="sv-SE" sz="8000" b="1" dirty="0">
                <a:hlinkClick r:id="rId5">
                  <a:extLst>
                    <a:ext uri="{A12FA001-AC4F-418D-AE19-62706E023703}">
                      <ahyp:hlinkClr xmlns:ahyp="http://schemas.microsoft.com/office/drawing/2018/hyperlinkcolor" val="tx"/>
                    </a:ext>
                  </a:extLst>
                </a:hlinkClick>
              </a:rPr>
              <a:t>Förordningen </a:t>
            </a:r>
            <a:r>
              <a:rPr lang="sv-SE" sz="7200" dirty="0">
                <a:hlinkClick r:id="rId5">
                  <a:extLst>
                    <a:ext uri="{A12FA001-AC4F-418D-AE19-62706E023703}">
                      <ahyp:hlinkClr xmlns:ahyp="http://schemas.microsoft.com/office/drawing/2018/hyperlinkcolor" val="tx"/>
                    </a:ext>
                  </a:extLst>
                </a:hlinkClick>
              </a:rPr>
              <a:t>(2001:707)</a:t>
            </a:r>
            <a:r>
              <a:rPr lang="sv-SE" sz="7200" i="1" dirty="0">
                <a:hlinkClick r:id="rId5">
                  <a:extLst>
                    <a:ext uri="{A12FA001-AC4F-418D-AE19-62706E023703}">
                      <ahyp:hlinkClr xmlns:ahyp="http://schemas.microsoft.com/office/drawing/2018/hyperlinkcolor" val="tx"/>
                    </a:ext>
                  </a:extLst>
                </a:hlinkClick>
              </a:rPr>
              <a:t> </a:t>
            </a:r>
            <a:r>
              <a:rPr lang="sv-SE" sz="7200" dirty="0">
                <a:hlinkClick r:id="rId5">
                  <a:extLst>
                    <a:ext uri="{A12FA001-AC4F-418D-AE19-62706E023703}">
                      <ahyp:hlinkClr xmlns:ahyp="http://schemas.microsoft.com/office/drawing/2018/hyperlinkcolor" val="tx"/>
                    </a:ext>
                  </a:extLst>
                </a:hlinkClick>
              </a:rPr>
              <a:t>om patientregister hos Socialstyrelsen </a:t>
            </a:r>
            <a:r>
              <a:rPr lang="sv-SE" sz="7200" dirty="0"/>
              <a:t> </a:t>
            </a:r>
            <a:r>
              <a:rPr lang="sv-SE" sz="7200" b="1" dirty="0"/>
              <a:t>Regering </a:t>
            </a:r>
          </a:p>
          <a:p>
            <a:pPr marL="0" indent="0">
              <a:buFont typeface="Century Gothic" pitchFamily="34" charset="0"/>
              <a:buNone/>
              <a:defRPr/>
            </a:pPr>
            <a:br>
              <a:rPr lang="sv-SE" dirty="0"/>
            </a:br>
            <a:br>
              <a:rPr lang="sv-SE" sz="2200" b="1" dirty="0"/>
            </a:br>
            <a:endParaRPr lang="sv-SE" sz="1600" dirty="0"/>
          </a:p>
        </p:txBody>
      </p:sp>
      <p:sp>
        <p:nvSpPr>
          <p:cNvPr id="13" name="Platshållare för innehåll 3"/>
          <p:cNvSpPr txBox="1">
            <a:spLocks/>
          </p:cNvSpPr>
          <p:nvPr/>
        </p:nvSpPr>
        <p:spPr bwMode="auto">
          <a:xfrm>
            <a:off x="180181" y="4087434"/>
            <a:ext cx="8448675" cy="177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1900"/>
              </a:spcBef>
              <a:spcAft>
                <a:spcPts val="800"/>
              </a:spcAft>
              <a:buSzPct val="115000"/>
              <a:buFont typeface="Century Gothic" panose="020B0502020202020204" pitchFamily="34" charset="0"/>
              <a:buChar char="•"/>
              <a:defRPr sz="1900" b="1">
                <a:solidFill>
                  <a:srgbClr val="002B45"/>
                </a:solidFill>
                <a:latin typeface="Century Gothic" panose="020B0502020202020204" pitchFamily="34" charset="0"/>
              </a:defRPr>
            </a:lvl1pPr>
            <a:lvl2pPr marL="520700" indent="-234950" eaLnBrk="0" hangingPunct="0">
              <a:spcAft>
                <a:spcPts val="800"/>
              </a:spcAft>
              <a:buFont typeface="Arial" panose="020B0604020202020204" pitchFamily="34" charset="0"/>
              <a:buChar char="–"/>
              <a:defRPr sz="1900">
                <a:solidFill>
                  <a:srgbClr val="002B45"/>
                </a:solidFill>
                <a:latin typeface="Century Gothic" panose="020B0502020202020204" pitchFamily="34" charset="0"/>
              </a:defRPr>
            </a:lvl2pPr>
            <a:lvl3pPr marL="711200" indent="-171450" eaLnBrk="0" hangingPunct="0">
              <a:spcAft>
                <a:spcPts val="800"/>
              </a:spcAft>
              <a:buFont typeface="Arial" panose="020B0604020202020204" pitchFamily="34" charset="0"/>
              <a:buChar char="•"/>
              <a:defRPr sz="1600">
                <a:solidFill>
                  <a:srgbClr val="002B45"/>
                </a:solidFill>
                <a:latin typeface="Century Gothic" panose="020B0502020202020204" pitchFamily="34" charset="0"/>
              </a:defRPr>
            </a:lvl3pPr>
            <a:lvl4pPr marL="920750" indent="-196850" eaLnBrk="0" hangingPunct="0">
              <a:spcAft>
                <a:spcPts val="800"/>
              </a:spcAft>
              <a:buFont typeface="Arial" panose="020B0604020202020204" pitchFamily="34" charset="0"/>
              <a:buChar char="–"/>
              <a:defRPr sz="1400">
                <a:solidFill>
                  <a:srgbClr val="002B45"/>
                </a:solidFill>
                <a:latin typeface="Century Gothic" panose="020B0502020202020204" pitchFamily="34" charset="0"/>
              </a:defRPr>
            </a:lvl4pPr>
            <a:lvl5pPr marL="1073150" indent="-146050" eaLnBrk="0" hangingPunct="0">
              <a:spcAft>
                <a:spcPts val="800"/>
              </a:spcAft>
              <a:buFont typeface="Arial" panose="020B0604020202020204" pitchFamily="34" charset="0"/>
              <a:buChar char="•"/>
              <a:defRPr sz="1200">
                <a:solidFill>
                  <a:srgbClr val="002B45"/>
                </a:solidFill>
                <a:latin typeface="Century Gothic" panose="020B0502020202020204" pitchFamily="34" charset="0"/>
              </a:defRPr>
            </a:lvl5pPr>
            <a:lvl6pPr marL="1530350" indent="-146050" eaLnBrk="0" fontAlgn="base" hangingPunct="0">
              <a:spcBef>
                <a:spcPct val="0"/>
              </a:spcBef>
              <a:spcAft>
                <a:spcPts val="800"/>
              </a:spcAft>
              <a:buFont typeface="Arial" panose="020B0604020202020204" pitchFamily="34" charset="0"/>
              <a:buChar char="•"/>
              <a:defRPr sz="1200">
                <a:solidFill>
                  <a:srgbClr val="002B45"/>
                </a:solidFill>
                <a:latin typeface="Century Gothic" panose="020B0502020202020204" pitchFamily="34" charset="0"/>
              </a:defRPr>
            </a:lvl6pPr>
            <a:lvl7pPr marL="1987550" indent="-146050" eaLnBrk="0" fontAlgn="base" hangingPunct="0">
              <a:spcBef>
                <a:spcPct val="0"/>
              </a:spcBef>
              <a:spcAft>
                <a:spcPts val="800"/>
              </a:spcAft>
              <a:buFont typeface="Arial" panose="020B0604020202020204" pitchFamily="34" charset="0"/>
              <a:buChar char="•"/>
              <a:defRPr sz="1200">
                <a:solidFill>
                  <a:srgbClr val="002B45"/>
                </a:solidFill>
                <a:latin typeface="Century Gothic" panose="020B0502020202020204" pitchFamily="34" charset="0"/>
              </a:defRPr>
            </a:lvl7pPr>
            <a:lvl8pPr marL="2444750" indent="-146050" eaLnBrk="0" fontAlgn="base" hangingPunct="0">
              <a:spcBef>
                <a:spcPct val="0"/>
              </a:spcBef>
              <a:spcAft>
                <a:spcPts val="800"/>
              </a:spcAft>
              <a:buFont typeface="Arial" panose="020B0604020202020204" pitchFamily="34" charset="0"/>
              <a:buChar char="•"/>
              <a:defRPr sz="1200">
                <a:solidFill>
                  <a:srgbClr val="002B45"/>
                </a:solidFill>
                <a:latin typeface="Century Gothic" panose="020B0502020202020204" pitchFamily="34" charset="0"/>
              </a:defRPr>
            </a:lvl8pPr>
            <a:lvl9pPr marL="2901950" indent="-146050" eaLnBrk="0" fontAlgn="base" hangingPunct="0">
              <a:spcBef>
                <a:spcPct val="0"/>
              </a:spcBef>
              <a:spcAft>
                <a:spcPts val="800"/>
              </a:spcAft>
              <a:buFont typeface="Arial" panose="020B0604020202020204" pitchFamily="34" charset="0"/>
              <a:buChar char="•"/>
              <a:defRPr sz="1200">
                <a:solidFill>
                  <a:srgbClr val="002B45"/>
                </a:solidFill>
                <a:latin typeface="Century Gothic" panose="020B0502020202020204" pitchFamily="34" charset="0"/>
              </a:defRPr>
            </a:lvl9pPr>
          </a:lstStyle>
          <a:p>
            <a:pPr eaLnBrk="1" hangingPunct="1">
              <a:spcBef>
                <a:spcPct val="0"/>
              </a:spcBef>
              <a:buFont typeface="Century Gothic" panose="020B0502020202020204" pitchFamily="34" charset="0"/>
              <a:buNone/>
            </a:pPr>
            <a:r>
              <a:rPr lang="sv-SE" altLang="sv-SE" sz="2000" dirty="0"/>
              <a:t>Föreskrifter</a:t>
            </a:r>
            <a:r>
              <a:rPr lang="sv-SE" altLang="sv-SE" sz="2200" b="0" dirty="0"/>
              <a:t> 						          </a:t>
            </a:r>
            <a:r>
              <a:rPr lang="sv-SE" altLang="sv-SE" sz="1800" dirty="0"/>
              <a:t>SoS	</a:t>
            </a:r>
          </a:p>
          <a:p>
            <a:pPr eaLnBrk="1" hangingPunct="1">
              <a:spcBef>
                <a:spcPct val="0"/>
              </a:spcBef>
              <a:buFont typeface="Century Gothic" panose="020B0502020202020204" pitchFamily="34" charset="0"/>
              <a:buNone/>
            </a:pPr>
            <a:r>
              <a:rPr lang="sv-SE" altLang="sv-SE" sz="1600" b="0" dirty="0"/>
              <a:t>Socialstyrelsens föreskrifter om uppgiftsskyldighet till patientregistret</a:t>
            </a:r>
          </a:p>
          <a:p>
            <a:pPr eaLnBrk="1" hangingPunct="1">
              <a:spcBef>
                <a:spcPct val="0"/>
              </a:spcBef>
              <a:buNone/>
            </a:pPr>
            <a:r>
              <a:rPr lang="sv-SE" altLang="sv-SE" sz="1600" b="0" dirty="0"/>
              <a:t>2009-2014 – SOSFS 2008:26 inkl. ändringsföreskrifterna 2009:26, 2011:4 samt 2013:30 </a:t>
            </a:r>
          </a:p>
          <a:p>
            <a:pPr eaLnBrk="1" hangingPunct="1">
              <a:spcBef>
                <a:spcPct val="0"/>
              </a:spcBef>
              <a:buNone/>
            </a:pPr>
            <a:r>
              <a:rPr lang="sv-SE" altLang="sv-SE" sz="1600" b="0" dirty="0"/>
              <a:t>Fr.o.m. 2015 – SOSFS 2013:35 inkl. ändringsföreskrift 2016:91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42963" y="1743075"/>
            <a:ext cx="7645400" cy="4429125"/>
          </a:xfrm>
        </p:spPr>
        <p:txBody>
          <a:bodyPr rtlCol="0">
            <a:noAutofit/>
          </a:bodyPr>
          <a:lstStyle/>
          <a:p>
            <a:pPr marL="0" lvl="1" indent="0" eaLnBrk="1" fontAlgn="auto" hangingPunct="1">
              <a:spcBef>
                <a:spcPts val="0"/>
              </a:spcBef>
              <a:buFont typeface="Arial" charset="0"/>
              <a:buNone/>
              <a:defRPr/>
            </a:pPr>
            <a:r>
              <a:rPr lang="sv-SE" b="1" dirty="0">
                <a:solidFill>
                  <a:schemeClr val="accent4"/>
                </a:solidFill>
              </a:rPr>
              <a:t>Föreskriften - SOSFS 2013:35 och ändringsföreskrift HSLF-FS 2016/91</a:t>
            </a:r>
            <a:br>
              <a:rPr lang="sv-SE" b="1" dirty="0">
                <a:solidFill>
                  <a:schemeClr val="accent4"/>
                </a:solidFill>
              </a:rPr>
            </a:br>
            <a:endParaRPr lang="sv-SE" b="1" dirty="0">
              <a:solidFill>
                <a:schemeClr val="accent4"/>
              </a:solidFill>
            </a:endParaRPr>
          </a:p>
          <a:p>
            <a:pPr lvl="1" eaLnBrk="1" fontAlgn="auto" hangingPunct="1">
              <a:spcBef>
                <a:spcPts val="0"/>
              </a:spcBef>
              <a:buFont typeface="Arial" panose="020B0604020202020204" pitchFamily="34" charset="0"/>
              <a:buChar char="•"/>
              <a:defRPr/>
            </a:pPr>
            <a:r>
              <a:rPr lang="sv-SE" sz="1600" dirty="0">
                <a:solidFill>
                  <a:schemeClr val="accent4"/>
                </a:solidFill>
              </a:rPr>
              <a:t>Filspecifikationer</a:t>
            </a:r>
          </a:p>
          <a:p>
            <a:pPr lvl="1" eaLnBrk="1" fontAlgn="auto" hangingPunct="1">
              <a:spcBef>
                <a:spcPts val="0"/>
              </a:spcBef>
              <a:buFont typeface="Arial" panose="020B0604020202020204" pitchFamily="34" charset="0"/>
              <a:buChar char="•"/>
              <a:defRPr/>
            </a:pPr>
            <a:r>
              <a:rPr lang="sv-SE" sz="1600" dirty="0">
                <a:solidFill>
                  <a:schemeClr val="accent4"/>
                </a:solidFill>
              </a:rPr>
              <a:t>Elektronisk rapportering </a:t>
            </a:r>
            <a:r>
              <a:rPr lang="sv-SE" sz="1600" b="1" dirty="0">
                <a:solidFill>
                  <a:schemeClr val="accent4"/>
                </a:solidFill>
              </a:rPr>
              <a:t>obligatorisk</a:t>
            </a:r>
          </a:p>
          <a:p>
            <a:pPr lvl="1" eaLnBrk="1" fontAlgn="auto" hangingPunct="1">
              <a:spcBef>
                <a:spcPts val="0"/>
              </a:spcBef>
              <a:buFont typeface="Arial" panose="020B0604020202020204" pitchFamily="34" charset="0"/>
              <a:buChar char="•"/>
              <a:defRPr/>
            </a:pPr>
            <a:r>
              <a:rPr lang="sv-SE" sz="1600" dirty="0">
                <a:solidFill>
                  <a:schemeClr val="accent4"/>
                </a:solidFill>
              </a:rPr>
              <a:t>Alla patienter som har </a:t>
            </a:r>
          </a:p>
          <a:p>
            <a:pPr marL="539750" lvl="2" indent="0" eaLnBrk="1" fontAlgn="auto" hangingPunct="1">
              <a:spcBef>
                <a:spcPts val="0"/>
              </a:spcBef>
              <a:buFont typeface="Arial" panose="020B0604020202020204" pitchFamily="34" charset="0"/>
              <a:buNone/>
              <a:defRPr/>
            </a:pPr>
            <a:r>
              <a:rPr lang="sv-SE" sz="1500" dirty="0">
                <a:solidFill>
                  <a:schemeClr val="accent4"/>
                </a:solidFill>
              </a:rPr>
              <a:t>-  varit inskrivna i slutenvård</a:t>
            </a:r>
          </a:p>
          <a:p>
            <a:pPr lvl="2" eaLnBrk="1" fontAlgn="auto" hangingPunct="1">
              <a:spcBef>
                <a:spcPts val="0"/>
              </a:spcBef>
              <a:buFontTx/>
              <a:buChar char="-"/>
              <a:defRPr/>
            </a:pPr>
            <a:r>
              <a:rPr lang="sv-SE" sz="1500" dirty="0">
                <a:solidFill>
                  <a:schemeClr val="accent4"/>
                </a:solidFill>
              </a:rPr>
              <a:t>behandlats av läkare i specialiserade öppenvården </a:t>
            </a:r>
          </a:p>
          <a:p>
            <a:pPr lvl="1" eaLnBrk="1" fontAlgn="auto" hangingPunct="1">
              <a:spcBef>
                <a:spcPts val="0"/>
              </a:spcBef>
              <a:buFont typeface="Arial" panose="020B0604020202020204" pitchFamily="34" charset="0"/>
              <a:buChar char="•"/>
              <a:defRPr/>
            </a:pPr>
            <a:r>
              <a:rPr lang="sv-SE" sz="1600" dirty="0">
                <a:solidFill>
                  <a:schemeClr val="accent4"/>
                </a:solidFill>
              </a:rPr>
              <a:t>Alla läkarbesök ska rapporteras, även de som har lett till </a:t>
            </a:r>
            <a:br>
              <a:rPr lang="sv-SE" sz="1600" dirty="0">
                <a:solidFill>
                  <a:schemeClr val="accent4"/>
                </a:solidFill>
              </a:rPr>
            </a:br>
            <a:r>
              <a:rPr lang="sv-SE" sz="1600" dirty="0">
                <a:solidFill>
                  <a:schemeClr val="accent4"/>
                </a:solidFill>
              </a:rPr>
              <a:t>inskrivning av patienten i sluten vård</a:t>
            </a:r>
          </a:p>
          <a:p>
            <a:pPr lvl="1" eaLnBrk="1" fontAlgn="auto" hangingPunct="1">
              <a:spcBef>
                <a:spcPts val="0"/>
              </a:spcBef>
              <a:buFont typeface="Arial" panose="020B0604020202020204" pitchFamily="34" charset="0"/>
              <a:buChar char="•"/>
              <a:defRPr/>
            </a:pPr>
            <a:r>
              <a:rPr lang="sv-SE" sz="1600" dirty="0">
                <a:solidFill>
                  <a:schemeClr val="accent4"/>
                </a:solidFill>
              </a:rPr>
              <a:t>Månadsrapportering</a:t>
            </a:r>
          </a:p>
          <a:p>
            <a:pPr marL="539750" lvl="2" indent="0" eaLnBrk="1" fontAlgn="auto" hangingPunct="1">
              <a:spcBef>
                <a:spcPts val="0"/>
              </a:spcBef>
              <a:buFont typeface="Arial" panose="020B0604020202020204" pitchFamily="34" charset="0"/>
              <a:buNone/>
              <a:defRPr/>
            </a:pPr>
            <a:r>
              <a:rPr lang="sv-SE" sz="1500" dirty="0">
                <a:solidFill>
                  <a:schemeClr val="accent4"/>
                </a:solidFill>
              </a:rPr>
              <a:t>- De tre månaderna som föregår rapporteringsmånaden</a:t>
            </a:r>
          </a:p>
        </p:txBody>
      </p:sp>
      <p:sp>
        <p:nvSpPr>
          <p:cNvPr id="2" name="textruta 1"/>
          <p:cNvSpPr txBox="1"/>
          <p:nvPr/>
        </p:nvSpPr>
        <p:spPr>
          <a:xfrm>
            <a:off x="792163" y="463550"/>
            <a:ext cx="7451725" cy="815975"/>
          </a:xfrm>
          <a:prstGeom prst="rect">
            <a:avLst/>
          </a:prstGeom>
          <a:noFill/>
        </p:spPr>
        <p:txBody>
          <a:bodyPr>
            <a:spAutoFit/>
          </a:bodyPr>
          <a:lstStyle/>
          <a:p>
            <a:pPr>
              <a:defRPr/>
            </a:pPr>
            <a:r>
              <a:rPr lang="sv-SE" sz="2800" b="1" dirty="0">
                <a:solidFill>
                  <a:srgbClr val="002B45"/>
                </a:solidFill>
                <a:latin typeface="+mj-lt"/>
                <a:ea typeface="+mj-ea"/>
                <a:cs typeface="+mj-cs"/>
              </a:rPr>
              <a:t>Vad gäller för inrapportering?</a:t>
            </a:r>
          </a:p>
          <a:p>
            <a:pPr>
              <a:defRPr/>
            </a:pPr>
            <a:endParaRPr lang="sv-SE" sz="1900" dirty="0">
              <a:cs typeface="Arial" charset="0"/>
            </a:endParaRPr>
          </a:p>
        </p:txBody>
      </p:sp>
      <p:sp>
        <p:nvSpPr>
          <p:cNvPr id="4" name="Platshållare för datum 4">
            <a:extLst>
              <a:ext uri="{FF2B5EF4-FFF2-40B4-BE49-F238E27FC236}">
                <a16:creationId xmlns:a16="http://schemas.microsoft.com/office/drawing/2014/main" id="{37BC9BAF-D0C1-468B-B1FD-5EADA0AF77A5}"/>
              </a:ext>
            </a:extLst>
          </p:cNvPr>
          <p:cNvSpPr txBox="1">
            <a:spLocks/>
          </p:cNvSpPr>
          <p:nvPr/>
        </p:nvSpPr>
        <p:spPr>
          <a:xfrm>
            <a:off x="2716213" y="6296025"/>
            <a:ext cx="1152525" cy="2667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sv-SE"/>
            </a:defPPr>
            <a:lvl1pPr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9pPr>
          </a:lstStyle>
          <a:p>
            <a:pPr>
              <a:defRPr/>
            </a:pPr>
            <a:fld id="{EA987CD0-F97D-45C9-B4AF-F421B99B6D0D}" type="datetime1">
              <a:rPr lang="sv-SE" sz="900" smtClean="0">
                <a:solidFill>
                  <a:srgbClr val="002B45"/>
                </a:solidFill>
              </a:rPr>
              <a:pPr>
                <a:defRPr/>
              </a:pPr>
              <a:t>2022-08-04</a:t>
            </a:fld>
            <a:endParaRPr lang="sv-SE" sz="900" dirty="0">
              <a:solidFill>
                <a:srgbClr val="002B45"/>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ubrik 1"/>
          <p:cNvSpPr>
            <a:spLocks noGrp="1"/>
          </p:cNvSpPr>
          <p:nvPr>
            <p:ph type="title"/>
          </p:nvPr>
        </p:nvSpPr>
        <p:spPr>
          <a:xfrm>
            <a:off x="817563" y="822325"/>
            <a:ext cx="7412037" cy="923925"/>
          </a:xfrm>
        </p:spPr>
        <p:txBody>
          <a:bodyPr/>
          <a:lstStyle/>
          <a:p>
            <a:pPr eaLnBrk="1" hangingPunct="1"/>
            <a:r>
              <a:rPr lang="sv-SE" altLang="sv-SE"/>
              <a:t>Patientregistrets omfattning över tid</a:t>
            </a:r>
          </a:p>
        </p:txBody>
      </p:sp>
      <p:sp>
        <p:nvSpPr>
          <p:cNvPr id="3" name="Platshållare för datum 2"/>
          <p:cNvSpPr>
            <a:spLocks noGrp="1"/>
          </p:cNvSpPr>
          <p:nvPr>
            <p:ph type="dt" sz="quarter" idx="14"/>
          </p:nvPr>
        </p:nvSpPr>
        <p:spPr/>
        <p:txBody>
          <a:bodyPr/>
          <a:lstStyle/>
          <a:p>
            <a:pPr>
              <a:defRPr/>
            </a:pPr>
            <a:r>
              <a:rPr lang="sv-SE" dirty="0"/>
              <a:t>2022-07-18</a:t>
            </a:r>
          </a:p>
        </p:txBody>
      </p:sp>
      <p:sp>
        <p:nvSpPr>
          <p:cNvPr id="5" name="Platshållare för bildnummer 4"/>
          <p:cNvSpPr>
            <a:spLocks noGrp="1"/>
          </p:cNvSpPr>
          <p:nvPr>
            <p:ph type="sldNum" sz="quarter" idx="16"/>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265C5986-A824-41E0-9752-8DC0055F68C9}" type="slidenum">
              <a:rPr lang="sv-SE" altLang="sv-SE">
                <a:solidFill>
                  <a:srgbClr val="002B45"/>
                </a:solidFill>
              </a:rPr>
              <a:pPr eaLnBrk="1" hangingPunct="1"/>
              <a:t>2</a:t>
            </a:fld>
            <a:endParaRPr lang="sv-SE" altLang="sv-SE">
              <a:solidFill>
                <a:srgbClr val="002B45"/>
              </a:solidFill>
            </a:endParaRPr>
          </a:p>
        </p:txBody>
      </p:sp>
      <p:sp>
        <p:nvSpPr>
          <p:cNvPr id="19462" name="Platshållare för innehåll 5"/>
          <p:cNvSpPr>
            <a:spLocks noGrp="1"/>
          </p:cNvSpPr>
          <p:nvPr>
            <p:ph sz="quarter" idx="13"/>
          </p:nvPr>
        </p:nvSpPr>
        <p:spPr>
          <a:xfrm>
            <a:off x="801688" y="1866900"/>
            <a:ext cx="7173912" cy="4279899"/>
          </a:xfrm>
        </p:spPr>
        <p:txBody>
          <a:bodyPr/>
          <a:lstStyle/>
          <a:p>
            <a:pPr lvl="1" eaLnBrk="1" hangingPunct="1">
              <a:buFont typeface="Arial" charset="0"/>
              <a:buChar char="•"/>
              <a:defRPr/>
            </a:pPr>
            <a:r>
              <a:rPr lang="sv-SE" altLang="sv-SE" b="1" dirty="0"/>
              <a:t>Slutenvård (försök)					1964</a:t>
            </a:r>
          </a:p>
          <a:p>
            <a:pPr lvl="1" eaLnBrk="1" hangingPunct="1">
              <a:buFont typeface="Arial" charset="0"/>
              <a:buChar char="•"/>
              <a:defRPr/>
            </a:pPr>
            <a:r>
              <a:rPr lang="sv-SE" altLang="sv-SE" b="1" dirty="0"/>
              <a:t>Slutenvård (rikstäckande)				1987</a:t>
            </a:r>
          </a:p>
          <a:p>
            <a:pPr lvl="1" eaLnBrk="1" hangingPunct="1">
              <a:buFont typeface="Arial" charset="0"/>
              <a:buChar char="•"/>
              <a:defRPr/>
            </a:pPr>
            <a:r>
              <a:rPr lang="sv-SE" altLang="sv-SE" b="1" dirty="0"/>
              <a:t>Dagkirurgisk verksamhet				1997</a:t>
            </a:r>
          </a:p>
          <a:p>
            <a:pPr lvl="1" eaLnBrk="1" hangingPunct="1">
              <a:buFont typeface="Arial" charset="0"/>
              <a:buChar char="•"/>
              <a:defRPr/>
            </a:pPr>
            <a:r>
              <a:rPr lang="sv-SE" altLang="sv-SE" b="1" dirty="0"/>
              <a:t>Specialiserad öppenvård				2001</a:t>
            </a:r>
          </a:p>
          <a:p>
            <a:pPr lvl="1" eaLnBrk="1" hangingPunct="1">
              <a:buFont typeface="Arial" charset="0"/>
              <a:buChar char="•"/>
              <a:defRPr/>
            </a:pPr>
            <a:r>
              <a:rPr lang="sv-SE" altLang="sv-SE" b="1" dirty="0"/>
              <a:t>Psykiatrisk tvångsvård				2009</a:t>
            </a:r>
          </a:p>
          <a:p>
            <a:pPr marL="746125" lvl="2" indent="-117475" eaLnBrk="1" hangingPunct="1">
              <a:buFontTx/>
              <a:buChar char="-"/>
              <a:defRPr/>
            </a:pPr>
            <a:r>
              <a:rPr lang="sv-SE" altLang="sv-SE" sz="1700" dirty="0"/>
              <a:t>LPT (lagen om psykiatrisk tvångsvård)</a:t>
            </a:r>
          </a:p>
          <a:p>
            <a:pPr marL="746125" lvl="2" indent="-117475" eaLnBrk="1" hangingPunct="1">
              <a:buFontTx/>
              <a:buChar char="-"/>
              <a:defRPr/>
            </a:pPr>
            <a:r>
              <a:rPr lang="sv-SE" altLang="sv-SE" sz="1700" dirty="0"/>
              <a:t>LRV (lagen om rättspsykiatrisk vård)</a:t>
            </a:r>
          </a:p>
          <a:p>
            <a:pPr marL="531813" indent="-342900" eaLnBrk="1" hangingPunct="1">
              <a:defRPr/>
            </a:pPr>
            <a:r>
              <a:rPr lang="sv-SE" altLang="sv-SE" dirty="0">
                <a:solidFill>
                  <a:schemeClr val="accent4"/>
                </a:solidFill>
              </a:rPr>
              <a:t>Månadsrapportering 				2015</a:t>
            </a:r>
          </a:p>
          <a:p>
            <a:pPr marL="531813" indent="-342900" eaLnBrk="1" hangingPunct="1">
              <a:defRPr/>
            </a:pPr>
            <a:r>
              <a:rPr lang="sv-SE" altLang="sv-SE" dirty="0">
                <a:solidFill>
                  <a:schemeClr val="accent4"/>
                </a:solidFill>
              </a:rPr>
              <a:t>Uppgifter om akutväntetider 			2016</a:t>
            </a:r>
          </a:p>
          <a:p>
            <a:pPr marL="531813" indent="-342900" eaLnBrk="1" hangingPunct="1">
              <a:defRPr/>
            </a:pPr>
            <a:r>
              <a:rPr lang="sv-SE" altLang="sv-SE" dirty="0">
                <a:solidFill>
                  <a:schemeClr val="accent4"/>
                </a:solidFill>
              </a:rPr>
              <a:t>Aborter						2017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ubrik 1"/>
          <p:cNvSpPr>
            <a:spLocks noGrp="1"/>
          </p:cNvSpPr>
          <p:nvPr>
            <p:ph type="title"/>
          </p:nvPr>
        </p:nvSpPr>
        <p:spPr/>
        <p:txBody>
          <a:bodyPr/>
          <a:lstStyle/>
          <a:p>
            <a:pPr eaLnBrk="1" hangingPunct="1"/>
            <a:r>
              <a:rPr lang="sv-SE" altLang="sv-SE"/>
              <a:t>Vad innehåller patientregistret?</a:t>
            </a:r>
            <a:br>
              <a:rPr lang="sv-SE" altLang="sv-SE"/>
            </a:br>
            <a:endParaRPr lang="sv-SE" altLang="sv-SE"/>
          </a:p>
        </p:txBody>
      </p:sp>
      <p:sp>
        <p:nvSpPr>
          <p:cNvPr id="3" name="Platshållare för datum 2"/>
          <p:cNvSpPr>
            <a:spLocks noGrp="1"/>
          </p:cNvSpPr>
          <p:nvPr>
            <p:ph type="dt" sz="quarter" idx="14"/>
          </p:nvPr>
        </p:nvSpPr>
        <p:spPr/>
        <p:txBody>
          <a:bodyPr/>
          <a:lstStyle/>
          <a:p>
            <a:pPr>
              <a:defRPr/>
            </a:pPr>
            <a:fld id="{A9BA0755-248E-4EFE-BE29-B8BC10AA93ED}" type="datetime1">
              <a:rPr lang="sv-SE"/>
              <a:pPr>
                <a:defRPr/>
              </a:pPr>
              <a:t>2022-08-04</a:t>
            </a:fld>
            <a:endParaRPr lang="sv-SE"/>
          </a:p>
        </p:txBody>
      </p:sp>
      <p:sp>
        <p:nvSpPr>
          <p:cNvPr id="5" name="Platshållare för bildnummer 4"/>
          <p:cNvSpPr>
            <a:spLocks noGrp="1"/>
          </p:cNvSpPr>
          <p:nvPr>
            <p:ph type="sldNum" sz="quarter" idx="16"/>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54D5B56E-57EF-46DF-A271-35E5EAB4967B}" type="slidenum">
              <a:rPr lang="sv-SE" altLang="sv-SE">
                <a:solidFill>
                  <a:srgbClr val="002B45"/>
                </a:solidFill>
              </a:rPr>
              <a:pPr eaLnBrk="1" hangingPunct="1"/>
              <a:t>3</a:t>
            </a:fld>
            <a:endParaRPr lang="sv-SE" altLang="sv-SE">
              <a:solidFill>
                <a:srgbClr val="002B45"/>
              </a:solidFill>
            </a:endParaRPr>
          </a:p>
        </p:txBody>
      </p:sp>
      <p:sp>
        <p:nvSpPr>
          <p:cNvPr id="6" name="Platshållare för innehåll 5"/>
          <p:cNvSpPr>
            <a:spLocks noGrp="1"/>
          </p:cNvSpPr>
          <p:nvPr>
            <p:ph sz="quarter" idx="13"/>
          </p:nvPr>
        </p:nvSpPr>
        <p:spPr>
          <a:xfrm>
            <a:off x="747713" y="1512888"/>
            <a:ext cx="8096250" cy="4546600"/>
          </a:xfrm>
        </p:spPr>
        <p:txBody>
          <a:bodyPr rtlCol="0">
            <a:noAutofit/>
          </a:bodyPr>
          <a:lstStyle/>
          <a:p>
            <a:pPr marL="0" indent="0" eaLnBrk="1" hangingPunct="1">
              <a:buFont typeface="Century Gothic" panose="020B0502020202020204" pitchFamily="34" charset="0"/>
              <a:buNone/>
              <a:defRPr/>
            </a:pPr>
            <a:r>
              <a:rPr lang="sv-SE" dirty="0">
                <a:solidFill>
                  <a:schemeClr val="accent4"/>
                </a:solidFill>
              </a:rPr>
              <a:t>Uppgifter om:</a:t>
            </a:r>
          </a:p>
          <a:p>
            <a:pPr marL="271463" lvl="1" indent="-271463" eaLnBrk="1" hangingPunct="1">
              <a:buSzPct val="115000"/>
              <a:buFont typeface="Century Gothic" pitchFamily="34" charset="0"/>
              <a:buChar char="•"/>
              <a:defRPr/>
            </a:pPr>
            <a:r>
              <a:rPr lang="sv-SE" sz="1700" dirty="0">
                <a:solidFill>
                  <a:schemeClr val="accent4"/>
                </a:solidFill>
              </a:rPr>
              <a:t>både pågående och avslutade vårdtillfällen inom slutenvården </a:t>
            </a:r>
          </a:p>
          <a:p>
            <a:pPr marL="531813" lvl="2" indent="-80963" eaLnBrk="1" hangingPunct="1">
              <a:buSzPct val="115000"/>
              <a:buFont typeface="Arial" charset="0"/>
              <a:buNone/>
              <a:defRPr/>
            </a:pPr>
            <a:r>
              <a:rPr lang="sv-SE" sz="1500" dirty="0">
                <a:solidFill>
                  <a:schemeClr val="accent4"/>
                </a:solidFill>
              </a:rPr>
              <a:t>- Gäller från 2015</a:t>
            </a:r>
          </a:p>
          <a:p>
            <a:pPr marL="271463" lvl="1" indent="-271463" eaLnBrk="1" hangingPunct="1">
              <a:buSzPct val="115000"/>
              <a:buFont typeface="Century Gothic" pitchFamily="34" charset="0"/>
              <a:buChar char="•"/>
              <a:defRPr/>
            </a:pPr>
            <a:r>
              <a:rPr lang="sv-SE" sz="1700" dirty="0">
                <a:solidFill>
                  <a:schemeClr val="accent4"/>
                </a:solidFill>
              </a:rPr>
              <a:t>patienter som varit inlagda på sjukhus i den somatiska, geriatriska och </a:t>
            </a:r>
            <a:br>
              <a:rPr lang="sv-SE" sz="1700" dirty="0">
                <a:solidFill>
                  <a:schemeClr val="accent4"/>
                </a:solidFill>
              </a:rPr>
            </a:br>
            <a:r>
              <a:rPr lang="sv-SE" sz="1700" dirty="0">
                <a:solidFill>
                  <a:schemeClr val="accent4"/>
                </a:solidFill>
              </a:rPr>
              <a:t>psykiatriska vården </a:t>
            </a:r>
          </a:p>
          <a:p>
            <a:pPr marL="271463" lvl="1" indent="-271463" eaLnBrk="1" hangingPunct="1">
              <a:buSzPct val="115000"/>
              <a:buFont typeface="Century Gothic" pitchFamily="34" charset="0"/>
              <a:buChar char="•"/>
              <a:defRPr/>
            </a:pPr>
            <a:r>
              <a:rPr lang="sv-SE" sz="1700" dirty="0">
                <a:solidFill>
                  <a:schemeClr val="accent4"/>
                </a:solidFill>
              </a:rPr>
              <a:t>patienter som behandlats av läkare i  specialiserad öppenvård, det vill säga i den delen av den öppna vården som inte räknas som primärvård </a:t>
            </a:r>
          </a:p>
          <a:p>
            <a:pPr marL="271463" lvl="1" indent="-271463" eaLnBrk="1" hangingPunct="1">
              <a:buSzPct val="115000"/>
              <a:buFont typeface="Century Gothic" pitchFamily="34" charset="0"/>
              <a:buChar char="•"/>
              <a:defRPr/>
            </a:pPr>
            <a:r>
              <a:rPr lang="sv-SE" sz="1700" dirty="0">
                <a:solidFill>
                  <a:schemeClr val="accent4"/>
                </a:solidFill>
              </a:rPr>
              <a:t>psykiatrisk tvångsvård enligt lagen om psykiatrisk tvångsvård (LPT) eller lagen om rättspsykiatrisk vård  (LRV)</a:t>
            </a:r>
          </a:p>
          <a:p>
            <a:pPr marL="271463" lvl="1" indent="-271463" eaLnBrk="1" hangingPunct="1">
              <a:buSzPct val="115000"/>
              <a:buFont typeface="Century Gothic" pitchFamily="34" charset="0"/>
              <a:buChar char="•"/>
              <a:defRPr/>
            </a:pPr>
            <a:r>
              <a:rPr lang="sv-SE" sz="1700" dirty="0">
                <a:solidFill>
                  <a:schemeClr val="accent4"/>
                </a:solidFill>
              </a:rPr>
              <a:t>tidpunkter för besök på akutmottagning</a:t>
            </a:r>
          </a:p>
          <a:p>
            <a:pPr marL="0" indent="0" eaLnBrk="1" hangingPunct="1">
              <a:buFont typeface="Century Gothic" panose="020B0502020202020204" pitchFamily="34" charset="0"/>
              <a:buNone/>
              <a:defRPr/>
            </a:pPr>
            <a:r>
              <a:rPr lang="sv-SE" sz="1700" i="1" dirty="0">
                <a:solidFill>
                  <a:schemeClr val="accent4"/>
                </a:solidFill>
              </a:rPr>
              <a:t>OBS! </a:t>
            </a:r>
            <a:r>
              <a:rPr lang="sv-SE" sz="1700" dirty="0">
                <a:solidFill>
                  <a:schemeClr val="accent4"/>
                </a:solidFill>
              </a:rPr>
              <a:t>Uppgifter om primärvård och besök i specialiserad öppenvård hos andra yrkesgrupper än läkare ingår inte i patientregistret i dagsläget (2022).</a:t>
            </a:r>
          </a:p>
          <a:p>
            <a:pPr marL="0" lvl="1" indent="0" eaLnBrk="1" hangingPunct="1">
              <a:buSzPct val="115000"/>
              <a:buFont typeface="Arial" charset="0"/>
              <a:buNone/>
              <a:defRPr/>
            </a:pPr>
            <a:br>
              <a:rPr lang="sv-SE" sz="1700" dirty="0">
                <a:solidFill>
                  <a:schemeClr val="accent4"/>
                </a:solidFill>
              </a:rPr>
            </a:br>
            <a:endParaRPr lang="sv-SE" dirty="0">
              <a:solidFill>
                <a:schemeClr val="accent4"/>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ubrik 1"/>
          <p:cNvSpPr>
            <a:spLocks noGrp="1"/>
          </p:cNvSpPr>
          <p:nvPr>
            <p:ph type="title"/>
          </p:nvPr>
        </p:nvSpPr>
        <p:spPr>
          <a:xfrm>
            <a:off x="803275" y="484188"/>
            <a:ext cx="6951663" cy="1296987"/>
          </a:xfrm>
        </p:spPr>
        <p:txBody>
          <a:bodyPr/>
          <a:lstStyle/>
          <a:p>
            <a:r>
              <a:rPr lang="sv-SE" altLang="sv-SE"/>
              <a:t>Skillnader mellan patientregistret och kvalitetsregistren</a:t>
            </a:r>
          </a:p>
        </p:txBody>
      </p:sp>
      <p:sp>
        <p:nvSpPr>
          <p:cNvPr id="3" name="Platshållare för datum 2"/>
          <p:cNvSpPr>
            <a:spLocks noGrp="1"/>
          </p:cNvSpPr>
          <p:nvPr>
            <p:ph type="dt" sz="quarter" idx="14"/>
          </p:nvPr>
        </p:nvSpPr>
        <p:spPr/>
        <p:txBody>
          <a:bodyPr/>
          <a:lstStyle/>
          <a:p>
            <a:pPr>
              <a:defRPr/>
            </a:pPr>
            <a:fld id="{99DF26C1-5379-4F9C-B535-27F268D50F09}" type="datetime1">
              <a:rPr lang="sv-SE"/>
              <a:pPr>
                <a:defRPr/>
              </a:pPr>
              <a:t>2022-08-04</a:t>
            </a:fld>
            <a:endParaRPr lang="sv-SE"/>
          </a:p>
        </p:txBody>
      </p:sp>
      <p:sp>
        <p:nvSpPr>
          <p:cNvPr id="5" name="Platshållare för bildnummer 4"/>
          <p:cNvSpPr>
            <a:spLocks noGrp="1"/>
          </p:cNvSpPr>
          <p:nvPr>
            <p:ph type="sldNum" sz="quarter" idx="16"/>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671B2B92-4938-4117-9985-B5DBF405B87E}" type="slidenum">
              <a:rPr lang="sv-SE" altLang="sv-SE">
                <a:solidFill>
                  <a:srgbClr val="002B45"/>
                </a:solidFill>
              </a:rPr>
              <a:pPr eaLnBrk="1" hangingPunct="1"/>
              <a:t>4</a:t>
            </a:fld>
            <a:endParaRPr lang="sv-SE" altLang="sv-SE">
              <a:solidFill>
                <a:srgbClr val="002B45"/>
              </a:solidFill>
            </a:endParaRPr>
          </a:p>
        </p:txBody>
      </p:sp>
      <p:sp>
        <p:nvSpPr>
          <p:cNvPr id="21510" name="Platshållare för innehåll 5"/>
          <p:cNvSpPr>
            <a:spLocks noGrp="1"/>
          </p:cNvSpPr>
          <p:nvPr>
            <p:ph sz="quarter" idx="13"/>
          </p:nvPr>
        </p:nvSpPr>
        <p:spPr>
          <a:xfrm>
            <a:off x="801688" y="1863725"/>
            <a:ext cx="7285037" cy="4158252"/>
          </a:xfrm>
        </p:spPr>
        <p:txBody>
          <a:bodyPr/>
          <a:lstStyle/>
          <a:p>
            <a:pPr>
              <a:spcBef>
                <a:spcPct val="0"/>
              </a:spcBef>
            </a:pPr>
            <a:r>
              <a:rPr lang="sv-SE" altLang="sv-SE" sz="1800" dirty="0"/>
              <a:t>Patientregistret ger en mer övergripande bild av specialiserad vård som utförs i Sverige medan kvalitetsregistren fokuserar på enskilda områden</a:t>
            </a:r>
          </a:p>
          <a:p>
            <a:pPr>
              <a:spcBef>
                <a:spcPct val="0"/>
              </a:spcBef>
            </a:pPr>
            <a:r>
              <a:rPr lang="sv-SE" altLang="sv-SE" sz="1800" dirty="0"/>
              <a:t>Olika lagar och förordningar styr registrens verksamhet och sekretess</a:t>
            </a:r>
          </a:p>
          <a:p>
            <a:pPr lvl="1">
              <a:buFont typeface="Wingdings" panose="05000000000000000000" pitchFamily="2" charset="2"/>
              <a:buChar char="§"/>
            </a:pPr>
            <a:r>
              <a:rPr lang="sv-SE" altLang="sv-SE" sz="1700" dirty="0"/>
              <a:t>Patientregistret regleras enligt:</a:t>
            </a:r>
          </a:p>
          <a:p>
            <a:pPr lvl="2"/>
            <a:r>
              <a:rPr lang="sv-SE" altLang="sv-SE" sz="1400" i="1" u="sng" dirty="0">
                <a:solidFill>
                  <a:schemeClr val="accent4"/>
                </a:solidFill>
                <a:hlinkClick r:id="rId3">
                  <a:extLst>
                    <a:ext uri="{A12FA001-AC4F-418D-AE19-62706E023703}">
                      <ahyp:hlinkClr xmlns:ahyp="http://schemas.microsoft.com/office/drawing/2018/hyperlinkcolor" val="tx"/>
                    </a:ext>
                  </a:extLst>
                </a:hlinkClick>
              </a:rPr>
              <a:t>lagen (1998:543) om hälsodataregister</a:t>
            </a:r>
            <a:r>
              <a:rPr lang="sv-SE" altLang="sv-SE" sz="1500" u="sng" dirty="0">
                <a:solidFill>
                  <a:schemeClr val="accent4"/>
                </a:solidFill>
                <a:hlinkClick r:id="rId3">
                  <a:extLst>
                    <a:ext uri="{A12FA001-AC4F-418D-AE19-62706E023703}">
                      <ahyp:hlinkClr xmlns:ahyp="http://schemas.microsoft.com/office/drawing/2018/hyperlinkcolor" val="tx"/>
                    </a:ext>
                  </a:extLst>
                </a:hlinkClick>
              </a:rPr>
              <a:t> </a:t>
            </a:r>
            <a:endParaRPr lang="sv-SE" altLang="sv-SE" sz="1500" u="sng" dirty="0">
              <a:solidFill>
                <a:schemeClr val="accent4"/>
              </a:solidFill>
            </a:endParaRPr>
          </a:p>
          <a:p>
            <a:pPr lvl="2"/>
            <a:r>
              <a:rPr lang="sv-SE" altLang="sv-SE" sz="1400" i="1" u="sng" dirty="0">
                <a:solidFill>
                  <a:schemeClr val="accent4"/>
                </a:solidFill>
                <a:hlinkClick r:id="rId4">
                  <a:extLst>
                    <a:ext uri="{A12FA001-AC4F-418D-AE19-62706E023703}">
                      <ahyp:hlinkClr xmlns:ahyp="http://schemas.microsoft.com/office/drawing/2018/hyperlinkcolor" val="tx"/>
                    </a:ext>
                  </a:extLst>
                </a:hlinkClick>
              </a:rPr>
              <a:t>Offentlighets- och sekretesslagen (2009:400)</a:t>
            </a:r>
            <a:endParaRPr lang="sv-SE" altLang="sv-SE" sz="1400" i="1" u="sng" dirty="0">
              <a:solidFill>
                <a:schemeClr val="accent4"/>
              </a:solidFill>
            </a:endParaRPr>
          </a:p>
          <a:p>
            <a:pPr lvl="2"/>
            <a:r>
              <a:rPr lang="sv-SE" altLang="sv-SE" sz="1400" i="1" u="sng" dirty="0">
                <a:solidFill>
                  <a:schemeClr val="accent4"/>
                </a:solidFill>
                <a:hlinkClick r:id="rId5">
                  <a:extLst>
                    <a:ext uri="{A12FA001-AC4F-418D-AE19-62706E023703}">
                      <ahyp:hlinkClr xmlns:ahyp="http://schemas.microsoft.com/office/drawing/2018/hyperlinkcolor" val="tx"/>
                    </a:ext>
                  </a:extLst>
                </a:hlinkClick>
              </a:rPr>
              <a:t>EU:s dataskyddsförordning (GDPR) (2016/679)</a:t>
            </a:r>
            <a:endParaRPr lang="sv-SE" altLang="sv-SE" sz="1400" i="1" u="sng" dirty="0">
              <a:solidFill>
                <a:schemeClr val="accent4"/>
              </a:solidFill>
            </a:endParaRPr>
          </a:p>
          <a:p>
            <a:pPr lvl="2"/>
            <a:r>
              <a:rPr lang="sv-SE" altLang="sv-SE" sz="1400" i="1" u="sng" dirty="0">
                <a:solidFill>
                  <a:schemeClr val="accent4"/>
                </a:solidFill>
                <a:hlinkClick r:id="rId6">
                  <a:extLst>
                    <a:ext uri="{A12FA001-AC4F-418D-AE19-62706E023703}">
                      <ahyp:hlinkClr xmlns:ahyp="http://schemas.microsoft.com/office/drawing/2018/hyperlinkcolor" val="tx"/>
                    </a:ext>
                  </a:extLst>
                </a:hlinkClick>
              </a:rPr>
              <a:t>förordningen (2001:707) om patientregister hos Socialstyrelsen </a:t>
            </a:r>
            <a:endParaRPr lang="sv-SE" altLang="sv-SE" sz="1400" u="sng" dirty="0">
              <a:solidFill>
                <a:schemeClr val="accent4"/>
              </a:solidFill>
            </a:endParaRPr>
          </a:p>
          <a:p>
            <a:pPr lvl="1">
              <a:buFont typeface="Wingdings" panose="05000000000000000000" pitchFamily="2" charset="2"/>
              <a:buChar char="§"/>
            </a:pPr>
            <a:r>
              <a:rPr lang="sv-SE" altLang="sv-SE" sz="1700" dirty="0"/>
              <a:t>Inrapporteringen till de nationella kvalitetsregistren är frivillig att delta i för både patient och rapportör. Regleras enligt:</a:t>
            </a:r>
          </a:p>
          <a:p>
            <a:pPr lvl="2"/>
            <a:r>
              <a:rPr lang="sv-SE" altLang="sv-SE" sz="1400" i="1" u="sng" dirty="0">
                <a:hlinkClick r:id="rId7" tooltip=" (länk till annan webbplats)">
                  <a:extLst>
                    <a:ext uri="{A12FA001-AC4F-418D-AE19-62706E023703}">
                      <ahyp:hlinkClr xmlns:ahyp="http://schemas.microsoft.com/office/drawing/2018/hyperlinkcolor" val="tx"/>
                    </a:ext>
                  </a:extLst>
                </a:hlinkClick>
              </a:rPr>
              <a:t>patientdatalagen (2008:355</a:t>
            </a:r>
            <a:r>
              <a:rPr lang="sv-SE" altLang="sv-SE" sz="1400" i="1" u="sng"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ubrik 1"/>
          <p:cNvSpPr>
            <a:spLocks noGrp="1"/>
          </p:cNvSpPr>
          <p:nvPr>
            <p:ph type="title"/>
          </p:nvPr>
        </p:nvSpPr>
        <p:spPr/>
        <p:txBody>
          <a:bodyPr/>
          <a:lstStyle/>
          <a:p>
            <a:pPr eaLnBrk="1" hangingPunct="1"/>
            <a:r>
              <a:rPr lang="sv-SE" altLang="sv-SE"/>
              <a:t>Syftet med patientregistret</a:t>
            </a:r>
          </a:p>
        </p:txBody>
      </p:sp>
      <p:sp>
        <p:nvSpPr>
          <p:cNvPr id="5" name="Platshållare för datum 4"/>
          <p:cNvSpPr>
            <a:spLocks noGrp="1"/>
          </p:cNvSpPr>
          <p:nvPr>
            <p:ph type="dt" sz="quarter" idx="14"/>
          </p:nvPr>
        </p:nvSpPr>
        <p:spPr/>
        <p:txBody>
          <a:bodyPr/>
          <a:lstStyle/>
          <a:p>
            <a:pPr>
              <a:defRPr/>
            </a:pPr>
            <a:fld id="{EA987CD0-F97D-45C9-B4AF-F421B99B6D0D}" type="datetime1">
              <a:rPr lang="sv-SE"/>
              <a:pPr>
                <a:defRPr/>
              </a:pPr>
              <a:t>2022-08-04</a:t>
            </a:fld>
            <a:endParaRPr lang="sv-SE"/>
          </a:p>
        </p:txBody>
      </p:sp>
      <p:sp>
        <p:nvSpPr>
          <p:cNvPr id="3" name="Platshållare för bildnummer 2"/>
          <p:cNvSpPr>
            <a:spLocks noGrp="1"/>
          </p:cNvSpPr>
          <p:nvPr>
            <p:ph type="sldNum" sz="quarter" idx="16"/>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84D5CD64-AE42-4B8F-B6D2-0DA16E536020}" type="slidenum">
              <a:rPr lang="sv-SE" altLang="sv-SE">
                <a:solidFill>
                  <a:srgbClr val="002B45"/>
                </a:solidFill>
              </a:rPr>
              <a:pPr eaLnBrk="1" hangingPunct="1"/>
              <a:t>5</a:t>
            </a:fld>
            <a:endParaRPr lang="sv-SE" altLang="sv-SE">
              <a:solidFill>
                <a:srgbClr val="002B45"/>
              </a:solidFill>
            </a:endParaRPr>
          </a:p>
        </p:txBody>
      </p:sp>
      <p:sp>
        <p:nvSpPr>
          <p:cNvPr id="22534" name="Platshållare för innehåll 3"/>
          <p:cNvSpPr>
            <a:spLocks noGrp="1"/>
          </p:cNvSpPr>
          <p:nvPr>
            <p:ph sz="quarter" idx="13"/>
          </p:nvPr>
        </p:nvSpPr>
        <p:spPr>
          <a:xfrm>
            <a:off x="801688" y="2058988"/>
            <a:ext cx="6959600" cy="3708400"/>
          </a:xfrm>
        </p:spPr>
        <p:txBody>
          <a:bodyPr/>
          <a:lstStyle/>
          <a:p>
            <a:pPr marL="0" indent="0" eaLnBrk="1" hangingPunct="1">
              <a:spcBef>
                <a:spcPct val="0"/>
              </a:spcBef>
              <a:buFont typeface="Century Gothic" panose="020B0502020202020204" pitchFamily="34" charset="0"/>
              <a:buNone/>
            </a:pPr>
            <a:r>
              <a:rPr lang="sv-SE" altLang="sv-SE" dirty="0"/>
              <a:t>är att följa hälsoutvecklingen i befolkningen, förbättra möjligheterna att förebygga och behandla sjukdomar och skador samt bidra till hälso- och sjukvårdens utveckling. </a:t>
            </a:r>
          </a:p>
          <a:p>
            <a:pPr marL="0" indent="0" eaLnBrk="1" hangingPunct="1">
              <a:spcBef>
                <a:spcPct val="0"/>
              </a:spcBef>
              <a:buFont typeface="Century Gothic" panose="020B0502020202020204" pitchFamily="34" charset="0"/>
              <a:buNone/>
            </a:pPr>
            <a:r>
              <a:rPr lang="sv-SE" altLang="sv-SE" dirty="0"/>
              <a:t>Registret tillhandahåller data för bland annat statistik, forskning och utvärdering.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ubrik 1"/>
          <p:cNvSpPr>
            <a:spLocks noGrp="1"/>
          </p:cNvSpPr>
          <p:nvPr>
            <p:ph type="title"/>
          </p:nvPr>
        </p:nvSpPr>
        <p:spPr>
          <a:xfrm>
            <a:off x="803275" y="687388"/>
            <a:ext cx="6951663" cy="697275"/>
          </a:xfrm>
        </p:spPr>
        <p:txBody>
          <a:bodyPr/>
          <a:lstStyle/>
          <a:p>
            <a:pPr eaLnBrk="1" hangingPunct="1"/>
            <a:r>
              <a:rPr lang="sv-SE" altLang="sv-SE" dirty="0"/>
              <a:t>Starkt sekretesskydd</a:t>
            </a:r>
            <a:br>
              <a:rPr lang="sv-SE" altLang="sv-SE" dirty="0"/>
            </a:br>
            <a:endParaRPr lang="sv-SE" altLang="sv-SE" dirty="0"/>
          </a:p>
        </p:txBody>
      </p:sp>
      <p:sp>
        <p:nvSpPr>
          <p:cNvPr id="3" name="Platshållare för datum 2"/>
          <p:cNvSpPr>
            <a:spLocks noGrp="1"/>
          </p:cNvSpPr>
          <p:nvPr>
            <p:ph type="dt" sz="quarter" idx="14"/>
          </p:nvPr>
        </p:nvSpPr>
        <p:spPr/>
        <p:txBody>
          <a:bodyPr/>
          <a:lstStyle/>
          <a:p>
            <a:pPr>
              <a:defRPr/>
            </a:pPr>
            <a:r>
              <a:rPr lang="sv-SE" dirty="0"/>
              <a:t>2022-07-18</a:t>
            </a:r>
          </a:p>
        </p:txBody>
      </p:sp>
      <p:sp>
        <p:nvSpPr>
          <p:cNvPr id="5" name="Platshållare för bildnummer 4"/>
          <p:cNvSpPr>
            <a:spLocks noGrp="1"/>
          </p:cNvSpPr>
          <p:nvPr>
            <p:ph type="sldNum" sz="quarter" idx="16"/>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EDE5CF5B-9F48-4366-9D13-7F0B10B15D13}" type="slidenum">
              <a:rPr lang="sv-SE" altLang="sv-SE">
                <a:solidFill>
                  <a:srgbClr val="002B45"/>
                </a:solidFill>
              </a:rPr>
              <a:pPr eaLnBrk="1" hangingPunct="1"/>
              <a:t>6</a:t>
            </a:fld>
            <a:endParaRPr lang="sv-SE" altLang="sv-SE">
              <a:solidFill>
                <a:srgbClr val="002B45"/>
              </a:solidFill>
            </a:endParaRPr>
          </a:p>
        </p:txBody>
      </p:sp>
      <p:sp>
        <p:nvSpPr>
          <p:cNvPr id="24582" name="Platshållare för innehåll 5"/>
          <p:cNvSpPr>
            <a:spLocks noGrp="1"/>
          </p:cNvSpPr>
          <p:nvPr>
            <p:ph sz="quarter" idx="13"/>
          </p:nvPr>
        </p:nvSpPr>
        <p:spPr>
          <a:xfrm>
            <a:off x="801688" y="1502229"/>
            <a:ext cx="6959600" cy="4265159"/>
          </a:xfrm>
        </p:spPr>
        <p:txBody>
          <a:bodyPr/>
          <a:lstStyle/>
          <a:p>
            <a:pPr marL="0" indent="0" eaLnBrk="1" hangingPunct="1">
              <a:spcBef>
                <a:spcPct val="0"/>
              </a:spcBef>
              <a:buNone/>
            </a:pPr>
            <a:r>
              <a:rPr lang="sv-SE" altLang="sv-SE" dirty="0"/>
              <a:t>Som huvudregel skyddas de uppgifter som lämnas till patientregistret av absolut sekretess</a:t>
            </a:r>
          </a:p>
          <a:p>
            <a:pPr marL="0" indent="0" eaLnBrk="1" hangingPunct="1">
              <a:spcBef>
                <a:spcPct val="0"/>
              </a:spcBef>
              <a:buNone/>
            </a:pPr>
            <a:r>
              <a:rPr lang="sv-SE" altLang="sv-SE" dirty="0"/>
              <a:t> Men till exempel dessa undantag finns:  </a:t>
            </a:r>
          </a:p>
          <a:p>
            <a:pPr eaLnBrk="1" hangingPunct="1">
              <a:spcBef>
                <a:spcPct val="0"/>
              </a:spcBef>
            </a:pPr>
            <a:r>
              <a:rPr lang="sv-SE" altLang="sv-SE" dirty="0"/>
              <a:t>Socialstyrelsen får lämna ut personuppgifter för forskning efter etik- och sekretessprövning</a:t>
            </a:r>
          </a:p>
          <a:p>
            <a:pPr eaLnBrk="1" hangingPunct="1">
              <a:spcBef>
                <a:spcPct val="0"/>
              </a:spcBef>
            </a:pPr>
            <a:r>
              <a:rPr lang="sv-SE" altLang="sv-SE" dirty="0"/>
              <a:t>Socialstyrelsen får lämna ut personuppgifter till en annan statistikansvarig myndighet</a:t>
            </a:r>
          </a:p>
          <a:p>
            <a:pPr eaLnBrk="1" hangingPunct="1">
              <a:spcBef>
                <a:spcPct val="0"/>
              </a:spcBef>
            </a:pPr>
            <a:r>
              <a:rPr lang="sv-SE" altLang="sv-SE" dirty="0"/>
              <a:t>Socialstyrelsen har skyldighet att lämna ut utdrag till registrerade vid förfrågan</a:t>
            </a:r>
          </a:p>
          <a:p>
            <a:pPr marL="0" indent="0" eaLnBrk="1" hangingPunct="1">
              <a:spcBef>
                <a:spcPct val="0"/>
              </a:spcBef>
              <a:buNone/>
            </a:pPr>
            <a:r>
              <a:rPr lang="sv-SE" altLang="sv-SE" dirty="0"/>
              <a:t>I den statistik som myndigheten publicerar finns inga personuppgifter och uppgifter kan inte spåras tillbaka till enskild person</a:t>
            </a:r>
          </a:p>
          <a:p>
            <a:pPr eaLnBrk="1" hangingPunct="1">
              <a:spcBef>
                <a:spcPct val="0"/>
              </a:spcBef>
            </a:pPr>
            <a:endParaRPr lang="sv-SE" altLang="sv-S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ubrik 1"/>
          <p:cNvSpPr>
            <a:spLocks noGrp="1"/>
          </p:cNvSpPr>
          <p:nvPr>
            <p:ph type="title"/>
          </p:nvPr>
        </p:nvSpPr>
        <p:spPr/>
        <p:txBody>
          <a:bodyPr/>
          <a:lstStyle/>
          <a:p>
            <a:pPr eaLnBrk="1" hangingPunct="1"/>
            <a:r>
              <a:rPr lang="sv-SE" altLang="sv-SE"/>
              <a:t>Hur används data?</a:t>
            </a:r>
          </a:p>
        </p:txBody>
      </p:sp>
      <p:sp>
        <p:nvSpPr>
          <p:cNvPr id="3" name="Platshållare för datum 2"/>
          <p:cNvSpPr>
            <a:spLocks noGrp="1"/>
          </p:cNvSpPr>
          <p:nvPr>
            <p:ph type="dt" sz="quarter" idx="14"/>
          </p:nvPr>
        </p:nvSpPr>
        <p:spPr/>
        <p:txBody>
          <a:bodyPr/>
          <a:lstStyle/>
          <a:p>
            <a:pPr>
              <a:defRPr/>
            </a:pPr>
            <a:fld id="{A9BA0755-248E-4EFE-BE29-B8BC10AA93ED}" type="datetime1">
              <a:rPr lang="sv-SE"/>
              <a:pPr>
                <a:defRPr/>
              </a:pPr>
              <a:t>2022-08-04</a:t>
            </a:fld>
            <a:endParaRPr lang="sv-SE"/>
          </a:p>
        </p:txBody>
      </p:sp>
      <p:sp>
        <p:nvSpPr>
          <p:cNvPr id="5" name="Platshållare för bildnummer 4"/>
          <p:cNvSpPr>
            <a:spLocks noGrp="1"/>
          </p:cNvSpPr>
          <p:nvPr>
            <p:ph type="sldNum" sz="quarter" idx="16"/>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A1D64D85-079A-4502-BB34-7452BBF8162E}" type="slidenum">
              <a:rPr lang="sv-SE" altLang="sv-SE">
                <a:solidFill>
                  <a:srgbClr val="002B45"/>
                </a:solidFill>
              </a:rPr>
              <a:pPr eaLnBrk="1" hangingPunct="1"/>
              <a:t>7</a:t>
            </a:fld>
            <a:endParaRPr lang="sv-SE" altLang="sv-SE">
              <a:solidFill>
                <a:srgbClr val="002B45"/>
              </a:solidFill>
            </a:endParaRPr>
          </a:p>
        </p:txBody>
      </p:sp>
      <p:sp>
        <p:nvSpPr>
          <p:cNvPr id="6" name="Platshållare för innehåll 5"/>
          <p:cNvSpPr>
            <a:spLocks noGrp="1"/>
          </p:cNvSpPr>
          <p:nvPr>
            <p:ph sz="quarter" idx="13"/>
          </p:nvPr>
        </p:nvSpPr>
        <p:spPr>
          <a:xfrm>
            <a:off x="747713" y="1554163"/>
            <a:ext cx="3373437" cy="3959225"/>
          </a:xfrm>
        </p:spPr>
        <p:txBody>
          <a:bodyPr rtlCol="0">
            <a:noAutofit/>
          </a:bodyPr>
          <a:lstStyle/>
          <a:p>
            <a:pPr marL="0" indent="0" eaLnBrk="1" fontAlgn="auto" hangingPunct="1">
              <a:buFont typeface="Century Gothic" panose="020B0502020202020204" pitchFamily="34" charset="0"/>
              <a:buNone/>
              <a:defRPr/>
            </a:pPr>
            <a:r>
              <a:rPr lang="sv-SE" sz="2000" dirty="0">
                <a:solidFill>
                  <a:schemeClr val="accent4"/>
                </a:solidFill>
              </a:rPr>
              <a:t>Underlag till:</a:t>
            </a:r>
          </a:p>
          <a:p>
            <a:pPr eaLnBrk="1" fontAlgn="auto" hangingPunct="1">
              <a:defRPr/>
            </a:pPr>
            <a:r>
              <a:rPr lang="sv-SE" sz="1800" b="0" dirty="0">
                <a:solidFill>
                  <a:schemeClr val="accent4"/>
                </a:solidFill>
              </a:rPr>
              <a:t>Regeringsbeslut</a:t>
            </a:r>
          </a:p>
          <a:p>
            <a:pPr eaLnBrk="1" fontAlgn="auto" hangingPunct="1">
              <a:defRPr/>
            </a:pPr>
            <a:r>
              <a:rPr lang="sv-SE" sz="1800" b="0" dirty="0">
                <a:solidFill>
                  <a:schemeClr val="accent4"/>
                </a:solidFill>
              </a:rPr>
              <a:t>Öppna jämförelser</a:t>
            </a:r>
          </a:p>
          <a:p>
            <a:pPr eaLnBrk="1" fontAlgn="auto" hangingPunct="1">
              <a:defRPr/>
            </a:pPr>
            <a:r>
              <a:rPr lang="sv-SE" sz="1800" b="0" dirty="0">
                <a:solidFill>
                  <a:schemeClr val="accent4"/>
                </a:solidFill>
              </a:rPr>
              <a:t>Nationella riktlinjer</a:t>
            </a:r>
          </a:p>
          <a:p>
            <a:pPr eaLnBrk="1" fontAlgn="auto" hangingPunct="1">
              <a:defRPr/>
            </a:pPr>
            <a:r>
              <a:rPr lang="sv-SE" sz="1800" b="0" dirty="0">
                <a:solidFill>
                  <a:schemeClr val="accent4"/>
                </a:solidFill>
              </a:rPr>
              <a:t>Officiell statistik</a:t>
            </a:r>
          </a:p>
          <a:p>
            <a:pPr eaLnBrk="1" fontAlgn="auto" hangingPunct="1">
              <a:defRPr/>
            </a:pPr>
            <a:r>
              <a:rPr lang="sv-SE" sz="1800" b="0" dirty="0">
                <a:solidFill>
                  <a:schemeClr val="accent4"/>
                </a:solidFill>
              </a:rPr>
              <a:t>Utvärdering och kvalitetssäkring inom </a:t>
            </a:r>
            <a:br>
              <a:rPr lang="sv-SE" sz="1800" b="0" dirty="0">
                <a:solidFill>
                  <a:schemeClr val="accent4"/>
                </a:solidFill>
              </a:rPr>
            </a:br>
            <a:r>
              <a:rPr lang="sv-SE" sz="1800" b="0" dirty="0">
                <a:solidFill>
                  <a:schemeClr val="accent4"/>
                </a:solidFill>
              </a:rPr>
              <a:t>hälso- och sjukvården</a:t>
            </a:r>
          </a:p>
          <a:p>
            <a:pPr eaLnBrk="1" fontAlgn="auto" hangingPunct="1">
              <a:defRPr/>
            </a:pPr>
            <a:r>
              <a:rPr lang="sv-SE" sz="1800" b="0" dirty="0">
                <a:solidFill>
                  <a:schemeClr val="accent4"/>
                </a:solidFill>
              </a:rPr>
              <a:t>Statistik- och forskningsbeställningar</a:t>
            </a:r>
          </a:p>
          <a:p>
            <a:pPr eaLnBrk="1" fontAlgn="auto" hangingPunct="1">
              <a:defRPr/>
            </a:pPr>
            <a:r>
              <a:rPr lang="sv-SE" sz="1800" b="0" dirty="0">
                <a:solidFill>
                  <a:schemeClr val="accent4"/>
                </a:solidFill>
              </a:rPr>
              <a:t>Kostnads- och verksamhetsplanering</a:t>
            </a:r>
          </a:p>
          <a:p>
            <a:pPr eaLnBrk="1" fontAlgn="auto" hangingPunct="1">
              <a:defRPr/>
            </a:pPr>
            <a:r>
              <a:rPr lang="sv-SE" sz="1800" b="0" dirty="0">
                <a:solidFill>
                  <a:schemeClr val="accent4"/>
                </a:solidFill>
              </a:rPr>
              <a:t>Jämförelser mellan regioner och kommuner</a:t>
            </a:r>
          </a:p>
          <a:p>
            <a:pPr eaLnBrk="1" fontAlgn="auto" hangingPunct="1">
              <a:defRPr/>
            </a:pPr>
            <a:endParaRPr lang="sv-SE" dirty="0">
              <a:solidFill>
                <a:schemeClr val="accent4"/>
              </a:solidFill>
            </a:endParaRPr>
          </a:p>
          <a:p>
            <a:pPr eaLnBrk="1" fontAlgn="auto" hangingPunct="1">
              <a:defRPr/>
            </a:pPr>
            <a:endParaRPr lang="sv-SE" dirty="0">
              <a:solidFill>
                <a:schemeClr val="accent4"/>
              </a:solidFill>
            </a:endParaRPr>
          </a:p>
          <a:p>
            <a:pPr eaLnBrk="1" fontAlgn="auto" hangingPunct="1">
              <a:defRPr/>
            </a:pPr>
            <a:endParaRPr lang="sv-SE" dirty="0">
              <a:solidFill>
                <a:schemeClr val="accent4"/>
              </a:solidFill>
            </a:endParaRPr>
          </a:p>
        </p:txBody>
      </p:sp>
      <p:sp>
        <p:nvSpPr>
          <p:cNvPr id="7" name="Platshållare för innehåll 5"/>
          <p:cNvSpPr txBox="1">
            <a:spLocks/>
          </p:cNvSpPr>
          <p:nvPr/>
        </p:nvSpPr>
        <p:spPr>
          <a:xfrm>
            <a:off x="5143500" y="1570038"/>
            <a:ext cx="3713163" cy="4271962"/>
          </a:xfrm>
          <a:prstGeom prst="rect">
            <a:avLst/>
          </a:prstGeom>
        </p:spPr>
        <p:txBody>
          <a:bodyPr lIns="0" tIns="0" rIns="0" bIns="0"/>
          <a:lstStyle>
            <a:lvl1pPr marL="271463" indent="-271463" algn="l" defTabSz="914400" rtl="0" eaLnBrk="1" latinLnBrk="0" hangingPunct="1">
              <a:spcBef>
                <a:spcPts val="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buFont typeface="Century Gothic" pitchFamily="34" charset="0"/>
              <a:buNone/>
              <a:defRPr/>
            </a:pPr>
            <a:r>
              <a:rPr lang="sv-SE" sz="2000" dirty="0"/>
              <a:t>Används av:</a:t>
            </a:r>
          </a:p>
          <a:p>
            <a:pPr fontAlgn="auto">
              <a:defRPr/>
            </a:pPr>
            <a:r>
              <a:rPr lang="sv-SE" sz="1800" b="0" dirty="0"/>
              <a:t>Regeringen</a:t>
            </a:r>
          </a:p>
          <a:p>
            <a:pPr fontAlgn="auto">
              <a:defRPr/>
            </a:pPr>
            <a:r>
              <a:rPr lang="sv-SE" sz="1800" b="0" dirty="0"/>
              <a:t>Andra myndigheter</a:t>
            </a:r>
          </a:p>
          <a:p>
            <a:pPr fontAlgn="auto">
              <a:defRPr/>
            </a:pPr>
            <a:r>
              <a:rPr lang="sv-SE" sz="1800" b="0" dirty="0"/>
              <a:t>Sveriges Kommuner och Regioner (SKR)</a:t>
            </a:r>
          </a:p>
          <a:p>
            <a:pPr fontAlgn="auto">
              <a:defRPr/>
            </a:pPr>
            <a:r>
              <a:rPr lang="sv-SE" sz="1800" b="0" dirty="0"/>
              <a:t>Media</a:t>
            </a:r>
          </a:p>
          <a:p>
            <a:pPr fontAlgn="auto">
              <a:defRPr/>
            </a:pPr>
            <a:r>
              <a:rPr lang="sv-SE" sz="1800" b="0" dirty="0"/>
              <a:t>Forskare</a:t>
            </a:r>
          </a:p>
          <a:p>
            <a:pPr fontAlgn="auto">
              <a:defRPr/>
            </a:pPr>
            <a:r>
              <a:rPr lang="sv-SE" sz="1800" b="0" dirty="0"/>
              <a:t>EU</a:t>
            </a:r>
          </a:p>
          <a:p>
            <a:pPr fontAlgn="auto">
              <a:defRPr/>
            </a:pPr>
            <a:r>
              <a:rPr lang="sv-SE" sz="1800" b="0" dirty="0"/>
              <a:t>WHO</a:t>
            </a:r>
          </a:p>
          <a:p>
            <a:pPr fontAlgn="auto">
              <a:defRPr/>
            </a:pPr>
            <a:r>
              <a:rPr lang="sv-SE" sz="1800" b="0" dirty="0"/>
              <a:t>NOMESKO</a:t>
            </a:r>
          </a:p>
          <a:p>
            <a:pPr fontAlgn="auto">
              <a:defRPr/>
            </a:pPr>
            <a:r>
              <a:rPr lang="sv-SE" sz="1800" b="0" dirty="0"/>
              <a:t>OECD</a:t>
            </a:r>
          </a:p>
          <a:p>
            <a:pPr fontAlgn="auto">
              <a:defRPr/>
            </a:pPr>
            <a:endParaRPr lang="sv-S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ubrik 1"/>
          <p:cNvSpPr>
            <a:spLocks noGrp="1"/>
          </p:cNvSpPr>
          <p:nvPr>
            <p:ph type="title"/>
          </p:nvPr>
        </p:nvSpPr>
        <p:spPr>
          <a:xfrm>
            <a:off x="801688" y="687388"/>
            <a:ext cx="6951662" cy="1296987"/>
          </a:xfrm>
        </p:spPr>
        <p:txBody>
          <a:bodyPr/>
          <a:lstStyle/>
          <a:p>
            <a:pPr eaLnBrk="1" hangingPunct="1"/>
            <a:r>
              <a:rPr lang="sv-SE" altLang="sv-SE"/>
              <a:t>Patientregistrets kommunikation med vårdgivare</a:t>
            </a:r>
          </a:p>
        </p:txBody>
      </p:sp>
      <p:sp>
        <p:nvSpPr>
          <p:cNvPr id="3" name="Platshållare för datum 2"/>
          <p:cNvSpPr>
            <a:spLocks noGrp="1"/>
          </p:cNvSpPr>
          <p:nvPr>
            <p:ph type="dt" sz="quarter" idx="14"/>
          </p:nvPr>
        </p:nvSpPr>
        <p:spPr/>
        <p:txBody>
          <a:bodyPr/>
          <a:lstStyle/>
          <a:p>
            <a:pPr>
              <a:defRPr/>
            </a:pPr>
            <a:r>
              <a:rPr lang="sv-SE" dirty="0"/>
              <a:t>2022-07-18</a:t>
            </a:r>
          </a:p>
        </p:txBody>
      </p:sp>
      <p:sp>
        <p:nvSpPr>
          <p:cNvPr id="5" name="Platshållare för bildnummer 4"/>
          <p:cNvSpPr>
            <a:spLocks noGrp="1"/>
          </p:cNvSpPr>
          <p:nvPr>
            <p:ph type="sldNum" sz="quarter" idx="16"/>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6B371CB2-E774-4779-971C-AAE29F42E0B0}" type="slidenum">
              <a:rPr lang="sv-SE" altLang="sv-SE">
                <a:solidFill>
                  <a:srgbClr val="002B45"/>
                </a:solidFill>
              </a:rPr>
              <a:pPr eaLnBrk="1" hangingPunct="1"/>
              <a:t>8</a:t>
            </a:fld>
            <a:endParaRPr lang="sv-SE" altLang="sv-SE">
              <a:solidFill>
                <a:srgbClr val="002B45"/>
              </a:solidFill>
            </a:endParaRPr>
          </a:p>
        </p:txBody>
      </p:sp>
      <p:sp>
        <p:nvSpPr>
          <p:cNvPr id="28678" name="Platshållare för text 5"/>
          <p:cNvSpPr>
            <a:spLocks noGrp="1"/>
          </p:cNvSpPr>
          <p:nvPr>
            <p:ph type="body" sz="quarter" idx="13"/>
          </p:nvPr>
        </p:nvSpPr>
        <p:spPr>
          <a:xfrm>
            <a:off x="801688" y="2195513"/>
            <a:ext cx="6959600" cy="3708400"/>
          </a:xfrm>
        </p:spPr>
        <p:txBody>
          <a:bodyPr/>
          <a:lstStyle/>
          <a:p>
            <a:pPr marL="355600" indent="-355600" eaLnBrk="1" hangingPunct="1">
              <a:spcAft>
                <a:spcPct val="0"/>
              </a:spcAft>
              <a:buFont typeface="Arial" panose="020B0604020202020204" pitchFamily="34" charset="0"/>
              <a:buChar char="•"/>
            </a:pPr>
            <a:r>
              <a:rPr lang="sv-SE" altLang="sv-SE" sz="1900" b="0" dirty="0"/>
              <a:t>Patientregistrets webbsidor: </a:t>
            </a:r>
            <a:r>
              <a:rPr lang="sv-SE" altLang="sv-SE" sz="1900" b="0" dirty="0">
                <a:hlinkClick r:id="rId3"/>
              </a:rPr>
              <a:t>www.socialstyrelsen.se/patientregistret</a:t>
            </a:r>
            <a:endParaRPr lang="sv-SE" altLang="sv-SE" sz="1900" b="0" dirty="0"/>
          </a:p>
          <a:p>
            <a:pPr marL="355600" indent="-355600" eaLnBrk="1" hangingPunct="1">
              <a:spcAft>
                <a:spcPct val="0"/>
              </a:spcAft>
              <a:buFont typeface="Arial" panose="020B0604020202020204" pitchFamily="34" charset="0"/>
              <a:buChar char="•"/>
            </a:pPr>
            <a:r>
              <a:rPr lang="sv-SE" altLang="sv-SE" sz="1900" b="0" dirty="0"/>
              <a:t>Nyhetsutskick om aktuella frågor</a:t>
            </a:r>
          </a:p>
          <a:p>
            <a:pPr marL="355600" indent="-355600" eaLnBrk="1" hangingPunct="1">
              <a:spcAft>
                <a:spcPct val="0"/>
              </a:spcAft>
              <a:buFont typeface="Arial" panose="020B0604020202020204" pitchFamily="34" charset="0"/>
              <a:buChar char="•"/>
            </a:pPr>
            <a:r>
              <a:rPr lang="sv-SE" altLang="sv-SE" sz="1900" b="0" dirty="0"/>
              <a:t>E-post: </a:t>
            </a:r>
            <a:r>
              <a:rPr lang="sv-SE" altLang="sv-SE" sz="1900" b="0" dirty="0">
                <a:hlinkClick r:id="rId4"/>
              </a:rPr>
              <a:t>inrapportering@socialstyrelsen.se</a:t>
            </a:r>
            <a:endParaRPr lang="sv-SE" altLang="sv-SE" sz="1900" b="0" dirty="0"/>
          </a:p>
          <a:p>
            <a:pPr marL="355600" indent="-355600" eaLnBrk="1" hangingPunct="1">
              <a:spcAft>
                <a:spcPct val="0"/>
              </a:spcAft>
              <a:buFont typeface="Arial" panose="020B0604020202020204" pitchFamily="34" charset="0"/>
              <a:buChar char="•"/>
            </a:pPr>
            <a:r>
              <a:rPr lang="sv-SE" altLang="sv-SE" sz="1900" b="0" dirty="0"/>
              <a:t>Kontaktpersonsmöten</a:t>
            </a:r>
          </a:p>
          <a:p>
            <a:pPr marL="355600" indent="-355600" eaLnBrk="1" hangingPunct="1">
              <a:spcAft>
                <a:spcPct val="0"/>
              </a:spcAft>
              <a:buFont typeface="Arial" panose="020B0604020202020204" pitchFamily="34" charset="0"/>
              <a:buChar char="•"/>
            </a:pPr>
            <a:r>
              <a:rPr lang="sv-SE" altLang="sv-SE" sz="1900" b="0" dirty="0"/>
              <a:t>Dialog med regionala och privata vårdgivare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ubrik 2"/>
          <p:cNvSpPr>
            <a:spLocks noGrp="1"/>
          </p:cNvSpPr>
          <p:nvPr>
            <p:ph type="ctrTitle"/>
          </p:nvPr>
        </p:nvSpPr>
        <p:spPr>
          <a:xfrm>
            <a:off x="784225" y="725488"/>
            <a:ext cx="7772400" cy="1408112"/>
          </a:xfrm>
        </p:spPr>
        <p:txBody>
          <a:bodyPr/>
          <a:lstStyle/>
          <a:p>
            <a:pPr eaLnBrk="1" hangingPunct="1"/>
            <a:r>
              <a:rPr lang="sv-SE" altLang="sv-SE" sz="2800" dirty="0"/>
              <a:t>Socialstyrelsens föreskrifter om uppgiftsskyldighet till patientregistret</a:t>
            </a:r>
            <a:endParaRPr lang="sv-SE" altLang="sv-SE" dirty="0"/>
          </a:p>
        </p:txBody>
      </p:sp>
    </p:spTree>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61443839E954C488E1554F766430BDE" ma:contentTypeVersion="37" ma:contentTypeDescription="Skapa ett nytt dokument." ma:contentTypeScope="" ma:versionID="ec0867efc9d878e75742a5b73fddae48">
  <xsd:schema xmlns:xsd="http://www.w3.org/2001/XMLSchema" xmlns:xs="http://www.w3.org/2001/XMLSchema" xmlns:p="http://schemas.microsoft.com/office/2006/metadata/properties" xmlns:ns2="dd3acd59-a8d8-42b1-950d-eec6c247243c" xmlns:ns3="343f6c91-b5b3-4dff-89ad-5fc55ccc8930" targetNamespace="http://schemas.microsoft.com/office/2006/metadata/properties" ma:root="true" ma:fieldsID="4f4ea334ff345e29c5775f0a2fd1174f" ns2:_="" ns3:_="">
    <xsd:import namespace="dd3acd59-a8d8-42b1-950d-eec6c247243c"/>
    <xsd:import namespace="343f6c91-b5b3-4dff-89ad-5fc55ccc8930"/>
    <xsd:element name="properties">
      <xsd:complexType>
        <xsd:sequence>
          <xsd:element name="documentManagement">
            <xsd:complexType>
              <xsd:all>
                <xsd:element ref="ns2:Publiceringsdatum"/>
                <xsd:element ref="ns2:Ansvarig_x0020_webbredakt_x00f6_r"/>
                <xsd:element ref="ns2:Dokumenttyp"/>
                <xsd:element ref="ns2:E_x002d_plikt"/>
                <xsd:element ref="ns2:Webbplatstillh_x00f6_righet" minOccurs="0"/>
                <xsd:element ref="ns2:Verksamhetsomr_x00e5_de" minOccurs="0"/>
                <xsd:element ref="ns2:Produkt"/>
                <xsd:element ref="ns2:_x00c4_mnesomr_x00e5_de" minOccurs="0"/>
                <xsd:element ref="ns3:SharedWithUsers" minOccurs="0"/>
                <xsd:element ref="ns2:i01e5b6f93524074838bfc1e1bab8714" minOccurs="0"/>
                <xsd:element ref="ns3:TaxCatchAll" minOccurs="0"/>
                <xsd:element ref="ns2:Status_x0020_p_x00e5__x0020_publikation"/>
                <xsd:element ref="ns3:Titel"/>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3acd59-a8d8-42b1-950d-eec6c247243c" elementFormDefault="qualified">
    <xsd:import namespace="http://schemas.microsoft.com/office/2006/documentManagement/types"/>
    <xsd:import namespace="http://schemas.microsoft.com/office/infopath/2007/PartnerControls"/>
    <xsd:element name="Publiceringsdatum" ma:index="2" ma:displayName="Datum för publicering på webb" ma:format="DateOnly" ma:internalName="Publiceringsdatum">
      <xsd:simpleType>
        <xsd:restriction base="dms:DateTime"/>
      </xsd:simpleType>
    </xsd:element>
    <xsd:element name="Ansvarig_x0020_webbredakt_x00f6_r" ma:index="4" ma:displayName="Ansvarig webbredaktör" ma:list="UserInfo" ma:SharePointGroup="0" ma:internalName="Ansvarig_x0020_webbredakt_x00f6_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okumenttyp" ma:index="5" ma:displayName="Dokumenttyp" ma:default="Mall" ma:format="Dropdown" ma:internalName="Dokumenttyp">
      <xsd:simpleType>
        <xsd:restriction base="dms:Choice">
          <xsd:enumeration value="Mall"/>
          <xsd:enumeration value="Instruktion/manual"/>
          <xsd:enumeration value="Informationsmaterial"/>
          <xsd:enumeration value="Konferensmaterial"/>
          <xsd:enumeration value="Övrigt"/>
        </xsd:restriction>
      </xsd:simpleType>
    </xsd:element>
    <xsd:element name="E_x002d_plikt" ma:index="6" ma:displayName="E-plikt" ma:default="Ja" ma:format="Dropdown" ma:internalName="E_x002d_plikt">
      <xsd:simpleType>
        <xsd:restriction base="dms:Choice">
          <xsd:enumeration value="Ja"/>
          <xsd:enumeration value="Nej"/>
        </xsd:restriction>
      </xsd:simpleType>
    </xsd:element>
    <xsd:element name="Webbplatstillh_x00f6_righet" ma:index="7" nillable="true" ma:displayName="Webbplatstillhörighet" ma:default="Socialstyrelsen.se" ma:internalName="Webbplatstillh_x00f6_righet" ma:requiredMultiChoice="true">
      <xsd:complexType>
        <xsd:complexContent>
          <xsd:extension base="dms:MultiChoice">
            <xsd:sequence>
              <xsd:element name="Value" maxOccurs="unbounded" minOccurs="0" nillable="true">
                <xsd:simpleType>
                  <xsd:restriction base="dms:Choice">
                    <xsd:enumeration value="Socialstyrelsen.se"/>
                    <xsd:enumeration value="Statsbidrag"/>
                    <xsd:enumeration value="Legitimation"/>
                    <xsd:enumeration value="Min insats"/>
                    <xsd:enumeration value="Koll på Soc"/>
                    <xsd:enumeration value="DIV"/>
                    <xsd:enumeration value="Patientsäkerhet"/>
                    <xsd:enumeration value="Vem får göra vad"/>
                    <xsd:enumeration value="ROI.se"/>
                    <xsd:enumeration value="Livsviktigt"/>
                  </xsd:restriction>
                </xsd:simpleType>
              </xsd:element>
            </xsd:sequence>
          </xsd:extension>
        </xsd:complexContent>
      </xsd:complexType>
    </xsd:element>
    <xsd:element name="Verksamhetsomr_x00e5_de" ma:index="8" nillable="true" ma:displayName="Verksamhetsområde" ma:internalName="Verksamhetsomr_x00e5_de" ma:requiredMultiChoice="true">
      <xsd:complexType>
        <xsd:complexContent>
          <xsd:extension base="dms:MultiChoice">
            <xsd:sequence>
              <xsd:element name="Value" maxOccurs="unbounded" minOccurs="0" nillable="true">
                <xsd:simpleType>
                  <xsd:restriction base="dms:Choice">
                    <xsd:enumeration value="Hälso- och sjukvård"/>
                    <xsd:enumeration value="Socialtjänst"/>
                    <xsd:enumeration value="Tandvård"/>
                  </xsd:restriction>
                </xsd:simpleType>
              </xsd:element>
            </xsd:sequence>
          </xsd:extension>
        </xsd:complexContent>
      </xsd:complexType>
    </xsd:element>
    <xsd:element name="Produkt" ma:index="9" ma:displayName="Produkt" ma:format="RadioButtons" ma:internalName="Produkt">
      <xsd:simpleType>
        <xsd:restriction base="dms:Choice">
          <xsd:enumeration value="Blankett"/>
          <xsd:enumeration value="Remissvar"/>
          <xsd:enumeration value="Föreskrifter och allmänna råd"/>
          <xsd:enumeration value="Handböcker"/>
          <xsd:enumeration value="Klassifikationer och koder"/>
          <xsd:enumeration value="Kunskapsstöd"/>
          <xsd:enumeration value="Meddelandeblad"/>
          <xsd:enumeration value="Nationella riktlinjer"/>
          <xsd:enumeration value="Nationella screeningprogram"/>
          <xsd:enumeration value="Statistik"/>
          <xsd:enumeration value="Vägledning"/>
          <xsd:enumeration value="Öppna jämförelser"/>
          <xsd:enumeration value="Övrigt"/>
        </xsd:restriction>
      </xsd:simpleType>
    </xsd:element>
    <xsd:element name="_x00c4_mnesomr_x00e5_de" ma:index="10" nillable="true" ma:displayName="Ämnesområde" ma:internalName="_x00c4_mnesomr_x00e5_de">
      <xsd:complexType>
        <xsd:complexContent>
          <xsd:extension base="dms:MultiChoice">
            <xsd:sequence>
              <xsd:element name="Value" maxOccurs="unbounded" minOccurs="0" nillable="true">
                <xsd:simpleType>
                  <xsd:restriction base="dms:Choice">
                    <xsd:enumeration value="Asylsökande"/>
                    <xsd:enumeration value="Barn och familj"/>
                    <xsd:enumeration value="Donation"/>
                    <xsd:enumeration value="Dödsfall"/>
                    <xsd:enumeration value="E-hälsa"/>
                    <xsd:enumeration value="Ekonomiskt bistånd"/>
                    <xsd:enumeration value="Fallolyckor"/>
                    <xsd:enumeration value="Funktionshinder"/>
                    <xsd:enumeration value="Hemlöshet"/>
                    <xsd:enumeration value="Hjälpmedel"/>
                    <xsd:enumeration value="Jämlik vård och omsorg"/>
                    <xsd:enumeration value="Kvinnors hälsa"/>
                    <xsd:enumeration value="Läkemedel"/>
                    <xsd:enumeration value="Missbruk och beroende"/>
                    <xsd:enumeration value="Palliativ vård"/>
                    <xsd:enumeration value="Psykisk ohälsa"/>
                    <xsd:enumeration value="Stöd till anhöriga"/>
                    <xsd:enumeration value="Våld- och brott"/>
                    <xsd:enumeration value="Vårdhygien"/>
                    <xsd:enumeration value="Äldre"/>
                  </xsd:restriction>
                </xsd:simpleType>
              </xsd:element>
            </xsd:sequence>
          </xsd:extension>
        </xsd:complexContent>
      </xsd:complexType>
    </xsd:element>
    <xsd:element name="i01e5b6f93524074838bfc1e1bab8714" ma:index="18" ma:taxonomy="true" ma:internalName="i01e5b6f93524074838bfc1e1bab8714" ma:taxonomyFieldName="Ansvarig_x0020_avdelning" ma:displayName="Ansvarig avdelning/enhet" ma:default="" ma:fieldId="{201e5b6f-9352-4074-838b-fc1e1bab8714}" ma:sspId="68028966-b333-4fcd-be16-92d907fe3d90" ma:termSetId="2ebf11d2-b480-4a3f-9366-2ba648925ad7" ma:anchorId="bcf0acf7-28b0-4787-afb1-e092e400ba94" ma:open="false" ma:isKeyword="false">
      <xsd:complexType>
        <xsd:sequence>
          <xsd:element ref="pc:Terms" minOccurs="0" maxOccurs="1"/>
        </xsd:sequence>
      </xsd:complexType>
    </xsd:element>
    <xsd:element name="Status_x0020_p_x00e5__x0020_publikation" ma:index="20" ma:displayName="Status på publikation" ma:default="Publicerad" ma:format="Dropdown" ma:internalName="Status_x0020_p_x00e5__x0020_publikation">
      <xsd:simpleType>
        <xsd:restriction base="dms:Choice">
          <xsd:enumeration value="Publicerad"/>
          <xsd:enumeration value="Ej publicerad"/>
        </xsd:restriction>
      </xsd:simpleType>
    </xsd:element>
  </xsd:schema>
  <xsd:schema xmlns:xsd="http://www.w3.org/2001/XMLSchema" xmlns:xs="http://www.w3.org/2001/XMLSchema" xmlns:dms="http://schemas.microsoft.com/office/2006/documentManagement/types" xmlns:pc="http://schemas.microsoft.com/office/infopath/2007/PartnerControls" targetNamespace="343f6c91-b5b3-4dff-89ad-5fc55ccc8930" elementFormDefault="qualified">
    <xsd:import namespace="http://schemas.microsoft.com/office/2006/documentManagement/types"/>
    <xsd:import namespace="http://schemas.microsoft.com/office/infopath/2007/PartnerControls"/>
    <xsd:element name="SharedWithUsers" ma:index="17"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9" nillable="true" ma:displayName="Taxonomy Catch All Column" ma:description="" ma:hidden="true" ma:list="{d16448d0-d907-4fd0-a73a-d926832f6153}" ma:internalName="TaxCatchAll" ma:showField="CatchAllData" ma:web="343f6c91-b5b3-4dff-89ad-5fc55ccc8930">
      <xsd:complexType>
        <xsd:complexContent>
          <xsd:extension base="dms:MultiChoiceLookup">
            <xsd:sequence>
              <xsd:element name="Value" type="dms:Lookup" maxOccurs="unbounded" minOccurs="0" nillable="true"/>
            </xsd:sequence>
          </xsd:extension>
        </xsd:complexContent>
      </xsd:complexType>
    </xsd:element>
    <xsd:element name="Titel" ma:index="21" ma:displayName="Titel" ma:internalName="Titel"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Innehållstyp"/>
        <xsd:element ref="dc:title" minOccurs="0" maxOccurs="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Dokumenttyp xmlns="dd3acd59-a8d8-42b1-950d-eec6c247243c">Informationsmaterial</Dokumenttyp>
    <Publiceringsdatum xmlns="dd3acd59-a8d8-42b1-950d-eec6c247243c">2017-10-25T22:00:00+00:00</Publiceringsdatum>
    <i01e5b6f93524074838bfc1e1bab8714 xmlns="dd3acd59-a8d8-42b1-950d-eec6c247243c">
      <Terms xmlns="http://schemas.microsoft.com/office/infopath/2007/PartnerControls">
        <TermInfo xmlns="http://schemas.microsoft.com/office/infopath/2007/PartnerControls">
          <TermName xmlns="http://schemas.microsoft.com/office/infopath/2007/PartnerControls">statistik och jämförelser</TermName>
          <TermId xmlns="http://schemas.microsoft.com/office/infopath/2007/PartnerControls">338b04a2-62bc-42a8-9e4b-6158db2fb390</TermId>
        </TermInfo>
      </Terms>
    </i01e5b6f93524074838bfc1e1bab8714>
    <E_x002d_plikt xmlns="dd3acd59-a8d8-42b1-950d-eec6c247243c">Nej</E_x002d_plikt>
    <Ansvarig_x0020_webbredakt_x00f6_r xmlns="dd3acd59-a8d8-42b1-950d-eec6c247243c">
      <UserInfo>
        <DisplayName>Romanus, Karl</DisplayName>
        <AccountId>74</AccountId>
        <AccountType/>
      </UserInfo>
    </Ansvarig_x0020_webbredakt_x00f6_r>
    <Webbplatstillh_x00f6_righet xmlns="dd3acd59-a8d8-42b1-950d-eec6c247243c">
      <Value>Socialstyrelsen.se</Value>
    </Webbplatstillh_x00f6_righet>
    <Verksamhetsomr_x00e5_de xmlns="dd3acd59-a8d8-42b1-950d-eec6c247243c">
      <Value>Hälso- och sjukvård</Value>
    </Verksamhetsomr_x00e5_de>
    <Status_x0020_p_x00e5__x0020_publikation xmlns="dd3acd59-a8d8-42b1-950d-eec6c247243c">Publicerad</Status_x0020_p_x00e5__x0020_publikation>
    <Produkt xmlns="dd3acd59-a8d8-42b1-950d-eec6c247243c">Statistik</Produkt>
    <_x00c4_mnesomr_x00e5_de xmlns="dd3acd59-a8d8-42b1-950d-eec6c247243c"/>
    <TaxCatchAll xmlns="343f6c91-b5b3-4dff-89ad-5fc55ccc8930">
      <Value>9</Value>
    </TaxCatchAll>
    <Titel xmlns="343f6c91-b5b3-4dff-89ad-5fc55ccc8930">Socialstyrelsens patientregister</Titel>
  </documentManagement>
</p:properties>
</file>

<file path=customXml/itemProps1.xml><?xml version="1.0" encoding="utf-8"?>
<ds:datastoreItem xmlns:ds="http://schemas.openxmlformats.org/officeDocument/2006/customXml" ds:itemID="{7DEF0B21-DFD6-4E2A-92C9-3EE1E7CE75CF}">
  <ds:schemaRefs>
    <ds:schemaRef ds:uri="http://schemas.microsoft.com/sharepoint/v3/contenttype/forms"/>
  </ds:schemaRefs>
</ds:datastoreItem>
</file>

<file path=customXml/itemProps2.xml><?xml version="1.0" encoding="utf-8"?>
<ds:datastoreItem xmlns:ds="http://schemas.openxmlformats.org/officeDocument/2006/customXml" ds:itemID="{0C5A3426-F28B-41C7-BE1C-A7A2368123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3acd59-a8d8-42b1-950d-eec6c247243c"/>
    <ds:schemaRef ds:uri="343f6c91-b5b3-4dff-89ad-5fc55ccc89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528BD3-B86C-4A21-965E-166B9CECEF15}">
  <ds:schemaRefs>
    <ds:schemaRef ds:uri="http://schemas.microsoft.com/office/2006/metadata/longProperties"/>
  </ds:schemaRefs>
</ds:datastoreItem>
</file>

<file path=customXml/itemProps4.xml><?xml version="1.0" encoding="utf-8"?>
<ds:datastoreItem xmlns:ds="http://schemas.openxmlformats.org/officeDocument/2006/customXml" ds:itemID="{E38DD3A9-9360-4F88-8C0D-9D567EEAC120}">
  <ds:schemaRefs>
    <ds:schemaRef ds:uri="http://schemas.microsoft.com/office/2006/documentManagement/types"/>
    <ds:schemaRef ds:uri="dd3acd59-a8d8-42b1-950d-eec6c247243c"/>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343f6c91-b5b3-4dff-89ad-5fc55ccc893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SoS-PPT-svensk</Template>
  <TotalTime>3779</TotalTime>
  <Words>1412</Words>
  <Application>Microsoft Office PowerPoint</Application>
  <PresentationFormat>Bildspel på skärmen (4:3)</PresentationFormat>
  <Paragraphs>179</Paragraphs>
  <Slides>11</Slides>
  <Notes>11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11</vt:i4>
      </vt:variant>
    </vt:vector>
  </HeadingPairs>
  <TitlesOfParts>
    <vt:vector size="16" baseType="lpstr">
      <vt:lpstr>Arial</vt:lpstr>
      <vt:lpstr>Calibri</vt:lpstr>
      <vt:lpstr>Century Gothic</vt:lpstr>
      <vt:lpstr>Wingdings</vt:lpstr>
      <vt:lpstr>SoS-PPT-svensk</vt:lpstr>
      <vt:lpstr>Socialstyrelsens patientregister</vt:lpstr>
      <vt:lpstr>Patientregistrets omfattning över tid</vt:lpstr>
      <vt:lpstr>Vad innehåller patientregistret? </vt:lpstr>
      <vt:lpstr>Skillnader mellan patientregistret och kvalitetsregistren</vt:lpstr>
      <vt:lpstr>Syftet med patientregistret</vt:lpstr>
      <vt:lpstr>Starkt sekretesskydd </vt:lpstr>
      <vt:lpstr>Hur används data?</vt:lpstr>
      <vt:lpstr>Patientregistrets kommunikation med vårdgivare</vt:lpstr>
      <vt:lpstr>Socialstyrelsens föreskrifter om uppgiftsskyldighet till patientregistret</vt:lpstr>
      <vt:lpstr>PowerPoint-presentation</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Socialstyrelsens patientregister</dc:title>
  <dc:creator>Schönbeck, Annelie</dc:creator>
  <cp:lastModifiedBy>Lovering, Christian</cp:lastModifiedBy>
  <cp:revision>117</cp:revision>
  <cp:lastPrinted>2013-04-23T14:29:07Z</cp:lastPrinted>
  <dcterms:created xsi:type="dcterms:W3CDTF">2014-06-17T07:45:28Z</dcterms:created>
  <dcterms:modified xsi:type="dcterms:W3CDTF">2022-08-04T05:52:25Z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0x010100361443839E954C488E1554F766430BDE</vt:lpwstr>
  </property>
  <property fmtid="{D5CDD505-2E9C-101B-9397-08002B2CF9AE}" pid="3" name="Ansvarig avdelning">
    <vt:lpwstr>9;#statistik och jämförelser|338b04a2-62bc-42a8-9e4b-6158db2fb390</vt:lpwstr>
  </property>
  <property fmtid="{D5CDD505-2E9C-101B-9397-08002B2CF9AE}" pid="4" name="Test">
    <vt:lpwstr>Test_update</vt:lpwstr>
  </property>
</Properties>
</file>